
<file path=[Content_Types].xml><?xml version="1.0" encoding="utf-8"?>
<Types xmlns="http://schemas.openxmlformats.org/package/2006/content-types">
  <Default Extension="jpeg" ContentType="image/jpeg"/>
  <Default Extension="vml" ContentType="application/vnd.openxmlformats-officedocument.vmlDrawing"/>
  <Default Extension="xls" ContentType="application/vnd.ms-excel"/>
  <Default Extension="png" ContentType="image/png"/>
  <Default Extension="wmf" ContentType="image/x-wmf"/>
  <Default Extension="wdp" ContentType="image/vnd.ms-photo"/>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70"/>
  </p:handoutMasterIdLst>
  <p:sldIdLst>
    <p:sldId id="1232" r:id="rId3"/>
    <p:sldId id="2385" r:id="rId5"/>
    <p:sldId id="2384" r:id="rId6"/>
    <p:sldId id="2205" r:id="rId7"/>
    <p:sldId id="2206" r:id="rId8"/>
    <p:sldId id="2395" r:id="rId9"/>
    <p:sldId id="2207" r:id="rId10"/>
    <p:sldId id="2396" r:id="rId11"/>
    <p:sldId id="2397" r:id="rId12"/>
    <p:sldId id="2398" r:id="rId13"/>
    <p:sldId id="2237" r:id="rId14"/>
    <p:sldId id="2359" r:id="rId15"/>
    <p:sldId id="2360" r:id="rId16"/>
    <p:sldId id="2361" r:id="rId17"/>
    <p:sldId id="2362" r:id="rId18"/>
    <p:sldId id="2410" r:id="rId19"/>
    <p:sldId id="2369" r:id="rId20"/>
    <p:sldId id="2421" r:id="rId21"/>
    <p:sldId id="2423" r:id="rId22"/>
    <p:sldId id="2424" r:id="rId23"/>
    <p:sldId id="2426" r:id="rId24"/>
    <p:sldId id="2381" r:id="rId25"/>
    <p:sldId id="2382" r:id="rId26"/>
    <p:sldId id="2411" r:id="rId27"/>
    <p:sldId id="2240" r:id="rId28"/>
    <p:sldId id="2241" r:id="rId29"/>
    <p:sldId id="2242" r:id="rId30"/>
    <p:sldId id="2414" r:id="rId31"/>
    <p:sldId id="2243" r:id="rId32"/>
    <p:sldId id="2244" r:id="rId33"/>
    <p:sldId id="2245" r:id="rId34"/>
    <p:sldId id="2246" r:id="rId35"/>
    <p:sldId id="2412" r:id="rId36"/>
    <p:sldId id="2329" r:id="rId37"/>
    <p:sldId id="2321" r:id="rId38"/>
    <p:sldId id="2399" r:id="rId39"/>
    <p:sldId id="2401" r:id="rId40"/>
    <p:sldId id="2402" r:id="rId41"/>
    <p:sldId id="2403" r:id="rId42"/>
    <p:sldId id="2322" r:id="rId43"/>
    <p:sldId id="2404" r:id="rId44"/>
    <p:sldId id="2405" r:id="rId45"/>
    <p:sldId id="2413" r:id="rId46"/>
    <p:sldId id="2262" r:id="rId47"/>
    <p:sldId id="2263" r:id="rId48"/>
    <p:sldId id="2264" r:id="rId49"/>
    <p:sldId id="2265" r:id="rId50"/>
    <p:sldId id="2266" r:id="rId51"/>
    <p:sldId id="2267" r:id="rId52"/>
    <p:sldId id="2415" r:id="rId53"/>
    <p:sldId id="2366" r:id="rId54"/>
    <p:sldId id="2408" r:id="rId55"/>
    <p:sldId id="2416" r:id="rId56"/>
    <p:sldId id="2282" r:id="rId57"/>
    <p:sldId id="2281" r:id="rId58"/>
    <p:sldId id="2286" r:id="rId59"/>
    <p:sldId id="2289" r:id="rId60"/>
    <p:sldId id="2290" r:id="rId61"/>
    <p:sldId id="2417" r:id="rId62"/>
    <p:sldId id="2292" r:id="rId63"/>
    <p:sldId id="2293" r:id="rId64"/>
    <p:sldId id="2418" r:id="rId65"/>
    <p:sldId id="2297" r:id="rId66"/>
    <p:sldId id="2299" r:id="rId67"/>
    <p:sldId id="2363" r:id="rId68"/>
    <p:sldId id="2034" r:id="rId69"/>
  </p:sldIdLst>
  <p:sldSz cx="9144000" cy="6858000" type="screen4x3"/>
  <p:notesSz cx="6668770" cy="9928225"/>
  <p:defaultTextStyle>
    <a:defPPr>
      <a:defRPr lang="zh-CN"/>
    </a:defPPr>
    <a:lvl1pPr algn="l" rtl="0" fontAlgn="base">
      <a:spcBef>
        <a:spcPct val="0"/>
      </a:spcBef>
      <a:spcAft>
        <a:spcPct val="0"/>
      </a:spcAft>
      <a:defRPr b="1"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b="1"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b="1"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b="1"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b="1"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b="1"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b="1"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b="1"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b="1" kern="12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9966FF"/>
    <a:srgbClr val="CCCCFF"/>
    <a:srgbClr val="000099"/>
    <a:srgbClr val="FFC000"/>
    <a:srgbClr val="FF99CC"/>
    <a:srgbClr val="FFFF00"/>
    <a:srgbClr val="FFCCFF"/>
    <a:srgbClr val="CC66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浅色样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A107856-5554-42FB-B03E-39F5DBC370BA}" styleName="中度样式 4 - 强调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ED083AE6-46FA-4A59-8FB0-9F97EB10719F}" styleName="浅色样式 3 - 强调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37" autoAdjust="0"/>
    <p:restoredTop sz="99458" autoAdjust="0"/>
  </p:normalViewPr>
  <p:slideViewPr>
    <p:cSldViewPr>
      <p:cViewPr varScale="1">
        <p:scale>
          <a:sx n="74" d="100"/>
          <a:sy n="74" d="100"/>
        </p:scale>
        <p:origin x="1386" y="72"/>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0" d="100"/>
          <a:sy n="50" d="100"/>
        </p:scale>
        <p:origin x="-3048" y="-114"/>
      </p:cViewPr>
      <p:guideLst>
        <p:guide orient="horz" pos="3127"/>
        <p:guide pos="210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3" Type="http://schemas.openxmlformats.org/officeDocument/2006/relationships/tableStyles" Target="tableStyles.xml"/><Relationship Id="rId72" Type="http://schemas.openxmlformats.org/officeDocument/2006/relationships/viewProps" Target="viewProps.xml"/><Relationship Id="rId71" Type="http://schemas.openxmlformats.org/officeDocument/2006/relationships/presProps" Target="presProps.xml"/><Relationship Id="rId70" Type="http://schemas.openxmlformats.org/officeDocument/2006/relationships/handoutMaster" Target="handoutMasters/handoutMaster1.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987EAC9D-9CCE-449C-A941-FC93D4E2344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zh-CN" altLang="en-US"/>
        </a:p>
      </dgm:t>
    </dgm:pt>
    <dgm:pt modelId="{420E2767-B354-42B1-B2BE-7D64A6C981B5}">
      <dgm:prSet phldrT="[文本]" custT="1"/>
      <dgm:spPr>
        <a:solidFill>
          <a:schemeClr val="accent1"/>
        </a:solidFill>
        <a:ln>
          <a:noFill/>
        </a:ln>
      </dgm:spPr>
      <dgm:t>
        <a:bodyPr/>
        <a:lstStyle/>
        <a:p>
          <a:r>
            <a:rPr lang="zh-CN" altLang="en-US" sz="1600" b="1" dirty="0" smtClean="0">
              <a:solidFill>
                <a:schemeClr val="tx1"/>
              </a:solidFill>
              <a:latin typeface="微软雅黑" panose="020B0503020204020204" charset="-122"/>
              <a:ea typeface="微软雅黑" panose="020B0503020204020204" charset="-122"/>
            </a:rPr>
            <a:t>一、建立集团统一的信息代码体系</a:t>
          </a:r>
          <a:endParaRPr lang="zh-CN" altLang="en-US" sz="1600" b="1" dirty="0">
            <a:solidFill>
              <a:schemeClr val="tx1"/>
            </a:solidFill>
            <a:latin typeface="微软雅黑" panose="020B0503020204020204" charset="-122"/>
            <a:ea typeface="微软雅黑" panose="020B0503020204020204" charset="-122"/>
          </a:endParaRPr>
        </a:p>
      </dgm:t>
    </dgm:pt>
    <dgm:pt modelId="{D6F1FFB0-827C-4067-B4AB-7D90234E0356}" cxnId="{2995EBF8-DB6C-4BE4-B5C3-0A41DE7D70A3}" type="parTrans">
      <dgm:prSet/>
      <dgm:spPr/>
      <dgm:t>
        <a:bodyPr/>
        <a:lstStyle/>
        <a:p>
          <a:endParaRPr lang="zh-CN" altLang="en-US" sz="1000">
            <a:latin typeface="微软雅黑" panose="020B0503020204020204" charset="-122"/>
            <a:ea typeface="微软雅黑" panose="020B0503020204020204" charset="-122"/>
          </a:endParaRPr>
        </a:p>
      </dgm:t>
    </dgm:pt>
    <dgm:pt modelId="{6917C11F-7291-49CB-BA55-3F2952FD9AB4}" cxnId="{2995EBF8-DB6C-4BE4-B5C3-0A41DE7D70A3}" type="sibTrans">
      <dgm:prSet/>
      <dgm:spPr/>
      <dgm:t>
        <a:bodyPr/>
        <a:lstStyle/>
        <a:p>
          <a:endParaRPr lang="zh-CN" altLang="en-US" sz="1000">
            <a:latin typeface="微软雅黑" panose="020B0503020204020204" charset="-122"/>
            <a:ea typeface="微软雅黑" panose="020B0503020204020204" charset="-122"/>
          </a:endParaRPr>
        </a:p>
      </dgm:t>
    </dgm:pt>
    <dgm:pt modelId="{54BE7A4F-E33F-4540-B6B8-379ED504DEDC}">
      <dgm:prSet phldrT="[文本]" custT="1"/>
      <dgm:spPr>
        <a:solidFill>
          <a:schemeClr val="accent1"/>
        </a:solidFill>
        <a:ln>
          <a:noFill/>
        </a:ln>
      </dgm:spPr>
      <dgm:t>
        <a:bodyPr/>
        <a:lstStyle/>
        <a:p>
          <a:r>
            <a:rPr lang="zh-CN" altLang="en-US" sz="1600" b="1" dirty="0" smtClean="0">
              <a:solidFill>
                <a:schemeClr val="tx1"/>
              </a:solidFill>
              <a:latin typeface="微软雅黑" panose="020B0503020204020204" charset="-122"/>
              <a:ea typeface="微软雅黑" panose="020B0503020204020204" charset="-122"/>
            </a:rPr>
            <a:t>五、开发数据集成接口</a:t>
          </a:r>
          <a:endParaRPr lang="zh-CN" altLang="en-US" sz="1600" b="1" dirty="0">
            <a:solidFill>
              <a:schemeClr val="tx1"/>
            </a:solidFill>
            <a:latin typeface="微软雅黑" panose="020B0503020204020204" charset="-122"/>
            <a:ea typeface="微软雅黑" panose="020B0503020204020204" charset="-122"/>
          </a:endParaRPr>
        </a:p>
      </dgm:t>
    </dgm:pt>
    <dgm:pt modelId="{AA01F361-93E2-4213-A568-C8DBA5E56CE3}" cxnId="{543BD6E2-398E-47E1-B748-8F5203E5A05A}" type="parTrans">
      <dgm:prSet/>
      <dgm:spPr/>
      <dgm:t>
        <a:bodyPr/>
        <a:lstStyle/>
        <a:p>
          <a:endParaRPr lang="zh-CN" altLang="en-US" sz="1000">
            <a:latin typeface="微软雅黑" panose="020B0503020204020204" charset="-122"/>
            <a:ea typeface="微软雅黑" panose="020B0503020204020204" charset="-122"/>
          </a:endParaRPr>
        </a:p>
      </dgm:t>
    </dgm:pt>
    <dgm:pt modelId="{0CC7A84E-57F3-4BBB-B22B-8F1453425431}" cxnId="{543BD6E2-398E-47E1-B748-8F5203E5A05A}" type="sibTrans">
      <dgm:prSet/>
      <dgm:spPr/>
      <dgm:t>
        <a:bodyPr/>
        <a:lstStyle/>
        <a:p>
          <a:endParaRPr lang="zh-CN" altLang="en-US" sz="1000">
            <a:latin typeface="微软雅黑" panose="020B0503020204020204" charset="-122"/>
            <a:ea typeface="微软雅黑" panose="020B0503020204020204" charset="-122"/>
          </a:endParaRPr>
        </a:p>
      </dgm:t>
    </dgm:pt>
    <dgm:pt modelId="{21F2C833-FBFA-4F88-8CD1-1EFC9D1C75D2}">
      <dgm:prSet phldrT="[文本]" custT="1"/>
      <dgm:spPr>
        <a:solidFill>
          <a:schemeClr val="accent1"/>
        </a:solidFill>
        <a:ln>
          <a:noFill/>
        </a:ln>
      </dgm:spPr>
      <dgm:t>
        <a:bodyPr/>
        <a:lstStyle/>
        <a:p>
          <a:r>
            <a:rPr lang="zh-CN" altLang="en-US" sz="1600" b="1" dirty="0" smtClean="0">
              <a:solidFill>
                <a:schemeClr val="tx1"/>
              </a:solidFill>
              <a:latin typeface="微软雅黑" panose="020B0503020204020204" charset="-122"/>
              <a:ea typeface="微软雅黑" panose="020B0503020204020204" charset="-122"/>
            </a:rPr>
            <a:t>六、建立信息化标准维护体系</a:t>
          </a:r>
          <a:endParaRPr lang="zh-CN" altLang="en-US" sz="1600" b="1" dirty="0">
            <a:solidFill>
              <a:schemeClr val="tx1"/>
            </a:solidFill>
            <a:latin typeface="微软雅黑" panose="020B0503020204020204" charset="-122"/>
            <a:ea typeface="微软雅黑" panose="020B0503020204020204" charset="-122"/>
          </a:endParaRPr>
        </a:p>
      </dgm:t>
    </dgm:pt>
    <dgm:pt modelId="{415C22B8-3BC3-49A1-B165-6BAEC08D6804}" cxnId="{137DED7F-C123-44B6-AFBB-859A0B3E941E}" type="parTrans">
      <dgm:prSet/>
      <dgm:spPr/>
      <dgm:t>
        <a:bodyPr/>
        <a:lstStyle/>
        <a:p>
          <a:endParaRPr lang="zh-CN" altLang="en-US" sz="1000">
            <a:latin typeface="微软雅黑" panose="020B0503020204020204" charset="-122"/>
            <a:ea typeface="微软雅黑" panose="020B0503020204020204" charset="-122"/>
          </a:endParaRPr>
        </a:p>
      </dgm:t>
    </dgm:pt>
    <dgm:pt modelId="{BFB15208-3FEE-4F05-9A00-78D8F52FAE6F}" cxnId="{137DED7F-C123-44B6-AFBB-859A0B3E941E}" type="sibTrans">
      <dgm:prSet/>
      <dgm:spPr/>
      <dgm:t>
        <a:bodyPr/>
        <a:lstStyle/>
        <a:p>
          <a:endParaRPr lang="zh-CN" altLang="en-US" sz="1000">
            <a:latin typeface="微软雅黑" panose="020B0503020204020204" charset="-122"/>
            <a:ea typeface="微软雅黑" panose="020B0503020204020204" charset="-122"/>
          </a:endParaRPr>
        </a:p>
      </dgm:t>
    </dgm:pt>
    <dgm:pt modelId="{5D1EAAD8-4B0F-4753-98CF-BC23A0A406E3}">
      <dgm:prSet phldrT="[文本]" custT="1"/>
      <dgm:spPr>
        <a:solidFill>
          <a:schemeClr val="accent1"/>
        </a:solidFill>
        <a:ln>
          <a:noFill/>
        </a:ln>
      </dgm:spPr>
      <dgm:t>
        <a:bodyPr/>
        <a:lstStyle/>
        <a:p>
          <a:r>
            <a:rPr lang="zh-CN" altLang="en-US" sz="1600" b="1" dirty="0" smtClean="0">
              <a:solidFill>
                <a:schemeClr val="tx1"/>
              </a:solidFill>
              <a:latin typeface="微软雅黑" panose="020B0503020204020204" charset="-122"/>
              <a:ea typeface="微软雅黑" panose="020B0503020204020204" charset="-122"/>
            </a:rPr>
            <a:t>二、制定集团统一的物料主数据标准</a:t>
          </a:r>
          <a:endParaRPr lang="zh-CN" altLang="en-US" sz="1600" b="1" dirty="0">
            <a:solidFill>
              <a:schemeClr val="tx1"/>
            </a:solidFill>
            <a:latin typeface="微软雅黑" panose="020B0503020204020204" charset="-122"/>
            <a:ea typeface="微软雅黑" panose="020B0503020204020204" charset="-122"/>
          </a:endParaRPr>
        </a:p>
      </dgm:t>
    </dgm:pt>
    <dgm:pt modelId="{176F18EB-E205-4E21-857D-686614167F90}" cxnId="{DFFA3753-5551-4447-8E4B-453A8CE6E437}" type="parTrans">
      <dgm:prSet/>
      <dgm:spPr/>
      <dgm:t>
        <a:bodyPr/>
        <a:lstStyle/>
        <a:p>
          <a:endParaRPr lang="zh-CN" altLang="en-US" sz="1000">
            <a:latin typeface="微软雅黑" panose="020B0503020204020204" charset="-122"/>
            <a:ea typeface="微软雅黑" panose="020B0503020204020204" charset="-122"/>
          </a:endParaRPr>
        </a:p>
      </dgm:t>
    </dgm:pt>
    <dgm:pt modelId="{D53C1DCB-73E6-4E56-B67D-94BE4AA32121}" cxnId="{DFFA3753-5551-4447-8E4B-453A8CE6E437}" type="sibTrans">
      <dgm:prSet/>
      <dgm:spPr/>
      <dgm:t>
        <a:bodyPr/>
        <a:lstStyle/>
        <a:p>
          <a:endParaRPr lang="zh-CN" altLang="en-US" sz="1000">
            <a:latin typeface="微软雅黑" panose="020B0503020204020204" charset="-122"/>
            <a:ea typeface="微软雅黑" panose="020B0503020204020204" charset="-122"/>
          </a:endParaRPr>
        </a:p>
      </dgm:t>
    </dgm:pt>
    <dgm:pt modelId="{7C71AAE1-44D9-4536-BDC0-F6DF1EEA13A3}">
      <dgm:prSet phldrT="[文本]" custT="1"/>
      <dgm:spPr>
        <a:solidFill>
          <a:schemeClr val="accent1"/>
        </a:solidFill>
        <a:ln>
          <a:noFill/>
        </a:ln>
      </dgm:spPr>
      <dgm:t>
        <a:bodyPr/>
        <a:lstStyle/>
        <a:p>
          <a:r>
            <a:rPr lang="zh-CN" altLang="en-US" sz="1600" b="1" dirty="0" smtClean="0">
              <a:solidFill>
                <a:schemeClr val="tx1"/>
              </a:solidFill>
              <a:latin typeface="微软雅黑" panose="020B0503020204020204" charset="-122"/>
              <a:ea typeface="微软雅黑" panose="020B0503020204020204" charset="-122"/>
            </a:rPr>
            <a:t>三、编制集团统一的物料主数据代码</a:t>
          </a:r>
          <a:endParaRPr lang="zh-CN" altLang="en-US" sz="1600" b="1" dirty="0">
            <a:solidFill>
              <a:schemeClr val="tx1"/>
            </a:solidFill>
            <a:latin typeface="微软雅黑" panose="020B0503020204020204" charset="-122"/>
            <a:ea typeface="微软雅黑" panose="020B0503020204020204" charset="-122"/>
          </a:endParaRPr>
        </a:p>
      </dgm:t>
    </dgm:pt>
    <dgm:pt modelId="{F0DF2976-4DAD-4B88-986D-724B732B6B96}" cxnId="{3672BEF0-C661-483E-B584-EF4354E67639}" type="parTrans">
      <dgm:prSet/>
      <dgm:spPr/>
      <dgm:t>
        <a:bodyPr/>
        <a:lstStyle/>
        <a:p>
          <a:endParaRPr lang="zh-CN" altLang="en-US" sz="1000">
            <a:latin typeface="微软雅黑" panose="020B0503020204020204" charset="-122"/>
            <a:ea typeface="微软雅黑" panose="020B0503020204020204" charset="-122"/>
          </a:endParaRPr>
        </a:p>
      </dgm:t>
    </dgm:pt>
    <dgm:pt modelId="{97CABCE5-C417-4D5F-9A51-7E1AFF719F8D}" cxnId="{3672BEF0-C661-483E-B584-EF4354E67639}" type="sibTrans">
      <dgm:prSet/>
      <dgm:spPr/>
      <dgm:t>
        <a:bodyPr/>
        <a:lstStyle/>
        <a:p>
          <a:endParaRPr lang="zh-CN" altLang="en-US" sz="1000">
            <a:latin typeface="微软雅黑" panose="020B0503020204020204" charset="-122"/>
            <a:ea typeface="微软雅黑" panose="020B0503020204020204" charset="-122"/>
          </a:endParaRPr>
        </a:p>
      </dgm:t>
    </dgm:pt>
    <dgm:pt modelId="{93A8C231-01F1-4830-ABAD-824A1A463E74}">
      <dgm:prSet phldrT="[文本]" custT="1"/>
      <dgm:spPr>
        <a:solidFill>
          <a:schemeClr val="accent1"/>
        </a:solidFill>
        <a:ln>
          <a:noFill/>
        </a:ln>
      </dgm:spPr>
      <dgm:t>
        <a:bodyPr/>
        <a:lstStyle/>
        <a:p>
          <a:r>
            <a:rPr lang="zh-CN" altLang="en-US" sz="1600" b="1" dirty="0" smtClean="0">
              <a:solidFill>
                <a:schemeClr val="tx1"/>
              </a:solidFill>
              <a:latin typeface="微软雅黑" panose="020B0503020204020204" charset="-122"/>
              <a:ea typeface="微软雅黑" panose="020B0503020204020204" charset="-122"/>
            </a:rPr>
            <a:t>四、搭建集团管控的主数据管理平台</a:t>
          </a:r>
          <a:endParaRPr lang="zh-CN" altLang="en-US" sz="1600" b="1" dirty="0">
            <a:solidFill>
              <a:schemeClr val="tx1"/>
            </a:solidFill>
            <a:latin typeface="微软雅黑" panose="020B0503020204020204" charset="-122"/>
            <a:ea typeface="微软雅黑" panose="020B0503020204020204" charset="-122"/>
          </a:endParaRPr>
        </a:p>
      </dgm:t>
    </dgm:pt>
    <dgm:pt modelId="{1D64C8B8-AE25-491A-8C0B-B2134DD55204}" cxnId="{5EC75DE9-60F8-445A-B76E-F15714163269}" type="parTrans">
      <dgm:prSet/>
      <dgm:spPr/>
      <dgm:t>
        <a:bodyPr/>
        <a:lstStyle/>
        <a:p>
          <a:endParaRPr lang="zh-CN" altLang="en-US" sz="1000">
            <a:latin typeface="微软雅黑" panose="020B0503020204020204" charset="-122"/>
            <a:ea typeface="微软雅黑" panose="020B0503020204020204" charset="-122"/>
          </a:endParaRPr>
        </a:p>
      </dgm:t>
    </dgm:pt>
    <dgm:pt modelId="{49ED11F5-677C-4719-8F88-95E37B1A9993}" cxnId="{5EC75DE9-60F8-445A-B76E-F15714163269}" type="sibTrans">
      <dgm:prSet/>
      <dgm:spPr/>
      <dgm:t>
        <a:bodyPr/>
        <a:lstStyle/>
        <a:p>
          <a:endParaRPr lang="zh-CN" altLang="en-US" sz="1000">
            <a:latin typeface="微软雅黑" panose="020B0503020204020204" charset="-122"/>
            <a:ea typeface="微软雅黑" panose="020B0503020204020204" charset="-122"/>
          </a:endParaRPr>
        </a:p>
      </dgm:t>
    </dgm:pt>
    <dgm:pt modelId="{4EB7397D-5D3A-4F0C-B88B-79757CE8EAB6}">
      <dgm:prSet custT="1"/>
      <dgm:spPr>
        <a:solidFill>
          <a:schemeClr val="accent5">
            <a:lumMod val="40000"/>
            <a:lumOff val="60000"/>
            <a:alpha val="90000"/>
          </a:schemeClr>
        </a:solidFill>
        <a:ln>
          <a:solidFill>
            <a:schemeClr val="accent6">
              <a:lumMod val="40000"/>
              <a:lumOff val="60000"/>
            </a:schemeClr>
          </a:solidFill>
        </a:ln>
      </dgm:spPr>
      <dgm:t>
        <a:bodyPr/>
        <a:lstStyle/>
        <a:p>
          <a:r>
            <a:rPr lang="zh-CN" altLang="en-US" sz="1400" dirty="0" smtClean="0">
              <a:latin typeface="微软雅黑" panose="020B0503020204020204" charset="-122"/>
              <a:ea typeface="微软雅黑" panose="020B0503020204020204" charset="-122"/>
            </a:rPr>
            <a:t>建立统一的信息分类代码标准，在信息化系统建设过程中采用统一的信息分类代码标准，作为</a:t>
          </a:r>
          <a:r>
            <a:rPr lang="en-US" altLang="zh-CN" sz="1400" dirty="0" smtClean="0">
              <a:latin typeface="微软雅黑" panose="020B0503020204020204" charset="-122"/>
              <a:ea typeface="微软雅黑" panose="020B0503020204020204" charset="-122"/>
            </a:rPr>
            <a:t>XX</a:t>
          </a:r>
          <a:r>
            <a:rPr lang="zh-CN" altLang="en-US" sz="1400" dirty="0" smtClean="0">
              <a:latin typeface="微软雅黑" panose="020B0503020204020204" charset="-122"/>
              <a:ea typeface="微软雅黑" panose="020B0503020204020204" charset="-122"/>
            </a:rPr>
            <a:t>集团信息代码查询和应用依据，同时作为信息代码的全局性和指导性文件。</a:t>
          </a:r>
          <a:endParaRPr lang="zh-CN" altLang="en-US" sz="1400" dirty="0">
            <a:latin typeface="微软雅黑" panose="020B0503020204020204" charset="-122"/>
            <a:ea typeface="微软雅黑" panose="020B0503020204020204" charset="-122"/>
          </a:endParaRPr>
        </a:p>
      </dgm:t>
    </dgm:pt>
    <dgm:pt modelId="{B5180BAE-963B-43C1-A32A-737D602E3503}" cxnId="{EAA07479-BB60-4CF8-B320-8D86C8967110}" type="parTrans">
      <dgm:prSet/>
      <dgm:spPr/>
      <dgm:t>
        <a:bodyPr/>
        <a:lstStyle/>
        <a:p>
          <a:endParaRPr lang="zh-CN" altLang="en-US" sz="1000">
            <a:latin typeface="微软雅黑" panose="020B0503020204020204" charset="-122"/>
            <a:ea typeface="微软雅黑" panose="020B0503020204020204" charset="-122"/>
          </a:endParaRPr>
        </a:p>
      </dgm:t>
    </dgm:pt>
    <dgm:pt modelId="{B07AE2C5-EE98-4F20-AFEB-9B1409AA549A}" cxnId="{EAA07479-BB60-4CF8-B320-8D86C8967110}" type="sibTrans">
      <dgm:prSet/>
      <dgm:spPr/>
      <dgm:t>
        <a:bodyPr/>
        <a:lstStyle/>
        <a:p>
          <a:endParaRPr lang="zh-CN" altLang="en-US" sz="1000">
            <a:latin typeface="微软雅黑" panose="020B0503020204020204" charset="-122"/>
            <a:ea typeface="微软雅黑" panose="020B0503020204020204" charset="-122"/>
          </a:endParaRPr>
        </a:p>
      </dgm:t>
    </dgm:pt>
    <dgm:pt modelId="{AF72FE86-86F0-401E-BD5F-89E3F14F237F}">
      <dgm:prSet custT="1"/>
      <dgm:spPr>
        <a:solidFill>
          <a:schemeClr val="accent5">
            <a:lumMod val="40000"/>
            <a:lumOff val="60000"/>
            <a:alpha val="90000"/>
          </a:schemeClr>
        </a:solidFill>
        <a:ln>
          <a:solidFill>
            <a:schemeClr val="accent6">
              <a:lumMod val="40000"/>
              <a:lumOff val="60000"/>
            </a:schemeClr>
          </a:solidFill>
        </a:ln>
      </dgm:spPr>
      <dgm:t>
        <a:bodyPr/>
        <a:lstStyle/>
        <a:p>
          <a:r>
            <a:rPr lang="zh-CN" altLang="en-US" sz="1400" dirty="0" smtClean="0">
              <a:latin typeface="微软雅黑" panose="020B0503020204020204" charset="-122"/>
              <a:ea typeface="微软雅黑" panose="020B0503020204020204" charset="-122"/>
            </a:rPr>
            <a:t>与业务部门共同完成主数据分类标准的制定</a:t>
          </a:r>
          <a:endParaRPr lang="zh-CN" altLang="en-US" sz="1400" dirty="0">
            <a:latin typeface="微软雅黑" panose="020B0503020204020204" charset="-122"/>
            <a:ea typeface="微软雅黑" panose="020B0503020204020204" charset="-122"/>
          </a:endParaRPr>
        </a:p>
      </dgm:t>
    </dgm:pt>
    <dgm:pt modelId="{8B1E146B-9CB3-4417-9F0C-D054163DC8E6}" cxnId="{F808C472-2656-4C4C-B3CC-1ACE1937E832}" type="parTrans">
      <dgm:prSet/>
      <dgm:spPr/>
      <dgm:t>
        <a:bodyPr/>
        <a:lstStyle/>
        <a:p>
          <a:endParaRPr lang="zh-CN" altLang="en-US" sz="1000">
            <a:latin typeface="微软雅黑" panose="020B0503020204020204" charset="-122"/>
            <a:ea typeface="微软雅黑" panose="020B0503020204020204" charset="-122"/>
          </a:endParaRPr>
        </a:p>
      </dgm:t>
    </dgm:pt>
    <dgm:pt modelId="{DFCAEF54-70B4-43C0-ABBD-953B3D5E1BA6}" cxnId="{F808C472-2656-4C4C-B3CC-1ACE1937E832}" type="sibTrans">
      <dgm:prSet/>
      <dgm:spPr/>
      <dgm:t>
        <a:bodyPr/>
        <a:lstStyle/>
        <a:p>
          <a:endParaRPr lang="zh-CN" altLang="en-US" sz="1000">
            <a:latin typeface="微软雅黑" panose="020B0503020204020204" charset="-122"/>
            <a:ea typeface="微软雅黑" panose="020B0503020204020204" charset="-122"/>
          </a:endParaRPr>
        </a:p>
      </dgm:t>
    </dgm:pt>
    <dgm:pt modelId="{CD211C75-9666-4E69-941B-0DA671AE20BA}">
      <dgm:prSet custT="1"/>
      <dgm:spPr>
        <a:solidFill>
          <a:schemeClr val="accent5">
            <a:lumMod val="40000"/>
            <a:lumOff val="60000"/>
            <a:alpha val="90000"/>
          </a:schemeClr>
        </a:solidFill>
        <a:ln>
          <a:solidFill>
            <a:schemeClr val="accent6">
              <a:lumMod val="40000"/>
              <a:lumOff val="60000"/>
            </a:schemeClr>
          </a:solidFill>
        </a:ln>
      </dgm:spPr>
      <dgm:t>
        <a:bodyPr/>
        <a:lstStyle/>
        <a:p>
          <a:r>
            <a:rPr lang="zh-CN" altLang="en-US" sz="1400" dirty="0" smtClean="0">
              <a:latin typeface="微软雅黑" panose="020B0503020204020204" charset="-122"/>
              <a:ea typeface="微软雅黑" panose="020B0503020204020204" charset="-122"/>
            </a:rPr>
            <a:t>确认主数据的编码规则和描述规则</a:t>
          </a:r>
          <a:endParaRPr lang="zh-CN" altLang="en-US" sz="1400" dirty="0">
            <a:latin typeface="微软雅黑" panose="020B0503020204020204" charset="-122"/>
            <a:ea typeface="微软雅黑" panose="020B0503020204020204" charset="-122"/>
          </a:endParaRPr>
        </a:p>
      </dgm:t>
    </dgm:pt>
    <dgm:pt modelId="{CF52DFD7-8CE5-4B29-AA60-8E25FE4025F5}" cxnId="{42599BEC-A519-472C-8E8F-107A1E7E953F}" type="parTrans">
      <dgm:prSet/>
      <dgm:spPr/>
      <dgm:t>
        <a:bodyPr/>
        <a:lstStyle/>
        <a:p>
          <a:endParaRPr lang="zh-CN" altLang="en-US" sz="1000">
            <a:latin typeface="微软雅黑" panose="020B0503020204020204" charset="-122"/>
            <a:ea typeface="微软雅黑" panose="020B0503020204020204" charset="-122"/>
          </a:endParaRPr>
        </a:p>
      </dgm:t>
    </dgm:pt>
    <dgm:pt modelId="{0CB0539B-C164-4193-95DA-D121045B31FF}" cxnId="{42599BEC-A519-472C-8E8F-107A1E7E953F}" type="sibTrans">
      <dgm:prSet/>
      <dgm:spPr/>
      <dgm:t>
        <a:bodyPr/>
        <a:lstStyle/>
        <a:p>
          <a:endParaRPr lang="zh-CN" altLang="en-US" sz="1000">
            <a:latin typeface="微软雅黑" panose="020B0503020204020204" charset="-122"/>
            <a:ea typeface="微软雅黑" panose="020B0503020204020204" charset="-122"/>
          </a:endParaRPr>
        </a:p>
      </dgm:t>
    </dgm:pt>
    <dgm:pt modelId="{58330B5F-2169-4224-8FE9-8A7114E074AA}">
      <dgm:prSet custT="1"/>
      <dgm:spPr>
        <a:solidFill>
          <a:schemeClr val="accent5">
            <a:lumMod val="40000"/>
            <a:lumOff val="60000"/>
            <a:alpha val="90000"/>
          </a:schemeClr>
        </a:solidFill>
        <a:ln>
          <a:solidFill>
            <a:schemeClr val="accent6">
              <a:lumMod val="40000"/>
              <a:lumOff val="60000"/>
            </a:schemeClr>
          </a:solidFill>
        </a:ln>
      </dgm:spPr>
      <dgm:t>
        <a:bodyPr/>
        <a:lstStyle/>
        <a:p>
          <a:r>
            <a:rPr lang="zh-CN" altLang="en-US" sz="1400" dirty="0" smtClean="0">
              <a:latin typeface="微软雅黑" panose="020B0503020204020204" charset="-122"/>
              <a:ea typeface="微软雅黑" panose="020B0503020204020204" charset="-122"/>
            </a:rPr>
            <a:t>按照数据标准，形成</a:t>
          </a:r>
          <a:r>
            <a:rPr lang="en-US" altLang="zh-CN" sz="1400" dirty="0" smtClean="0">
              <a:latin typeface="微软雅黑" panose="020B0503020204020204" charset="-122"/>
              <a:ea typeface="微软雅黑" panose="020B0503020204020204" charset="-122"/>
            </a:rPr>
            <a:t>XX</a:t>
          </a:r>
          <a:r>
            <a:rPr lang="zh-CN" altLang="en-US" sz="1400" dirty="0" smtClean="0">
              <a:latin typeface="微软雅黑" panose="020B0503020204020204" charset="-122"/>
              <a:ea typeface="微软雅黑" panose="020B0503020204020204" charset="-122"/>
            </a:rPr>
            <a:t>集团统一的主数据代码库</a:t>
          </a:r>
          <a:endParaRPr lang="zh-CN" altLang="en-US" sz="1400" dirty="0">
            <a:latin typeface="微软雅黑" panose="020B0503020204020204" charset="-122"/>
            <a:ea typeface="微软雅黑" panose="020B0503020204020204" charset="-122"/>
          </a:endParaRPr>
        </a:p>
      </dgm:t>
    </dgm:pt>
    <dgm:pt modelId="{C8922A4D-B759-47A1-B8CA-67D33FCF1F6D}" cxnId="{A52B5985-E6DD-4F87-BC29-4ED6F37FE0CE}" type="parTrans">
      <dgm:prSet/>
      <dgm:spPr/>
      <dgm:t>
        <a:bodyPr/>
        <a:lstStyle/>
        <a:p>
          <a:endParaRPr lang="zh-CN" altLang="en-US" sz="1000">
            <a:latin typeface="微软雅黑" panose="020B0503020204020204" charset="-122"/>
            <a:ea typeface="微软雅黑" panose="020B0503020204020204" charset="-122"/>
          </a:endParaRPr>
        </a:p>
      </dgm:t>
    </dgm:pt>
    <dgm:pt modelId="{56EBD6D2-CEF0-4D09-8113-1ED0B90A4680}" cxnId="{A52B5985-E6DD-4F87-BC29-4ED6F37FE0CE}" type="sibTrans">
      <dgm:prSet/>
      <dgm:spPr/>
      <dgm:t>
        <a:bodyPr/>
        <a:lstStyle/>
        <a:p>
          <a:endParaRPr lang="zh-CN" altLang="en-US" sz="1000">
            <a:latin typeface="微软雅黑" panose="020B0503020204020204" charset="-122"/>
            <a:ea typeface="微软雅黑" panose="020B0503020204020204" charset="-122"/>
          </a:endParaRPr>
        </a:p>
      </dgm:t>
    </dgm:pt>
    <dgm:pt modelId="{13F2BE23-86B7-4B5F-A579-654A4F80A0BA}">
      <dgm:prSet custT="1"/>
      <dgm:spPr>
        <a:solidFill>
          <a:schemeClr val="accent5">
            <a:lumMod val="40000"/>
            <a:lumOff val="60000"/>
            <a:alpha val="90000"/>
          </a:schemeClr>
        </a:solidFill>
        <a:ln>
          <a:solidFill>
            <a:schemeClr val="accent6">
              <a:lumMod val="40000"/>
              <a:lumOff val="60000"/>
            </a:schemeClr>
          </a:solidFill>
        </a:ln>
      </dgm:spPr>
      <dgm:t>
        <a:bodyPr/>
        <a:lstStyle/>
        <a:p>
          <a:r>
            <a:rPr lang="zh-CN" altLang="en-US" sz="1400" dirty="0" smtClean="0">
              <a:latin typeface="微软雅黑" panose="020B0503020204020204" charset="-122"/>
              <a:ea typeface="微软雅黑" panose="020B0503020204020204" charset="-122"/>
            </a:rPr>
            <a:t>建立主数据代码维护流程</a:t>
          </a:r>
          <a:endParaRPr lang="zh-CN" altLang="en-US" sz="1400" dirty="0">
            <a:latin typeface="微软雅黑" panose="020B0503020204020204" charset="-122"/>
            <a:ea typeface="微软雅黑" panose="020B0503020204020204" charset="-122"/>
          </a:endParaRPr>
        </a:p>
      </dgm:t>
    </dgm:pt>
    <dgm:pt modelId="{77F96010-C14F-4E4B-B359-7C26BC7B4AE6}" cxnId="{C61B09C6-B944-46AC-814A-54EC006AE236}" type="parTrans">
      <dgm:prSet/>
      <dgm:spPr/>
      <dgm:t>
        <a:bodyPr/>
        <a:lstStyle/>
        <a:p>
          <a:endParaRPr lang="zh-CN" altLang="en-US" sz="1000">
            <a:latin typeface="微软雅黑" panose="020B0503020204020204" charset="-122"/>
            <a:ea typeface="微软雅黑" panose="020B0503020204020204" charset="-122"/>
          </a:endParaRPr>
        </a:p>
      </dgm:t>
    </dgm:pt>
    <dgm:pt modelId="{3F07141D-E164-4542-8465-3A94669A4573}" cxnId="{C61B09C6-B944-46AC-814A-54EC006AE236}" type="sibTrans">
      <dgm:prSet/>
      <dgm:spPr/>
      <dgm:t>
        <a:bodyPr/>
        <a:lstStyle/>
        <a:p>
          <a:endParaRPr lang="zh-CN" altLang="en-US" sz="1000">
            <a:latin typeface="微软雅黑" panose="020B0503020204020204" charset="-122"/>
            <a:ea typeface="微软雅黑" panose="020B0503020204020204" charset="-122"/>
          </a:endParaRPr>
        </a:p>
      </dgm:t>
    </dgm:pt>
    <dgm:pt modelId="{D216398C-FD20-4A41-8407-01120A9BE093}">
      <dgm:prSet custT="1"/>
      <dgm:spPr>
        <a:solidFill>
          <a:schemeClr val="accent5">
            <a:lumMod val="40000"/>
            <a:lumOff val="60000"/>
            <a:alpha val="90000"/>
          </a:schemeClr>
        </a:solidFill>
        <a:ln>
          <a:solidFill>
            <a:schemeClr val="accent6">
              <a:lumMod val="40000"/>
              <a:lumOff val="60000"/>
            </a:schemeClr>
          </a:solidFill>
        </a:ln>
      </dgm:spPr>
      <dgm:t>
        <a:bodyPr/>
        <a:lstStyle/>
        <a:p>
          <a:r>
            <a:rPr lang="zh-CN" altLang="en-US" sz="1400" dirty="0" smtClean="0">
              <a:latin typeface="微软雅黑" panose="020B0503020204020204" charset="-122"/>
              <a:ea typeface="微软雅黑" panose="020B0503020204020204" charset="-122"/>
            </a:rPr>
            <a:t>实现主数据申请、审批、校验、生成、分发与查询，统计分析、工作流配置与管理、系统管理等功能</a:t>
          </a:r>
          <a:endParaRPr lang="zh-CN" altLang="en-US" sz="1400" dirty="0">
            <a:latin typeface="微软雅黑" panose="020B0503020204020204" charset="-122"/>
            <a:ea typeface="微软雅黑" panose="020B0503020204020204" charset="-122"/>
          </a:endParaRPr>
        </a:p>
      </dgm:t>
    </dgm:pt>
    <dgm:pt modelId="{05394315-5AB9-49A8-B11B-6777E4D13FAD}" cxnId="{04D70F55-7234-431B-9270-BC7C254B4901}" type="parTrans">
      <dgm:prSet/>
      <dgm:spPr/>
      <dgm:t>
        <a:bodyPr/>
        <a:lstStyle/>
        <a:p>
          <a:endParaRPr lang="zh-CN" altLang="en-US" sz="1000">
            <a:latin typeface="微软雅黑" panose="020B0503020204020204" charset="-122"/>
            <a:ea typeface="微软雅黑" panose="020B0503020204020204" charset="-122"/>
          </a:endParaRPr>
        </a:p>
      </dgm:t>
    </dgm:pt>
    <dgm:pt modelId="{F92218D2-21A4-48FA-A859-54183B13BD4E}" cxnId="{04D70F55-7234-431B-9270-BC7C254B4901}" type="sibTrans">
      <dgm:prSet/>
      <dgm:spPr/>
      <dgm:t>
        <a:bodyPr/>
        <a:lstStyle/>
        <a:p>
          <a:endParaRPr lang="zh-CN" altLang="en-US" sz="1000">
            <a:latin typeface="微软雅黑" panose="020B0503020204020204" charset="-122"/>
            <a:ea typeface="微软雅黑" panose="020B0503020204020204" charset="-122"/>
          </a:endParaRPr>
        </a:p>
      </dgm:t>
    </dgm:pt>
    <dgm:pt modelId="{E216E9E6-7724-4550-8EC6-8E45C8AC76E6}">
      <dgm:prSet custT="1"/>
      <dgm:spPr>
        <a:solidFill>
          <a:schemeClr val="accent5">
            <a:lumMod val="40000"/>
            <a:lumOff val="60000"/>
            <a:alpha val="90000"/>
          </a:schemeClr>
        </a:solidFill>
        <a:ln>
          <a:solidFill>
            <a:schemeClr val="accent6">
              <a:lumMod val="40000"/>
              <a:lumOff val="60000"/>
            </a:schemeClr>
          </a:solidFill>
        </a:ln>
      </dgm:spPr>
      <dgm:t>
        <a:bodyPr/>
        <a:lstStyle/>
        <a:p>
          <a:r>
            <a:rPr lang="zh-CN" altLang="en-US" sz="1400" dirty="0" smtClean="0">
              <a:latin typeface="微软雅黑" panose="020B0503020204020204" charset="-122"/>
              <a:ea typeface="微软雅黑" panose="020B0503020204020204" charset="-122"/>
            </a:rPr>
            <a:t>完成需求调研、功能设计、开发、安装配置、测试、培训、上线等内容</a:t>
          </a:r>
          <a:endParaRPr lang="zh-CN" altLang="en-US" sz="1400" dirty="0">
            <a:latin typeface="微软雅黑" panose="020B0503020204020204" charset="-122"/>
            <a:ea typeface="微软雅黑" panose="020B0503020204020204" charset="-122"/>
          </a:endParaRPr>
        </a:p>
      </dgm:t>
    </dgm:pt>
    <dgm:pt modelId="{2B9A6D4A-0365-4AF8-A254-70A1691251D7}" cxnId="{FF4FD672-A376-4070-9888-0DC079187CE0}" type="parTrans">
      <dgm:prSet/>
      <dgm:spPr/>
      <dgm:t>
        <a:bodyPr/>
        <a:lstStyle/>
        <a:p>
          <a:endParaRPr lang="zh-CN" altLang="en-US" sz="1000">
            <a:latin typeface="微软雅黑" panose="020B0503020204020204" charset="-122"/>
            <a:ea typeface="微软雅黑" panose="020B0503020204020204" charset="-122"/>
          </a:endParaRPr>
        </a:p>
      </dgm:t>
    </dgm:pt>
    <dgm:pt modelId="{99246F3F-2D3B-4987-B337-6C8CC684DE7C}" cxnId="{FF4FD672-A376-4070-9888-0DC079187CE0}" type="sibTrans">
      <dgm:prSet/>
      <dgm:spPr/>
      <dgm:t>
        <a:bodyPr/>
        <a:lstStyle/>
        <a:p>
          <a:endParaRPr lang="zh-CN" altLang="en-US" sz="1000">
            <a:latin typeface="微软雅黑" panose="020B0503020204020204" charset="-122"/>
            <a:ea typeface="微软雅黑" panose="020B0503020204020204" charset="-122"/>
          </a:endParaRPr>
        </a:p>
      </dgm:t>
    </dgm:pt>
    <dgm:pt modelId="{B26657AD-D6E6-40A9-956C-31E30CC30871}">
      <dgm:prSet custT="1"/>
      <dgm:spPr>
        <a:solidFill>
          <a:schemeClr val="accent5">
            <a:lumMod val="40000"/>
            <a:lumOff val="60000"/>
            <a:alpha val="90000"/>
          </a:schemeClr>
        </a:solidFill>
        <a:ln>
          <a:solidFill>
            <a:schemeClr val="accent6">
              <a:lumMod val="40000"/>
              <a:lumOff val="60000"/>
            </a:schemeClr>
          </a:solidFill>
        </a:ln>
      </dgm:spPr>
      <dgm:t>
        <a:bodyPr/>
        <a:lstStyle/>
        <a:p>
          <a:r>
            <a:rPr lang="zh-CN" sz="1400" dirty="0" smtClean="0">
              <a:latin typeface="微软雅黑" panose="020B0503020204020204" charset="-122"/>
              <a:ea typeface="微软雅黑" panose="020B0503020204020204" charset="-122"/>
            </a:rPr>
            <a:t>实现主数据管理平台与目标系统的集成，</a:t>
          </a:r>
          <a:r>
            <a:rPr lang="zh-CN" altLang="en-US" sz="1400" dirty="0" smtClean="0">
              <a:latin typeface="微软雅黑" panose="020B0503020204020204" charset="-122"/>
              <a:ea typeface="微软雅黑" panose="020B0503020204020204" charset="-122"/>
            </a:rPr>
            <a:t>主要</a:t>
          </a:r>
          <a:r>
            <a:rPr lang="en-US" sz="1400" dirty="0" smtClean="0">
              <a:latin typeface="微软雅黑" panose="020B0503020204020204" charset="-122"/>
              <a:ea typeface="微软雅黑" panose="020B0503020204020204" charset="-122"/>
            </a:rPr>
            <a:t>ERP</a:t>
          </a:r>
          <a:r>
            <a:rPr lang="zh-CN" sz="1400" dirty="0" smtClean="0">
              <a:latin typeface="微软雅黑" panose="020B0503020204020204" charset="-122"/>
              <a:ea typeface="微软雅黑" panose="020B0503020204020204" charset="-122"/>
            </a:rPr>
            <a:t>系统</a:t>
          </a:r>
          <a:r>
            <a:rPr lang="zh-CN" altLang="en-US" sz="1400" dirty="0" smtClean="0">
              <a:latin typeface="微软雅黑" panose="020B0503020204020204" charset="-122"/>
              <a:ea typeface="微软雅黑" panose="020B0503020204020204" charset="-122"/>
            </a:rPr>
            <a:t>，</a:t>
          </a:r>
          <a:r>
            <a:rPr lang="en-US" altLang="zh-CN" sz="1400" dirty="0" smtClean="0">
              <a:latin typeface="微软雅黑" panose="020B0503020204020204" charset="-122"/>
              <a:ea typeface="微软雅黑" panose="020B0503020204020204" charset="-122"/>
            </a:rPr>
            <a:t>CAD</a:t>
          </a:r>
          <a:r>
            <a:rPr lang="zh-CN" altLang="en-US" sz="1400" dirty="0" smtClean="0">
              <a:latin typeface="微软雅黑" panose="020B0503020204020204" charset="-122"/>
              <a:ea typeface="微软雅黑" panose="020B0503020204020204" charset="-122"/>
            </a:rPr>
            <a:t>系统</a:t>
          </a:r>
          <a:r>
            <a:rPr lang="zh-CN" altLang="en-US" sz="1050" dirty="0" smtClean="0">
              <a:latin typeface="微软雅黑" panose="020B0503020204020204" charset="-122"/>
              <a:ea typeface="微软雅黑" panose="020B0503020204020204" charset="-122"/>
            </a:rPr>
            <a:t>等</a:t>
          </a:r>
          <a:endParaRPr lang="zh-CN" altLang="en-US" sz="1050" dirty="0">
            <a:latin typeface="微软雅黑" panose="020B0503020204020204" charset="-122"/>
            <a:ea typeface="微软雅黑" panose="020B0503020204020204" charset="-122"/>
          </a:endParaRPr>
        </a:p>
      </dgm:t>
    </dgm:pt>
    <dgm:pt modelId="{0E92CF34-9B84-4459-8A54-A9FF7ED17E19}" cxnId="{0E8001FA-99CE-429F-A7D1-C563FD4B93F2}" type="parTrans">
      <dgm:prSet/>
      <dgm:spPr/>
      <dgm:t>
        <a:bodyPr/>
        <a:lstStyle/>
        <a:p>
          <a:endParaRPr lang="zh-CN" altLang="en-US" sz="1000">
            <a:latin typeface="微软雅黑" panose="020B0503020204020204" charset="-122"/>
            <a:ea typeface="微软雅黑" panose="020B0503020204020204" charset="-122"/>
          </a:endParaRPr>
        </a:p>
      </dgm:t>
    </dgm:pt>
    <dgm:pt modelId="{2245691F-47F3-4D67-B578-18F308BBED18}" cxnId="{0E8001FA-99CE-429F-A7D1-C563FD4B93F2}" type="sibTrans">
      <dgm:prSet/>
      <dgm:spPr/>
      <dgm:t>
        <a:bodyPr/>
        <a:lstStyle/>
        <a:p>
          <a:endParaRPr lang="zh-CN" altLang="en-US" sz="1000">
            <a:latin typeface="微软雅黑" panose="020B0503020204020204" charset="-122"/>
            <a:ea typeface="微软雅黑" panose="020B0503020204020204" charset="-122"/>
          </a:endParaRPr>
        </a:p>
      </dgm:t>
    </dgm:pt>
    <dgm:pt modelId="{646DA1C8-74E4-44C5-931A-B46B62BDB70F}">
      <dgm:prSet custT="1"/>
      <dgm:spPr>
        <a:solidFill>
          <a:schemeClr val="accent5">
            <a:lumMod val="40000"/>
            <a:lumOff val="60000"/>
            <a:alpha val="90000"/>
          </a:schemeClr>
        </a:solidFill>
        <a:ln>
          <a:solidFill>
            <a:schemeClr val="accent6">
              <a:lumMod val="40000"/>
              <a:lumOff val="60000"/>
            </a:schemeClr>
          </a:solidFill>
        </a:ln>
      </dgm:spPr>
      <dgm:t>
        <a:bodyPr/>
        <a:lstStyle/>
        <a:p>
          <a:r>
            <a:rPr lang="zh-CN" altLang="en-US" sz="1400" dirty="0" smtClean="0">
              <a:latin typeface="微软雅黑" panose="020B0503020204020204" charset="-122"/>
              <a:ea typeface="微软雅黑" panose="020B0503020204020204" charset="-122"/>
            </a:rPr>
            <a:t>包括信息标准管理规范、运维体系和信息标准应用考核规范等</a:t>
          </a:r>
          <a:endParaRPr lang="zh-CN" altLang="en-US" sz="1400" dirty="0">
            <a:latin typeface="微软雅黑" panose="020B0503020204020204" charset="-122"/>
            <a:ea typeface="微软雅黑" panose="020B0503020204020204" charset="-122"/>
          </a:endParaRPr>
        </a:p>
      </dgm:t>
    </dgm:pt>
    <dgm:pt modelId="{C35AA974-4078-4C52-884B-F9C7A13CDC01}" cxnId="{3489EF74-758D-4D9F-B7A5-309A8AB5BC53}" type="parTrans">
      <dgm:prSet/>
      <dgm:spPr/>
      <dgm:t>
        <a:bodyPr/>
        <a:lstStyle/>
        <a:p>
          <a:endParaRPr lang="zh-CN" altLang="en-US" sz="1000">
            <a:latin typeface="微软雅黑" panose="020B0503020204020204" charset="-122"/>
            <a:ea typeface="微软雅黑" panose="020B0503020204020204" charset="-122"/>
          </a:endParaRPr>
        </a:p>
      </dgm:t>
    </dgm:pt>
    <dgm:pt modelId="{181312FA-4ED9-467E-A3C9-8AE8D7375502}" cxnId="{3489EF74-758D-4D9F-B7A5-309A8AB5BC53}" type="sibTrans">
      <dgm:prSet/>
      <dgm:spPr/>
      <dgm:t>
        <a:bodyPr/>
        <a:lstStyle/>
        <a:p>
          <a:endParaRPr lang="zh-CN" altLang="en-US" sz="1000">
            <a:latin typeface="微软雅黑" panose="020B0503020204020204" charset="-122"/>
            <a:ea typeface="微软雅黑" panose="020B0503020204020204" charset="-122"/>
          </a:endParaRPr>
        </a:p>
      </dgm:t>
    </dgm:pt>
    <dgm:pt modelId="{6B0803E4-49FA-4F7C-B7B8-F99F8DB29647}" type="pres">
      <dgm:prSet presAssocID="{987EAC9D-9CCE-449C-A941-FC93D4E2344E}" presName="linear" presStyleCnt="0">
        <dgm:presLayoutVars>
          <dgm:dir/>
          <dgm:animLvl val="lvl"/>
          <dgm:resizeHandles val="exact"/>
        </dgm:presLayoutVars>
      </dgm:prSet>
      <dgm:spPr/>
      <dgm:t>
        <a:bodyPr/>
        <a:lstStyle/>
        <a:p>
          <a:endParaRPr lang="zh-CN" altLang="en-US"/>
        </a:p>
      </dgm:t>
    </dgm:pt>
    <dgm:pt modelId="{7C3D0BE3-C306-4A0C-A4D3-98F32C5EBE8A}" type="pres">
      <dgm:prSet presAssocID="{420E2767-B354-42B1-B2BE-7D64A6C981B5}" presName="parentLin" presStyleCnt="0"/>
      <dgm:spPr/>
    </dgm:pt>
    <dgm:pt modelId="{DB0810BB-AF3D-4B22-8C24-6E869FFAE80D}" type="pres">
      <dgm:prSet presAssocID="{420E2767-B354-42B1-B2BE-7D64A6C981B5}" presName="parentLeftMargin" presStyleLbl="node1" presStyleIdx="0" presStyleCnt="6"/>
      <dgm:spPr/>
      <dgm:t>
        <a:bodyPr/>
        <a:lstStyle/>
        <a:p>
          <a:endParaRPr lang="zh-CN" altLang="en-US"/>
        </a:p>
      </dgm:t>
    </dgm:pt>
    <dgm:pt modelId="{78B8449E-B5C8-43B3-BD05-873E3E254DF6}" type="pres">
      <dgm:prSet presAssocID="{420E2767-B354-42B1-B2BE-7D64A6C981B5}" presName="parentText" presStyleLbl="node1" presStyleIdx="0" presStyleCnt="6">
        <dgm:presLayoutVars>
          <dgm:chMax val="0"/>
          <dgm:bulletEnabled val="1"/>
        </dgm:presLayoutVars>
      </dgm:prSet>
      <dgm:spPr/>
      <dgm:t>
        <a:bodyPr/>
        <a:lstStyle/>
        <a:p>
          <a:endParaRPr lang="zh-CN" altLang="en-US"/>
        </a:p>
      </dgm:t>
    </dgm:pt>
    <dgm:pt modelId="{100458BB-FB8C-45AA-9DBC-D3AFC99CB103}" type="pres">
      <dgm:prSet presAssocID="{420E2767-B354-42B1-B2BE-7D64A6C981B5}" presName="negativeSpace" presStyleCnt="0"/>
      <dgm:spPr/>
    </dgm:pt>
    <dgm:pt modelId="{B796EC83-F55C-44CF-A572-A7815ED361FF}" type="pres">
      <dgm:prSet presAssocID="{420E2767-B354-42B1-B2BE-7D64A6C981B5}" presName="childText" presStyleLbl="conFgAcc1" presStyleIdx="0" presStyleCnt="6">
        <dgm:presLayoutVars>
          <dgm:bulletEnabled val="1"/>
        </dgm:presLayoutVars>
      </dgm:prSet>
      <dgm:spPr/>
      <dgm:t>
        <a:bodyPr/>
        <a:lstStyle/>
        <a:p>
          <a:endParaRPr lang="zh-CN" altLang="en-US"/>
        </a:p>
      </dgm:t>
    </dgm:pt>
    <dgm:pt modelId="{F2955546-CDE4-4E26-9904-F073794CB254}" type="pres">
      <dgm:prSet presAssocID="{6917C11F-7291-49CB-BA55-3F2952FD9AB4}" presName="spaceBetweenRectangles" presStyleCnt="0"/>
      <dgm:spPr/>
    </dgm:pt>
    <dgm:pt modelId="{637799B4-37A0-4096-B1A2-CC860624DCB0}" type="pres">
      <dgm:prSet presAssocID="{5D1EAAD8-4B0F-4753-98CF-BC23A0A406E3}" presName="parentLin" presStyleCnt="0"/>
      <dgm:spPr/>
    </dgm:pt>
    <dgm:pt modelId="{9B8BE4F5-AB76-4475-A7AA-269F1E9FB0C0}" type="pres">
      <dgm:prSet presAssocID="{5D1EAAD8-4B0F-4753-98CF-BC23A0A406E3}" presName="parentLeftMargin" presStyleLbl="node1" presStyleIdx="0" presStyleCnt="6"/>
      <dgm:spPr/>
      <dgm:t>
        <a:bodyPr/>
        <a:lstStyle/>
        <a:p>
          <a:endParaRPr lang="zh-CN" altLang="en-US"/>
        </a:p>
      </dgm:t>
    </dgm:pt>
    <dgm:pt modelId="{A462C9B5-2239-4502-8699-A197C85990EA}" type="pres">
      <dgm:prSet presAssocID="{5D1EAAD8-4B0F-4753-98CF-BC23A0A406E3}" presName="parentText" presStyleLbl="node1" presStyleIdx="1" presStyleCnt="6">
        <dgm:presLayoutVars>
          <dgm:chMax val="0"/>
          <dgm:bulletEnabled val="1"/>
        </dgm:presLayoutVars>
      </dgm:prSet>
      <dgm:spPr/>
      <dgm:t>
        <a:bodyPr/>
        <a:lstStyle/>
        <a:p>
          <a:endParaRPr lang="zh-CN" altLang="en-US"/>
        </a:p>
      </dgm:t>
    </dgm:pt>
    <dgm:pt modelId="{2B8820C2-79DD-4D34-A8BE-62214C9D29FA}" type="pres">
      <dgm:prSet presAssocID="{5D1EAAD8-4B0F-4753-98CF-BC23A0A406E3}" presName="negativeSpace" presStyleCnt="0"/>
      <dgm:spPr/>
    </dgm:pt>
    <dgm:pt modelId="{E6D1348C-C101-4E03-9C94-20F5510627AB}" type="pres">
      <dgm:prSet presAssocID="{5D1EAAD8-4B0F-4753-98CF-BC23A0A406E3}" presName="childText" presStyleLbl="conFgAcc1" presStyleIdx="1" presStyleCnt="6">
        <dgm:presLayoutVars>
          <dgm:bulletEnabled val="1"/>
        </dgm:presLayoutVars>
      </dgm:prSet>
      <dgm:spPr/>
      <dgm:t>
        <a:bodyPr/>
        <a:lstStyle/>
        <a:p>
          <a:endParaRPr lang="zh-CN" altLang="en-US"/>
        </a:p>
      </dgm:t>
    </dgm:pt>
    <dgm:pt modelId="{579E1B55-290A-40F1-BBA4-F83618FE832F}" type="pres">
      <dgm:prSet presAssocID="{D53C1DCB-73E6-4E56-B67D-94BE4AA32121}" presName="spaceBetweenRectangles" presStyleCnt="0"/>
      <dgm:spPr/>
    </dgm:pt>
    <dgm:pt modelId="{D73F5356-6AC9-4BB3-9D24-BEFEFA2A7D6F}" type="pres">
      <dgm:prSet presAssocID="{7C71AAE1-44D9-4536-BDC0-F6DF1EEA13A3}" presName="parentLin" presStyleCnt="0"/>
      <dgm:spPr/>
    </dgm:pt>
    <dgm:pt modelId="{46B4F9EB-8993-4A5D-8C6E-102B38788DF1}" type="pres">
      <dgm:prSet presAssocID="{7C71AAE1-44D9-4536-BDC0-F6DF1EEA13A3}" presName="parentLeftMargin" presStyleLbl="node1" presStyleIdx="1" presStyleCnt="6"/>
      <dgm:spPr/>
      <dgm:t>
        <a:bodyPr/>
        <a:lstStyle/>
        <a:p>
          <a:endParaRPr lang="zh-CN" altLang="en-US"/>
        </a:p>
      </dgm:t>
    </dgm:pt>
    <dgm:pt modelId="{D98C2AA0-1868-46D1-B548-0080C0416D52}" type="pres">
      <dgm:prSet presAssocID="{7C71AAE1-44D9-4536-BDC0-F6DF1EEA13A3}" presName="parentText" presStyleLbl="node1" presStyleIdx="2" presStyleCnt="6">
        <dgm:presLayoutVars>
          <dgm:chMax val="0"/>
          <dgm:bulletEnabled val="1"/>
        </dgm:presLayoutVars>
      </dgm:prSet>
      <dgm:spPr/>
      <dgm:t>
        <a:bodyPr/>
        <a:lstStyle/>
        <a:p>
          <a:endParaRPr lang="zh-CN" altLang="en-US"/>
        </a:p>
      </dgm:t>
    </dgm:pt>
    <dgm:pt modelId="{A918C52C-908B-421C-B113-04FEDB5E3051}" type="pres">
      <dgm:prSet presAssocID="{7C71AAE1-44D9-4536-BDC0-F6DF1EEA13A3}" presName="negativeSpace" presStyleCnt="0"/>
      <dgm:spPr/>
    </dgm:pt>
    <dgm:pt modelId="{5DF3E442-7534-4802-ADC5-D21C5EFEEA95}" type="pres">
      <dgm:prSet presAssocID="{7C71AAE1-44D9-4536-BDC0-F6DF1EEA13A3}" presName="childText" presStyleLbl="conFgAcc1" presStyleIdx="2" presStyleCnt="6">
        <dgm:presLayoutVars>
          <dgm:bulletEnabled val="1"/>
        </dgm:presLayoutVars>
      </dgm:prSet>
      <dgm:spPr/>
      <dgm:t>
        <a:bodyPr/>
        <a:lstStyle/>
        <a:p>
          <a:endParaRPr lang="zh-CN" altLang="en-US"/>
        </a:p>
      </dgm:t>
    </dgm:pt>
    <dgm:pt modelId="{25E82FC7-A8CC-4CF6-88C1-907D782B98C6}" type="pres">
      <dgm:prSet presAssocID="{97CABCE5-C417-4D5F-9A51-7E1AFF719F8D}" presName="spaceBetweenRectangles" presStyleCnt="0"/>
      <dgm:spPr/>
    </dgm:pt>
    <dgm:pt modelId="{8FFC948E-52E0-4278-BD14-D6234FFD12A4}" type="pres">
      <dgm:prSet presAssocID="{93A8C231-01F1-4830-ABAD-824A1A463E74}" presName="parentLin" presStyleCnt="0"/>
      <dgm:spPr/>
    </dgm:pt>
    <dgm:pt modelId="{2F64F7C4-F182-4DE4-8E56-8F787D205322}" type="pres">
      <dgm:prSet presAssocID="{93A8C231-01F1-4830-ABAD-824A1A463E74}" presName="parentLeftMargin" presStyleLbl="node1" presStyleIdx="2" presStyleCnt="6"/>
      <dgm:spPr/>
      <dgm:t>
        <a:bodyPr/>
        <a:lstStyle/>
        <a:p>
          <a:endParaRPr lang="zh-CN" altLang="en-US"/>
        </a:p>
      </dgm:t>
    </dgm:pt>
    <dgm:pt modelId="{9089CFF6-7767-4EDE-A952-D480B1E7A4D1}" type="pres">
      <dgm:prSet presAssocID="{93A8C231-01F1-4830-ABAD-824A1A463E74}" presName="parentText" presStyleLbl="node1" presStyleIdx="3" presStyleCnt="6">
        <dgm:presLayoutVars>
          <dgm:chMax val="0"/>
          <dgm:bulletEnabled val="1"/>
        </dgm:presLayoutVars>
      </dgm:prSet>
      <dgm:spPr/>
      <dgm:t>
        <a:bodyPr/>
        <a:lstStyle/>
        <a:p>
          <a:endParaRPr lang="zh-CN" altLang="en-US"/>
        </a:p>
      </dgm:t>
    </dgm:pt>
    <dgm:pt modelId="{0C768D1C-37A8-4702-9DB1-0215A274DA96}" type="pres">
      <dgm:prSet presAssocID="{93A8C231-01F1-4830-ABAD-824A1A463E74}" presName="negativeSpace" presStyleCnt="0"/>
      <dgm:spPr/>
    </dgm:pt>
    <dgm:pt modelId="{D6178FDD-036C-456C-A10F-639DD5682409}" type="pres">
      <dgm:prSet presAssocID="{93A8C231-01F1-4830-ABAD-824A1A463E74}" presName="childText" presStyleLbl="conFgAcc1" presStyleIdx="3" presStyleCnt="6">
        <dgm:presLayoutVars>
          <dgm:bulletEnabled val="1"/>
        </dgm:presLayoutVars>
      </dgm:prSet>
      <dgm:spPr/>
      <dgm:t>
        <a:bodyPr/>
        <a:lstStyle/>
        <a:p>
          <a:endParaRPr lang="zh-CN" altLang="en-US"/>
        </a:p>
      </dgm:t>
    </dgm:pt>
    <dgm:pt modelId="{E169B213-9AFD-4952-8568-5385D37D57C4}" type="pres">
      <dgm:prSet presAssocID="{49ED11F5-677C-4719-8F88-95E37B1A9993}" presName="spaceBetweenRectangles" presStyleCnt="0"/>
      <dgm:spPr/>
    </dgm:pt>
    <dgm:pt modelId="{AD94DE96-F928-404F-AFD8-54D5437B2DDE}" type="pres">
      <dgm:prSet presAssocID="{54BE7A4F-E33F-4540-B6B8-379ED504DEDC}" presName="parentLin" presStyleCnt="0"/>
      <dgm:spPr/>
    </dgm:pt>
    <dgm:pt modelId="{388A92A7-C1C8-4BE9-AEF2-0C6D1A39CC05}" type="pres">
      <dgm:prSet presAssocID="{54BE7A4F-E33F-4540-B6B8-379ED504DEDC}" presName="parentLeftMargin" presStyleLbl="node1" presStyleIdx="3" presStyleCnt="6"/>
      <dgm:spPr/>
      <dgm:t>
        <a:bodyPr/>
        <a:lstStyle/>
        <a:p>
          <a:endParaRPr lang="zh-CN" altLang="en-US"/>
        </a:p>
      </dgm:t>
    </dgm:pt>
    <dgm:pt modelId="{F813D45F-9F95-42B1-ABC8-36F2386F5109}" type="pres">
      <dgm:prSet presAssocID="{54BE7A4F-E33F-4540-B6B8-379ED504DEDC}" presName="parentText" presStyleLbl="node1" presStyleIdx="4" presStyleCnt="6">
        <dgm:presLayoutVars>
          <dgm:chMax val="0"/>
          <dgm:bulletEnabled val="1"/>
        </dgm:presLayoutVars>
      </dgm:prSet>
      <dgm:spPr/>
      <dgm:t>
        <a:bodyPr/>
        <a:lstStyle/>
        <a:p>
          <a:endParaRPr lang="zh-CN" altLang="en-US"/>
        </a:p>
      </dgm:t>
    </dgm:pt>
    <dgm:pt modelId="{2E20F739-DF42-45AA-9563-DE6BB10F0603}" type="pres">
      <dgm:prSet presAssocID="{54BE7A4F-E33F-4540-B6B8-379ED504DEDC}" presName="negativeSpace" presStyleCnt="0"/>
      <dgm:spPr/>
    </dgm:pt>
    <dgm:pt modelId="{9708DFAA-5B29-486E-839A-73F5F163605B}" type="pres">
      <dgm:prSet presAssocID="{54BE7A4F-E33F-4540-B6B8-379ED504DEDC}" presName="childText" presStyleLbl="conFgAcc1" presStyleIdx="4" presStyleCnt="6">
        <dgm:presLayoutVars>
          <dgm:bulletEnabled val="1"/>
        </dgm:presLayoutVars>
      </dgm:prSet>
      <dgm:spPr/>
      <dgm:t>
        <a:bodyPr/>
        <a:lstStyle/>
        <a:p>
          <a:endParaRPr lang="zh-CN" altLang="en-US"/>
        </a:p>
      </dgm:t>
    </dgm:pt>
    <dgm:pt modelId="{252ED841-D481-4848-94E0-2AB5281C4B69}" type="pres">
      <dgm:prSet presAssocID="{0CC7A84E-57F3-4BBB-B22B-8F1453425431}" presName="spaceBetweenRectangles" presStyleCnt="0"/>
      <dgm:spPr/>
    </dgm:pt>
    <dgm:pt modelId="{B00974F4-2A2E-40FC-8A09-B7908960ACDA}" type="pres">
      <dgm:prSet presAssocID="{21F2C833-FBFA-4F88-8CD1-1EFC9D1C75D2}" presName="parentLin" presStyleCnt="0"/>
      <dgm:spPr/>
    </dgm:pt>
    <dgm:pt modelId="{FD3E8E14-9867-420E-B30A-8D1155853E45}" type="pres">
      <dgm:prSet presAssocID="{21F2C833-FBFA-4F88-8CD1-1EFC9D1C75D2}" presName="parentLeftMargin" presStyleLbl="node1" presStyleIdx="4" presStyleCnt="6"/>
      <dgm:spPr/>
      <dgm:t>
        <a:bodyPr/>
        <a:lstStyle/>
        <a:p>
          <a:endParaRPr lang="zh-CN" altLang="en-US"/>
        </a:p>
      </dgm:t>
    </dgm:pt>
    <dgm:pt modelId="{F15F5BE9-B0A0-45F5-8AC4-2A9BF2AB02F8}" type="pres">
      <dgm:prSet presAssocID="{21F2C833-FBFA-4F88-8CD1-1EFC9D1C75D2}" presName="parentText" presStyleLbl="node1" presStyleIdx="5" presStyleCnt="6">
        <dgm:presLayoutVars>
          <dgm:chMax val="0"/>
          <dgm:bulletEnabled val="1"/>
        </dgm:presLayoutVars>
      </dgm:prSet>
      <dgm:spPr/>
      <dgm:t>
        <a:bodyPr/>
        <a:lstStyle/>
        <a:p>
          <a:endParaRPr lang="zh-CN" altLang="en-US"/>
        </a:p>
      </dgm:t>
    </dgm:pt>
    <dgm:pt modelId="{0A06F879-D07D-480F-9D35-6B9C988D7E1D}" type="pres">
      <dgm:prSet presAssocID="{21F2C833-FBFA-4F88-8CD1-1EFC9D1C75D2}" presName="negativeSpace" presStyleCnt="0"/>
      <dgm:spPr/>
    </dgm:pt>
    <dgm:pt modelId="{71D01576-8466-4A46-8B2B-4164493A41A6}" type="pres">
      <dgm:prSet presAssocID="{21F2C833-FBFA-4F88-8CD1-1EFC9D1C75D2}" presName="childText" presStyleLbl="conFgAcc1" presStyleIdx="5" presStyleCnt="6">
        <dgm:presLayoutVars>
          <dgm:bulletEnabled val="1"/>
        </dgm:presLayoutVars>
      </dgm:prSet>
      <dgm:spPr/>
      <dgm:t>
        <a:bodyPr/>
        <a:lstStyle/>
        <a:p>
          <a:endParaRPr lang="zh-CN" altLang="en-US"/>
        </a:p>
      </dgm:t>
    </dgm:pt>
  </dgm:ptLst>
  <dgm:cxnLst>
    <dgm:cxn modelId="{5EC75DE9-60F8-445A-B76E-F15714163269}" srcId="{987EAC9D-9CCE-449C-A941-FC93D4E2344E}" destId="{93A8C231-01F1-4830-ABAD-824A1A463E74}" srcOrd="3" destOrd="0" parTransId="{1D64C8B8-AE25-491A-8C0B-B2134DD55204}" sibTransId="{49ED11F5-677C-4719-8F88-95E37B1A9993}"/>
    <dgm:cxn modelId="{5E28B20C-9747-4455-A450-692D3FE78286}" type="presOf" srcId="{5D1EAAD8-4B0F-4753-98CF-BC23A0A406E3}" destId="{A462C9B5-2239-4502-8699-A197C85990EA}" srcOrd="1" destOrd="0" presId="urn:microsoft.com/office/officeart/2005/8/layout/list1"/>
    <dgm:cxn modelId="{3E06F5A3-D4CB-427C-8B9D-8D6BC47B7C6D}" type="presOf" srcId="{21F2C833-FBFA-4F88-8CD1-1EFC9D1C75D2}" destId="{F15F5BE9-B0A0-45F5-8AC4-2A9BF2AB02F8}" srcOrd="1" destOrd="0" presId="urn:microsoft.com/office/officeart/2005/8/layout/list1"/>
    <dgm:cxn modelId="{D89CF020-1E85-480E-9A47-8B4CAECEA2FD}" type="presOf" srcId="{5D1EAAD8-4B0F-4753-98CF-BC23A0A406E3}" destId="{9B8BE4F5-AB76-4475-A7AA-269F1E9FB0C0}" srcOrd="0" destOrd="0" presId="urn:microsoft.com/office/officeart/2005/8/layout/list1"/>
    <dgm:cxn modelId="{361ED982-1F92-442F-8E56-D4A74B664905}" type="presOf" srcId="{93A8C231-01F1-4830-ABAD-824A1A463E74}" destId="{9089CFF6-7767-4EDE-A952-D480B1E7A4D1}" srcOrd="1" destOrd="0" presId="urn:microsoft.com/office/officeart/2005/8/layout/list1"/>
    <dgm:cxn modelId="{FD841E86-98E5-4273-B99D-4B36B8C16A8F}" type="presOf" srcId="{58330B5F-2169-4224-8FE9-8A7114E074AA}" destId="{5DF3E442-7534-4802-ADC5-D21C5EFEEA95}" srcOrd="0" destOrd="0" presId="urn:microsoft.com/office/officeart/2005/8/layout/list1"/>
    <dgm:cxn modelId="{FF4FD672-A376-4070-9888-0DC079187CE0}" srcId="{93A8C231-01F1-4830-ABAD-824A1A463E74}" destId="{E216E9E6-7724-4550-8EC6-8E45C8AC76E6}" srcOrd="0" destOrd="0" parTransId="{2B9A6D4A-0365-4AF8-A254-70A1691251D7}" sibTransId="{99246F3F-2D3B-4987-B337-6C8CC684DE7C}"/>
    <dgm:cxn modelId="{0957E671-A4E5-4FAD-8B80-212ED76CBF2F}" type="presOf" srcId="{54BE7A4F-E33F-4540-B6B8-379ED504DEDC}" destId="{388A92A7-C1C8-4BE9-AEF2-0C6D1A39CC05}" srcOrd="0" destOrd="0" presId="urn:microsoft.com/office/officeart/2005/8/layout/list1"/>
    <dgm:cxn modelId="{543BD6E2-398E-47E1-B748-8F5203E5A05A}" srcId="{987EAC9D-9CCE-449C-A941-FC93D4E2344E}" destId="{54BE7A4F-E33F-4540-B6B8-379ED504DEDC}" srcOrd="4" destOrd="0" parTransId="{AA01F361-93E2-4213-A568-C8DBA5E56CE3}" sibTransId="{0CC7A84E-57F3-4BBB-B22B-8F1453425431}"/>
    <dgm:cxn modelId="{411B9FE7-A9D0-4ADB-857E-875D9E61CABC}" type="presOf" srcId="{D216398C-FD20-4A41-8407-01120A9BE093}" destId="{D6178FDD-036C-456C-A10F-639DD5682409}" srcOrd="0" destOrd="1" presId="urn:microsoft.com/office/officeart/2005/8/layout/list1"/>
    <dgm:cxn modelId="{F0F0EBC7-F563-4A76-8728-94CF059453A7}" type="presOf" srcId="{420E2767-B354-42B1-B2BE-7D64A6C981B5}" destId="{78B8449E-B5C8-43B3-BD05-873E3E254DF6}" srcOrd="1" destOrd="0" presId="urn:microsoft.com/office/officeart/2005/8/layout/list1"/>
    <dgm:cxn modelId="{3672BEF0-C661-483E-B584-EF4354E67639}" srcId="{987EAC9D-9CCE-449C-A941-FC93D4E2344E}" destId="{7C71AAE1-44D9-4536-BDC0-F6DF1EEA13A3}" srcOrd="2" destOrd="0" parTransId="{F0DF2976-4DAD-4B88-986D-724B732B6B96}" sibTransId="{97CABCE5-C417-4D5F-9A51-7E1AFF719F8D}"/>
    <dgm:cxn modelId="{FB7FB3F0-12FA-4ACD-AA3C-DE3B3BEB002D}" type="presOf" srcId="{4EB7397D-5D3A-4F0C-B88B-79757CE8EAB6}" destId="{B796EC83-F55C-44CF-A572-A7815ED361FF}" srcOrd="0" destOrd="0" presId="urn:microsoft.com/office/officeart/2005/8/layout/list1"/>
    <dgm:cxn modelId="{42599BEC-A519-472C-8E8F-107A1E7E953F}" srcId="{5D1EAAD8-4B0F-4753-98CF-BC23A0A406E3}" destId="{CD211C75-9666-4E69-941B-0DA671AE20BA}" srcOrd="1" destOrd="0" parTransId="{CF52DFD7-8CE5-4B29-AA60-8E25FE4025F5}" sibTransId="{0CB0539B-C164-4193-95DA-D121045B31FF}"/>
    <dgm:cxn modelId="{DFFA3753-5551-4447-8E4B-453A8CE6E437}" srcId="{987EAC9D-9CCE-449C-A941-FC93D4E2344E}" destId="{5D1EAAD8-4B0F-4753-98CF-BC23A0A406E3}" srcOrd="1" destOrd="0" parTransId="{176F18EB-E205-4E21-857D-686614167F90}" sibTransId="{D53C1DCB-73E6-4E56-B67D-94BE4AA32121}"/>
    <dgm:cxn modelId="{D2F4A990-299E-4D2C-B384-A5A171162213}" type="presOf" srcId="{CD211C75-9666-4E69-941B-0DA671AE20BA}" destId="{E6D1348C-C101-4E03-9C94-20F5510627AB}" srcOrd="0" destOrd="1" presId="urn:microsoft.com/office/officeart/2005/8/layout/list1"/>
    <dgm:cxn modelId="{D70818CB-045C-44CA-BF5D-6748CE3E017A}" type="presOf" srcId="{987EAC9D-9CCE-449C-A941-FC93D4E2344E}" destId="{6B0803E4-49FA-4F7C-B7B8-F99F8DB29647}" srcOrd="0" destOrd="0" presId="urn:microsoft.com/office/officeart/2005/8/layout/list1"/>
    <dgm:cxn modelId="{EAA07479-BB60-4CF8-B320-8D86C8967110}" srcId="{420E2767-B354-42B1-B2BE-7D64A6C981B5}" destId="{4EB7397D-5D3A-4F0C-B88B-79757CE8EAB6}" srcOrd="0" destOrd="0" parTransId="{B5180BAE-963B-43C1-A32A-737D602E3503}" sibTransId="{B07AE2C5-EE98-4F20-AFEB-9B1409AA549A}"/>
    <dgm:cxn modelId="{C4242FE5-AADB-4A6C-9C53-50BFC3BFE429}" type="presOf" srcId="{13F2BE23-86B7-4B5F-A579-654A4F80A0BA}" destId="{5DF3E442-7534-4802-ADC5-D21C5EFEEA95}" srcOrd="0" destOrd="1" presId="urn:microsoft.com/office/officeart/2005/8/layout/list1"/>
    <dgm:cxn modelId="{0E8001FA-99CE-429F-A7D1-C563FD4B93F2}" srcId="{54BE7A4F-E33F-4540-B6B8-379ED504DEDC}" destId="{B26657AD-D6E6-40A9-956C-31E30CC30871}" srcOrd="0" destOrd="0" parTransId="{0E92CF34-9B84-4459-8A54-A9FF7ED17E19}" sibTransId="{2245691F-47F3-4D67-B578-18F308BBED18}"/>
    <dgm:cxn modelId="{35DB50DE-CFE8-4922-B699-2D537167680B}" type="presOf" srcId="{7C71AAE1-44D9-4536-BDC0-F6DF1EEA13A3}" destId="{46B4F9EB-8993-4A5D-8C6E-102B38788DF1}" srcOrd="0" destOrd="0" presId="urn:microsoft.com/office/officeart/2005/8/layout/list1"/>
    <dgm:cxn modelId="{137DED7F-C123-44B6-AFBB-859A0B3E941E}" srcId="{987EAC9D-9CCE-449C-A941-FC93D4E2344E}" destId="{21F2C833-FBFA-4F88-8CD1-1EFC9D1C75D2}" srcOrd="5" destOrd="0" parTransId="{415C22B8-3BC3-49A1-B165-6BAEC08D6804}" sibTransId="{BFB15208-3FEE-4F05-9A00-78D8F52FAE6F}"/>
    <dgm:cxn modelId="{C59D248F-9AD4-4251-8067-B5C9B38E01CB}" type="presOf" srcId="{E216E9E6-7724-4550-8EC6-8E45C8AC76E6}" destId="{D6178FDD-036C-456C-A10F-639DD5682409}" srcOrd="0" destOrd="0" presId="urn:microsoft.com/office/officeart/2005/8/layout/list1"/>
    <dgm:cxn modelId="{F4A2C4C0-65D1-4557-AD7E-275F8D1EE5C0}" type="presOf" srcId="{7C71AAE1-44D9-4536-BDC0-F6DF1EEA13A3}" destId="{D98C2AA0-1868-46D1-B548-0080C0416D52}" srcOrd="1" destOrd="0" presId="urn:microsoft.com/office/officeart/2005/8/layout/list1"/>
    <dgm:cxn modelId="{26BEF0AE-BDB5-4488-8DF9-0D6FD7363FA7}" type="presOf" srcId="{420E2767-B354-42B1-B2BE-7D64A6C981B5}" destId="{DB0810BB-AF3D-4B22-8C24-6E869FFAE80D}" srcOrd="0" destOrd="0" presId="urn:microsoft.com/office/officeart/2005/8/layout/list1"/>
    <dgm:cxn modelId="{04D70F55-7234-431B-9270-BC7C254B4901}" srcId="{93A8C231-01F1-4830-ABAD-824A1A463E74}" destId="{D216398C-FD20-4A41-8407-01120A9BE093}" srcOrd="1" destOrd="0" parTransId="{05394315-5AB9-49A8-B11B-6777E4D13FAD}" sibTransId="{F92218D2-21A4-48FA-A859-54183B13BD4E}"/>
    <dgm:cxn modelId="{2995EBF8-DB6C-4BE4-B5C3-0A41DE7D70A3}" srcId="{987EAC9D-9CCE-449C-A941-FC93D4E2344E}" destId="{420E2767-B354-42B1-B2BE-7D64A6C981B5}" srcOrd="0" destOrd="0" parTransId="{D6F1FFB0-827C-4067-B4AB-7D90234E0356}" sibTransId="{6917C11F-7291-49CB-BA55-3F2952FD9AB4}"/>
    <dgm:cxn modelId="{3489EF74-758D-4D9F-B7A5-309A8AB5BC53}" srcId="{21F2C833-FBFA-4F88-8CD1-1EFC9D1C75D2}" destId="{646DA1C8-74E4-44C5-931A-B46B62BDB70F}" srcOrd="0" destOrd="0" parTransId="{C35AA974-4078-4C52-884B-F9C7A13CDC01}" sibTransId="{181312FA-4ED9-467E-A3C9-8AE8D7375502}"/>
    <dgm:cxn modelId="{F808C472-2656-4C4C-B3CC-1ACE1937E832}" srcId="{5D1EAAD8-4B0F-4753-98CF-BC23A0A406E3}" destId="{AF72FE86-86F0-401E-BD5F-89E3F14F237F}" srcOrd="0" destOrd="0" parTransId="{8B1E146B-9CB3-4417-9F0C-D054163DC8E6}" sibTransId="{DFCAEF54-70B4-43C0-ABBD-953B3D5E1BA6}"/>
    <dgm:cxn modelId="{182F1562-5363-410B-B930-DB1BDB3FA31D}" type="presOf" srcId="{AF72FE86-86F0-401E-BD5F-89E3F14F237F}" destId="{E6D1348C-C101-4E03-9C94-20F5510627AB}" srcOrd="0" destOrd="0" presId="urn:microsoft.com/office/officeart/2005/8/layout/list1"/>
    <dgm:cxn modelId="{3047E40F-8541-4024-B190-604A55C728E6}" type="presOf" srcId="{93A8C231-01F1-4830-ABAD-824A1A463E74}" destId="{2F64F7C4-F182-4DE4-8E56-8F787D205322}" srcOrd="0" destOrd="0" presId="urn:microsoft.com/office/officeart/2005/8/layout/list1"/>
    <dgm:cxn modelId="{CEECBFA4-63FE-4FFC-A715-68DF8B1A5B75}" type="presOf" srcId="{21F2C833-FBFA-4F88-8CD1-1EFC9D1C75D2}" destId="{FD3E8E14-9867-420E-B30A-8D1155853E45}" srcOrd="0" destOrd="0" presId="urn:microsoft.com/office/officeart/2005/8/layout/list1"/>
    <dgm:cxn modelId="{C61B09C6-B944-46AC-814A-54EC006AE236}" srcId="{7C71AAE1-44D9-4536-BDC0-F6DF1EEA13A3}" destId="{13F2BE23-86B7-4B5F-A579-654A4F80A0BA}" srcOrd="1" destOrd="0" parTransId="{77F96010-C14F-4E4B-B359-7C26BC7B4AE6}" sibTransId="{3F07141D-E164-4542-8465-3A94669A4573}"/>
    <dgm:cxn modelId="{A52B5985-E6DD-4F87-BC29-4ED6F37FE0CE}" srcId="{7C71AAE1-44D9-4536-BDC0-F6DF1EEA13A3}" destId="{58330B5F-2169-4224-8FE9-8A7114E074AA}" srcOrd="0" destOrd="0" parTransId="{C8922A4D-B759-47A1-B8CA-67D33FCF1F6D}" sibTransId="{56EBD6D2-CEF0-4D09-8113-1ED0B90A4680}"/>
    <dgm:cxn modelId="{4710405A-915D-497D-B19F-539AE5631510}" type="presOf" srcId="{54BE7A4F-E33F-4540-B6B8-379ED504DEDC}" destId="{F813D45F-9F95-42B1-ABC8-36F2386F5109}" srcOrd="1" destOrd="0" presId="urn:microsoft.com/office/officeart/2005/8/layout/list1"/>
    <dgm:cxn modelId="{983042F1-F3A3-4CEC-A189-8EC33F4D99DF}" type="presOf" srcId="{B26657AD-D6E6-40A9-956C-31E30CC30871}" destId="{9708DFAA-5B29-486E-839A-73F5F163605B}" srcOrd="0" destOrd="0" presId="urn:microsoft.com/office/officeart/2005/8/layout/list1"/>
    <dgm:cxn modelId="{3CAF6A47-CBC9-4497-BCCF-A27C7D72C501}" type="presOf" srcId="{646DA1C8-74E4-44C5-931A-B46B62BDB70F}" destId="{71D01576-8466-4A46-8B2B-4164493A41A6}" srcOrd="0" destOrd="0" presId="urn:microsoft.com/office/officeart/2005/8/layout/list1"/>
    <dgm:cxn modelId="{60FD14B4-9EF8-4D86-A5F4-2CEF4FA9F6D8}" type="presParOf" srcId="{6B0803E4-49FA-4F7C-B7B8-F99F8DB29647}" destId="{7C3D0BE3-C306-4A0C-A4D3-98F32C5EBE8A}" srcOrd="0" destOrd="0" presId="urn:microsoft.com/office/officeart/2005/8/layout/list1"/>
    <dgm:cxn modelId="{E1BC801F-B078-4A0F-8944-069D0E481D3A}" type="presParOf" srcId="{7C3D0BE3-C306-4A0C-A4D3-98F32C5EBE8A}" destId="{DB0810BB-AF3D-4B22-8C24-6E869FFAE80D}" srcOrd="0" destOrd="0" presId="urn:microsoft.com/office/officeart/2005/8/layout/list1"/>
    <dgm:cxn modelId="{EF8A1F69-70F8-4C73-85E4-09DD2F24AF9C}" type="presParOf" srcId="{7C3D0BE3-C306-4A0C-A4D3-98F32C5EBE8A}" destId="{78B8449E-B5C8-43B3-BD05-873E3E254DF6}" srcOrd="1" destOrd="0" presId="urn:microsoft.com/office/officeart/2005/8/layout/list1"/>
    <dgm:cxn modelId="{8598D448-5BA9-46D0-914C-7472808C2D40}" type="presParOf" srcId="{6B0803E4-49FA-4F7C-B7B8-F99F8DB29647}" destId="{100458BB-FB8C-45AA-9DBC-D3AFC99CB103}" srcOrd="1" destOrd="0" presId="urn:microsoft.com/office/officeart/2005/8/layout/list1"/>
    <dgm:cxn modelId="{972FBDD0-859A-4603-BC2C-26B806AFAF31}" type="presParOf" srcId="{6B0803E4-49FA-4F7C-B7B8-F99F8DB29647}" destId="{B796EC83-F55C-44CF-A572-A7815ED361FF}" srcOrd="2" destOrd="0" presId="urn:microsoft.com/office/officeart/2005/8/layout/list1"/>
    <dgm:cxn modelId="{B8AF3CB0-A233-4891-902C-2225054DA4F3}" type="presParOf" srcId="{6B0803E4-49FA-4F7C-B7B8-F99F8DB29647}" destId="{F2955546-CDE4-4E26-9904-F073794CB254}" srcOrd="3" destOrd="0" presId="urn:microsoft.com/office/officeart/2005/8/layout/list1"/>
    <dgm:cxn modelId="{23373538-A7CC-48BC-A4D4-29B2ADCF3763}" type="presParOf" srcId="{6B0803E4-49FA-4F7C-B7B8-F99F8DB29647}" destId="{637799B4-37A0-4096-B1A2-CC860624DCB0}" srcOrd="4" destOrd="0" presId="urn:microsoft.com/office/officeart/2005/8/layout/list1"/>
    <dgm:cxn modelId="{ABB29544-1788-4964-90FB-0593B27202A9}" type="presParOf" srcId="{637799B4-37A0-4096-B1A2-CC860624DCB0}" destId="{9B8BE4F5-AB76-4475-A7AA-269F1E9FB0C0}" srcOrd="0" destOrd="0" presId="urn:microsoft.com/office/officeart/2005/8/layout/list1"/>
    <dgm:cxn modelId="{16D54E92-4100-4A2E-A08C-26735FE0A100}" type="presParOf" srcId="{637799B4-37A0-4096-B1A2-CC860624DCB0}" destId="{A462C9B5-2239-4502-8699-A197C85990EA}" srcOrd="1" destOrd="0" presId="urn:microsoft.com/office/officeart/2005/8/layout/list1"/>
    <dgm:cxn modelId="{34CF69EA-3D7F-41D2-A8E6-16D95E5FB748}" type="presParOf" srcId="{6B0803E4-49FA-4F7C-B7B8-F99F8DB29647}" destId="{2B8820C2-79DD-4D34-A8BE-62214C9D29FA}" srcOrd="5" destOrd="0" presId="urn:microsoft.com/office/officeart/2005/8/layout/list1"/>
    <dgm:cxn modelId="{4681A91C-7BC8-4ED3-9ADE-895CD4D9D517}" type="presParOf" srcId="{6B0803E4-49FA-4F7C-B7B8-F99F8DB29647}" destId="{E6D1348C-C101-4E03-9C94-20F5510627AB}" srcOrd="6" destOrd="0" presId="urn:microsoft.com/office/officeart/2005/8/layout/list1"/>
    <dgm:cxn modelId="{C59DA96C-9461-4DDE-A1BA-BBE80F0E50D4}" type="presParOf" srcId="{6B0803E4-49FA-4F7C-B7B8-F99F8DB29647}" destId="{579E1B55-290A-40F1-BBA4-F83618FE832F}" srcOrd="7" destOrd="0" presId="urn:microsoft.com/office/officeart/2005/8/layout/list1"/>
    <dgm:cxn modelId="{76EF6173-4A7A-4E0B-AD90-78CFEFE2613A}" type="presParOf" srcId="{6B0803E4-49FA-4F7C-B7B8-F99F8DB29647}" destId="{D73F5356-6AC9-4BB3-9D24-BEFEFA2A7D6F}" srcOrd="8" destOrd="0" presId="urn:microsoft.com/office/officeart/2005/8/layout/list1"/>
    <dgm:cxn modelId="{3E26BA18-6833-49E2-95EA-B8CC9D1675E7}" type="presParOf" srcId="{D73F5356-6AC9-4BB3-9D24-BEFEFA2A7D6F}" destId="{46B4F9EB-8993-4A5D-8C6E-102B38788DF1}" srcOrd="0" destOrd="0" presId="urn:microsoft.com/office/officeart/2005/8/layout/list1"/>
    <dgm:cxn modelId="{70B97C5A-E1DA-433D-888D-AD9CC60778B9}" type="presParOf" srcId="{D73F5356-6AC9-4BB3-9D24-BEFEFA2A7D6F}" destId="{D98C2AA0-1868-46D1-B548-0080C0416D52}" srcOrd="1" destOrd="0" presId="urn:microsoft.com/office/officeart/2005/8/layout/list1"/>
    <dgm:cxn modelId="{C78C9B91-7525-4E17-ABF0-C9F995CEF933}" type="presParOf" srcId="{6B0803E4-49FA-4F7C-B7B8-F99F8DB29647}" destId="{A918C52C-908B-421C-B113-04FEDB5E3051}" srcOrd="9" destOrd="0" presId="urn:microsoft.com/office/officeart/2005/8/layout/list1"/>
    <dgm:cxn modelId="{F305A930-5D1C-492D-968C-9B4E93954A04}" type="presParOf" srcId="{6B0803E4-49FA-4F7C-B7B8-F99F8DB29647}" destId="{5DF3E442-7534-4802-ADC5-D21C5EFEEA95}" srcOrd="10" destOrd="0" presId="urn:microsoft.com/office/officeart/2005/8/layout/list1"/>
    <dgm:cxn modelId="{38B061EE-F373-4FC2-B501-D9123D56E391}" type="presParOf" srcId="{6B0803E4-49FA-4F7C-B7B8-F99F8DB29647}" destId="{25E82FC7-A8CC-4CF6-88C1-907D782B98C6}" srcOrd="11" destOrd="0" presId="urn:microsoft.com/office/officeart/2005/8/layout/list1"/>
    <dgm:cxn modelId="{EB7FFAB3-A889-4AB5-9509-8B4BE8FCDF49}" type="presParOf" srcId="{6B0803E4-49FA-4F7C-B7B8-F99F8DB29647}" destId="{8FFC948E-52E0-4278-BD14-D6234FFD12A4}" srcOrd="12" destOrd="0" presId="urn:microsoft.com/office/officeart/2005/8/layout/list1"/>
    <dgm:cxn modelId="{BB151593-4392-4B72-923D-0C5781A1C81B}" type="presParOf" srcId="{8FFC948E-52E0-4278-BD14-D6234FFD12A4}" destId="{2F64F7C4-F182-4DE4-8E56-8F787D205322}" srcOrd="0" destOrd="0" presId="urn:microsoft.com/office/officeart/2005/8/layout/list1"/>
    <dgm:cxn modelId="{55B47DE0-759A-4A36-9555-CFA30AC2FF4E}" type="presParOf" srcId="{8FFC948E-52E0-4278-BD14-D6234FFD12A4}" destId="{9089CFF6-7767-4EDE-A952-D480B1E7A4D1}" srcOrd="1" destOrd="0" presId="urn:microsoft.com/office/officeart/2005/8/layout/list1"/>
    <dgm:cxn modelId="{3D2DD033-B6BF-47C0-ACB2-B9C15CF5C6D7}" type="presParOf" srcId="{6B0803E4-49FA-4F7C-B7B8-F99F8DB29647}" destId="{0C768D1C-37A8-4702-9DB1-0215A274DA96}" srcOrd="13" destOrd="0" presId="urn:microsoft.com/office/officeart/2005/8/layout/list1"/>
    <dgm:cxn modelId="{F357C3CA-6933-4B9F-8752-6692FA71B43E}" type="presParOf" srcId="{6B0803E4-49FA-4F7C-B7B8-F99F8DB29647}" destId="{D6178FDD-036C-456C-A10F-639DD5682409}" srcOrd="14" destOrd="0" presId="urn:microsoft.com/office/officeart/2005/8/layout/list1"/>
    <dgm:cxn modelId="{63EACFDD-C3C3-43EB-AAD7-4D5E061C9913}" type="presParOf" srcId="{6B0803E4-49FA-4F7C-B7B8-F99F8DB29647}" destId="{E169B213-9AFD-4952-8568-5385D37D57C4}" srcOrd="15" destOrd="0" presId="urn:microsoft.com/office/officeart/2005/8/layout/list1"/>
    <dgm:cxn modelId="{A644537B-5142-478B-AFC8-F6BFCC49D68B}" type="presParOf" srcId="{6B0803E4-49FA-4F7C-B7B8-F99F8DB29647}" destId="{AD94DE96-F928-404F-AFD8-54D5437B2DDE}" srcOrd="16" destOrd="0" presId="urn:microsoft.com/office/officeart/2005/8/layout/list1"/>
    <dgm:cxn modelId="{9EAE190D-1ED9-4C7C-B549-5BD5D8A2C32C}" type="presParOf" srcId="{AD94DE96-F928-404F-AFD8-54D5437B2DDE}" destId="{388A92A7-C1C8-4BE9-AEF2-0C6D1A39CC05}" srcOrd="0" destOrd="0" presId="urn:microsoft.com/office/officeart/2005/8/layout/list1"/>
    <dgm:cxn modelId="{DA95C7FC-8235-4062-9584-D318DD55E9A6}" type="presParOf" srcId="{AD94DE96-F928-404F-AFD8-54D5437B2DDE}" destId="{F813D45F-9F95-42B1-ABC8-36F2386F5109}" srcOrd="1" destOrd="0" presId="urn:microsoft.com/office/officeart/2005/8/layout/list1"/>
    <dgm:cxn modelId="{F2A5626C-696C-44A1-81E3-E7EA5FE9D7EF}" type="presParOf" srcId="{6B0803E4-49FA-4F7C-B7B8-F99F8DB29647}" destId="{2E20F739-DF42-45AA-9563-DE6BB10F0603}" srcOrd="17" destOrd="0" presId="urn:microsoft.com/office/officeart/2005/8/layout/list1"/>
    <dgm:cxn modelId="{5B6C9508-93BA-4A38-B87C-48574CE6A86F}" type="presParOf" srcId="{6B0803E4-49FA-4F7C-B7B8-F99F8DB29647}" destId="{9708DFAA-5B29-486E-839A-73F5F163605B}" srcOrd="18" destOrd="0" presId="urn:microsoft.com/office/officeart/2005/8/layout/list1"/>
    <dgm:cxn modelId="{C69B1369-0209-4BB8-979C-CF2AF2DFEA0C}" type="presParOf" srcId="{6B0803E4-49FA-4F7C-B7B8-F99F8DB29647}" destId="{252ED841-D481-4848-94E0-2AB5281C4B69}" srcOrd="19" destOrd="0" presId="urn:microsoft.com/office/officeart/2005/8/layout/list1"/>
    <dgm:cxn modelId="{4BAEB105-0BE4-4273-9DE3-9E5D65D8291A}" type="presParOf" srcId="{6B0803E4-49FA-4F7C-B7B8-F99F8DB29647}" destId="{B00974F4-2A2E-40FC-8A09-B7908960ACDA}" srcOrd="20" destOrd="0" presId="urn:microsoft.com/office/officeart/2005/8/layout/list1"/>
    <dgm:cxn modelId="{AD040221-BBFC-42BA-B372-B4080BF7F4E0}" type="presParOf" srcId="{B00974F4-2A2E-40FC-8A09-B7908960ACDA}" destId="{FD3E8E14-9867-420E-B30A-8D1155853E45}" srcOrd="0" destOrd="0" presId="urn:microsoft.com/office/officeart/2005/8/layout/list1"/>
    <dgm:cxn modelId="{E342156B-492B-40E5-A4D6-A42D5A6A9261}" type="presParOf" srcId="{B00974F4-2A2E-40FC-8A09-B7908960ACDA}" destId="{F15F5BE9-B0A0-45F5-8AC4-2A9BF2AB02F8}" srcOrd="1" destOrd="0" presId="urn:microsoft.com/office/officeart/2005/8/layout/list1"/>
    <dgm:cxn modelId="{0D9778B0-FA39-4846-9D09-3C0215911A50}" type="presParOf" srcId="{6B0803E4-49FA-4F7C-B7B8-F99F8DB29647}" destId="{0A06F879-D07D-480F-9D35-6B9C988D7E1D}" srcOrd="21" destOrd="0" presId="urn:microsoft.com/office/officeart/2005/8/layout/list1"/>
    <dgm:cxn modelId="{C542AEEA-F50A-466F-AE24-A2C4D6096A91}" type="presParOf" srcId="{6B0803E4-49FA-4F7C-B7B8-F99F8DB29647}" destId="{71D01576-8466-4A46-8B2B-4164493A41A6}" srcOrd="22"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456871-1C73-4E31-83F5-CE6BC1EA6774}" type="doc">
      <dgm:prSet loTypeId="urn:microsoft.com/office/officeart/2005/8/layout/vList5" loCatId="list" qsTypeId="urn:microsoft.com/office/officeart/2005/8/quickstyle/simple1" qsCatId="simple" csTypeId="urn:microsoft.com/office/officeart/2005/8/colors/accent2_2" csCatId="accent2" phldr="1"/>
      <dgm:spPr/>
      <dgm:t>
        <a:bodyPr/>
        <a:lstStyle/>
        <a:p>
          <a:endParaRPr lang="zh-CN" altLang="en-US"/>
        </a:p>
      </dgm:t>
    </dgm:pt>
    <dgm:pt modelId="{4EDB451F-EA0C-4F2A-B737-F280E6A32F1C}">
      <dgm:prSet phldrT="[文本]" custT="1"/>
      <dgm:spPr>
        <a:solidFill>
          <a:srgbClr val="00B0F0"/>
        </a:solidFill>
      </dgm:spPr>
      <dgm:t>
        <a:bodyPr/>
        <a:lstStyle/>
        <a:p>
          <a:r>
            <a:rPr lang="en-US" altLang="zh-CN" sz="3000" dirty="0" smtClean="0">
              <a:latin typeface="微软雅黑" panose="020B0503020204020204" charset="-122"/>
              <a:ea typeface="微软雅黑" panose="020B0503020204020204" charset="-122"/>
            </a:rPr>
            <a:t>1</a:t>
          </a:r>
          <a:endParaRPr lang="zh-CN" altLang="en-US" sz="3000" dirty="0">
            <a:latin typeface="微软雅黑" panose="020B0503020204020204" charset="-122"/>
            <a:ea typeface="微软雅黑" panose="020B0503020204020204" charset="-122"/>
          </a:endParaRPr>
        </a:p>
      </dgm:t>
    </dgm:pt>
    <dgm:pt modelId="{0F2645CE-B70A-45F5-9818-375D209787AA}" cxnId="{2CA2E508-C578-4F0E-9B9B-0B429B303463}" type="parTrans">
      <dgm:prSet/>
      <dgm:spPr/>
      <dgm:t>
        <a:bodyPr/>
        <a:lstStyle/>
        <a:p>
          <a:endParaRPr lang="zh-CN" altLang="en-US" sz="2400">
            <a:latin typeface="微软雅黑" panose="020B0503020204020204" charset="-122"/>
            <a:ea typeface="微软雅黑" panose="020B0503020204020204" charset="-122"/>
          </a:endParaRPr>
        </a:p>
      </dgm:t>
    </dgm:pt>
    <dgm:pt modelId="{BD00E820-34D4-4041-B027-BD4752F07304}" cxnId="{2CA2E508-C578-4F0E-9B9B-0B429B303463}" type="sibTrans">
      <dgm:prSet/>
      <dgm:spPr/>
      <dgm:t>
        <a:bodyPr/>
        <a:lstStyle/>
        <a:p>
          <a:endParaRPr lang="zh-CN" altLang="en-US" sz="2400">
            <a:latin typeface="微软雅黑" panose="020B0503020204020204" charset="-122"/>
            <a:ea typeface="微软雅黑" panose="020B0503020204020204" charset="-122"/>
          </a:endParaRPr>
        </a:p>
      </dgm:t>
    </dgm:pt>
    <dgm:pt modelId="{E02AF5F5-9AF9-43A1-AE72-C7A917E240B0}">
      <dgm:prSet phldrT="[文本]" custT="1"/>
      <dgm:spPr>
        <a:solidFill>
          <a:schemeClr val="accent1">
            <a:lumMod val="20000"/>
            <a:lumOff val="80000"/>
            <a:alpha val="90000"/>
          </a:schemeClr>
        </a:solidFill>
        <a:ln>
          <a:noFill/>
        </a:ln>
      </dgm:spPr>
      <dgm:t>
        <a:bodyPr/>
        <a:lstStyle/>
        <a:p>
          <a:r>
            <a:rPr lang="zh-CN" altLang="en-US" sz="1600" dirty="0" smtClean="0">
              <a:latin typeface="微软雅黑" panose="020B0503020204020204" charset="-122"/>
              <a:ea typeface="微软雅黑" panose="020B0503020204020204" charset="-122"/>
            </a:rPr>
            <a:t>各单位</a:t>
          </a:r>
          <a:r>
            <a:rPr lang="zh-CN" altLang="en-US" sz="1600" b="1" dirty="0" smtClean="0">
              <a:latin typeface="微软雅黑" panose="020B0503020204020204" charset="-122"/>
              <a:ea typeface="微软雅黑" panose="020B0503020204020204" charset="-122"/>
            </a:rPr>
            <a:t>业务骨干</a:t>
          </a:r>
          <a:r>
            <a:rPr lang="zh-CN" altLang="en-US" sz="1600" dirty="0" smtClean="0">
              <a:latin typeface="微软雅黑" panose="020B0503020204020204" charset="-122"/>
              <a:ea typeface="微软雅黑" panose="020B0503020204020204" charset="-122"/>
            </a:rPr>
            <a:t>，熟练掌握生产管理、设计管理、工艺管理、采购管理等相关业务。如物料关键用户，需要熟悉本单位物资采购的情况，对于具体某几类物资的相关标准、参数、用途具有深入理解。</a:t>
          </a:r>
          <a:endParaRPr lang="zh-CN" altLang="en-US" sz="1600" dirty="0">
            <a:latin typeface="微软雅黑" panose="020B0503020204020204" charset="-122"/>
            <a:ea typeface="微软雅黑" panose="020B0503020204020204" charset="-122"/>
          </a:endParaRPr>
        </a:p>
      </dgm:t>
    </dgm:pt>
    <dgm:pt modelId="{5EDD5BB0-F50F-46C2-9150-350EBE05299C}" cxnId="{2AB7D360-35CE-4EA6-9B1E-B929DE8F4B34}" type="parTrans">
      <dgm:prSet/>
      <dgm:spPr/>
      <dgm:t>
        <a:bodyPr/>
        <a:lstStyle/>
        <a:p>
          <a:endParaRPr lang="zh-CN" altLang="en-US" sz="2400">
            <a:latin typeface="微软雅黑" panose="020B0503020204020204" charset="-122"/>
            <a:ea typeface="微软雅黑" panose="020B0503020204020204" charset="-122"/>
          </a:endParaRPr>
        </a:p>
      </dgm:t>
    </dgm:pt>
    <dgm:pt modelId="{78BCEB56-0A4A-4943-86DA-141FEC4ECD08}" cxnId="{2AB7D360-35CE-4EA6-9B1E-B929DE8F4B34}" type="sibTrans">
      <dgm:prSet/>
      <dgm:spPr/>
      <dgm:t>
        <a:bodyPr/>
        <a:lstStyle/>
        <a:p>
          <a:endParaRPr lang="zh-CN" altLang="en-US" sz="2400">
            <a:latin typeface="微软雅黑" panose="020B0503020204020204" charset="-122"/>
            <a:ea typeface="微软雅黑" panose="020B0503020204020204" charset="-122"/>
          </a:endParaRPr>
        </a:p>
      </dgm:t>
    </dgm:pt>
    <dgm:pt modelId="{6FB0FFE5-68E0-4565-B71F-EF4E06508942}">
      <dgm:prSet phldrT="[文本]" custT="1"/>
      <dgm:spPr>
        <a:solidFill>
          <a:srgbClr val="00B0F0"/>
        </a:solidFill>
      </dgm:spPr>
      <dgm:t>
        <a:bodyPr/>
        <a:lstStyle/>
        <a:p>
          <a:r>
            <a:rPr lang="en-US" altLang="zh-CN" sz="3000" dirty="0" smtClean="0">
              <a:latin typeface="微软雅黑" panose="020B0503020204020204" charset="-122"/>
              <a:ea typeface="微软雅黑" panose="020B0503020204020204" charset="-122"/>
            </a:rPr>
            <a:t>2</a:t>
          </a:r>
          <a:endParaRPr lang="zh-CN" altLang="en-US" sz="3000" dirty="0">
            <a:latin typeface="微软雅黑" panose="020B0503020204020204" charset="-122"/>
            <a:ea typeface="微软雅黑" panose="020B0503020204020204" charset="-122"/>
          </a:endParaRPr>
        </a:p>
      </dgm:t>
    </dgm:pt>
    <dgm:pt modelId="{6F04A243-B106-4E50-BCAF-0AA6610279FA}" cxnId="{E72437FB-7690-4B2B-835B-4B59EA421C49}" type="parTrans">
      <dgm:prSet/>
      <dgm:spPr/>
      <dgm:t>
        <a:bodyPr/>
        <a:lstStyle/>
        <a:p>
          <a:endParaRPr lang="zh-CN" altLang="en-US" sz="2400">
            <a:latin typeface="微软雅黑" panose="020B0503020204020204" charset="-122"/>
            <a:ea typeface="微软雅黑" panose="020B0503020204020204" charset="-122"/>
          </a:endParaRPr>
        </a:p>
      </dgm:t>
    </dgm:pt>
    <dgm:pt modelId="{F9674FB2-03E1-4D37-90D8-0B027DE22152}" cxnId="{E72437FB-7690-4B2B-835B-4B59EA421C49}" type="sibTrans">
      <dgm:prSet/>
      <dgm:spPr/>
      <dgm:t>
        <a:bodyPr/>
        <a:lstStyle/>
        <a:p>
          <a:endParaRPr lang="zh-CN" altLang="en-US" sz="2400">
            <a:latin typeface="微软雅黑" panose="020B0503020204020204" charset="-122"/>
            <a:ea typeface="微软雅黑" panose="020B0503020204020204" charset="-122"/>
          </a:endParaRPr>
        </a:p>
      </dgm:t>
    </dgm:pt>
    <dgm:pt modelId="{3B9DF804-7E8F-481F-9620-D42B896411F8}">
      <dgm:prSet phldrT="[文本]" custT="1"/>
      <dgm:spPr>
        <a:solidFill>
          <a:schemeClr val="accent1">
            <a:lumMod val="20000"/>
            <a:lumOff val="80000"/>
            <a:alpha val="90000"/>
          </a:schemeClr>
        </a:solidFill>
        <a:ln>
          <a:noFill/>
        </a:ln>
      </dgm:spPr>
      <dgm:t>
        <a:bodyPr/>
        <a:lstStyle/>
        <a:p>
          <a:r>
            <a:rPr lang="zh-CN" altLang="en-US" sz="1600" dirty="0" smtClean="0">
              <a:latin typeface="微软雅黑" panose="020B0503020204020204" charset="-122"/>
              <a:ea typeface="微软雅黑" panose="020B0503020204020204" charset="-122"/>
            </a:rPr>
            <a:t>具备设计、销售、财务管理的相关</a:t>
          </a:r>
          <a:r>
            <a:rPr lang="zh-CN" altLang="en-US" sz="1600" b="1" dirty="0" smtClean="0">
              <a:latin typeface="微软雅黑" panose="020B0503020204020204" charset="-122"/>
              <a:ea typeface="微软雅黑" panose="020B0503020204020204" charset="-122"/>
            </a:rPr>
            <a:t>工作经验。</a:t>
          </a:r>
          <a:r>
            <a:rPr lang="zh-CN" altLang="en-US" sz="1600" dirty="0" smtClean="0">
              <a:latin typeface="微软雅黑" panose="020B0503020204020204" charset="-122"/>
              <a:ea typeface="微软雅黑" panose="020B0503020204020204" charset="-122"/>
            </a:rPr>
            <a:t>如物料关键用户，需要从事过设计、施工、维修等工作，掌握物资专业技术知识（如各专业物资的工作原理、内部构造及物资现场应用的功能等）。</a:t>
          </a:r>
          <a:endParaRPr lang="zh-CN" altLang="en-US" sz="1600" dirty="0">
            <a:latin typeface="微软雅黑" panose="020B0503020204020204" charset="-122"/>
            <a:ea typeface="微软雅黑" panose="020B0503020204020204" charset="-122"/>
          </a:endParaRPr>
        </a:p>
      </dgm:t>
    </dgm:pt>
    <dgm:pt modelId="{CF81769D-A9D5-46CC-8FF8-3C653D1852FF}" cxnId="{2AEA2E66-8C92-43C6-8E27-0E86A8DAC8A7}" type="parTrans">
      <dgm:prSet/>
      <dgm:spPr/>
      <dgm:t>
        <a:bodyPr/>
        <a:lstStyle/>
        <a:p>
          <a:endParaRPr lang="zh-CN" altLang="en-US" sz="2400">
            <a:latin typeface="微软雅黑" panose="020B0503020204020204" charset="-122"/>
            <a:ea typeface="微软雅黑" panose="020B0503020204020204" charset="-122"/>
          </a:endParaRPr>
        </a:p>
      </dgm:t>
    </dgm:pt>
    <dgm:pt modelId="{28E027D3-6848-45CD-9515-BCBAB4A69985}" cxnId="{2AEA2E66-8C92-43C6-8E27-0E86A8DAC8A7}" type="sibTrans">
      <dgm:prSet/>
      <dgm:spPr/>
      <dgm:t>
        <a:bodyPr/>
        <a:lstStyle/>
        <a:p>
          <a:endParaRPr lang="zh-CN" altLang="en-US" sz="2400">
            <a:latin typeface="微软雅黑" panose="020B0503020204020204" charset="-122"/>
            <a:ea typeface="微软雅黑" panose="020B0503020204020204" charset="-122"/>
          </a:endParaRPr>
        </a:p>
      </dgm:t>
    </dgm:pt>
    <dgm:pt modelId="{951F9FA3-62D5-49C2-A0E0-827B0D5F2F48}">
      <dgm:prSet phldrT="[文本]" custT="1"/>
      <dgm:spPr>
        <a:solidFill>
          <a:schemeClr val="accent1">
            <a:lumMod val="20000"/>
            <a:lumOff val="80000"/>
            <a:alpha val="90000"/>
          </a:schemeClr>
        </a:solidFill>
        <a:ln>
          <a:noFill/>
        </a:ln>
      </dgm:spPr>
      <dgm:t>
        <a:bodyPr/>
        <a:lstStyle/>
        <a:p>
          <a:r>
            <a:rPr lang="zh-CN" altLang="en-US" sz="1600" dirty="0" smtClean="0">
              <a:latin typeface="微软雅黑" panose="020B0503020204020204" charset="-122"/>
              <a:ea typeface="微软雅黑" panose="020B0503020204020204" charset="-122"/>
            </a:rPr>
            <a:t>各单位从事数据整理的业务人员，需要</a:t>
          </a:r>
          <a:r>
            <a:rPr lang="zh-CN" altLang="en-US" sz="1600" b="1" dirty="0" smtClean="0">
              <a:latin typeface="微软雅黑" panose="020B0503020204020204" charset="-122"/>
              <a:ea typeface="微软雅黑" panose="020B0503020204020204" charset="-122"/>
            </a:rPr>
            <a:t>认真、仔细、耐心</a:t>
          </a:r>
          <a:r>
            <a:rPr lang="zh-CN" altLang="en-US" sz="1600" dirty="0" smtClean="0">
              <a:latin typeface="微软雅黑" panose="020B0503020204020204" charset="-122"/>
              <a:ea typeface="微软雅黑" panose="020B0503020204020204" charset="-122"/>
            </a:rPr>
            <a:t>。在具体数据整理过程中，需要每天汇报工作进展情况，确保工作按期完成。</a:t>
          </a:r>
          <a:endParaRPr lang="zh-CN" altLang="en-US" sz="1600" dirty="0">
            <a:latin typeface="微软雅黑" panose="020B0503020204020204" charset="-122"/>
            <a:ea typeface="微软雅黑" panose="020B0503020204020204" charset="-122"/>
          </a:endParaRPr>
        </a:p>
      </dgm:t>
    </dgm:pt>
    <dgm:pt modelId="{48D2610A-AECC-44E9-8854-05378ADF2DC1}" cxnId="{7317D335-09F4-40D6-963D-BD8F923C6AE9}" type="parTrans">
      <dgm:prSet/>
      <dgm:spPr/>
      <dgm:t>
        <a:bodyPr/>
        <a:lstStyle/>
        <a:p>
          <a:endParaRPr lang="zh-CN" altLang="en-US" sz="2400">
            <a:latin typeface="微软雅黑" panose="020B0503020204020204" charset="-122"/>
            <a:ea typeface="微软雅黑" panose="020B0503020204020204" charset="-122"/>
          </a:endParaRPr>
        </a:p>
      </dgm:t>
    </dgm:pt>
    <dgm:pt modelId="{6B3B9467-35C1-49F5-B38C-00C6F4DCA204}" cxnId="{7317D335-09F4-40D6-963D-BD8F923C6AE9}" type="sibTrans">
      <dgm:prSet/>
      <dgm:spPr/>
      <dgm:t>
        <a:bodyPr/>
        <a:lstStyle/>
        <a:p>
          <a:endParaRPr lang="zh-CN" altLang="en-US" sz="2400">
            <a:latin typeface="微软雅黑" panose="020B0503020204020204" charset="-122"/>
            <a:ea typeface="微软雅黑" panose="020B0503020204020204" charset="-122"/>
          </a:endParaRPr>
        </a:p>
      </dgm:t>
    </dgm:pt>
    <dgm:pt modelId="{1182396D-285E-48E6-9E58-2895318BC8C0}">
      <dgm:prSet phldrT="[文本]" custT="1"/>
      <dgm:spPr>
        <a:solidFill>
          <a:srgbClr val="00B0F0"/>
        </a:solidFill>
      </dgm:spPr>
      <dgm:t>
        <a:bodyPr/>
        <a:lstStyle/>
        <a:p>
          <a:r>
            <a:rPr lang="en-US" altLang="zh-CN" sz="3000" dirty="0" smtClean="0">
              <a:latin typeface="微软雅黑" panose="020B0503020204020204" charset="-122"/>
              <a:ea typeface="微软雅黑" panose="020B0503020204020204" charset="-122"/>
            </a:rPr>
            <a:t>3</a:t>
          </a:r>
          <a:endParaRPr lang="zh-CN" altLang="en-US" sz="3000" dirty="0">
            <a:latin typeface="微软雅黑" panose="020B0503020204020204" charset="-122"/>
            <a:ea typeface="微软雅黑" panose="020B0503020204020204" charset="-122"/>
          </a:endParaRPr>
        </a:p>
      </dgm:t>
    </dgm:pt>
    <dgm:pt modelId="{B0ADB21C-2587-47A4-9128-B7182B65EB46}" cxnId="{2D9FB406-3D16-4444-A6EF-46A09D813648}" type="parTrans">
      <dgm:prSet/>
      <dgm:spPr/>
      <dgm:t>
        <a:bodyPr/>
        <a:lstStyle/>
        <a:p>
          <a:endParaRPr lang="zh-CN" altLang="en-US" sz="2400">
            <a:latin typeface="微软雅黑" panose="020B0503020204020204" charset="-122"/>
            <a:ea typeface="微软雅黑" panose="020B0503020204020204" charset="-122"/>
          </a:endParaRPr>
        </a:p>
      </dgm:t>
    </dgm:pt>
    <dgm:pt modelId="{818E4560-A751-45AC-A20A-74D389C93358}" cxnId="{2D9FB406-3D16-4444-A6EF-46A09D813648}" type="sibTrans">
      <dgm:prSet/>
      <dgm:spPr/>
      <dgm:t>
        <a:bodyPr/>
        <a:lstStyle/>
        <a:p>
          <a:endParaRPr lang="zh-CN" altLang="en-US" sz="2400">
            <a:latin typeface="微软雅黑" panose="020B0503020204020204" charset="-122"/>
            <a:ea typeface="微软雅黑" panose="020B0503020204020204" charset="-122"/>
          </a:endParaRPr>
        </a:p>
      </dgm:t>
    </dgm:pt>
    <dgm:pt modelId="{08EC3F32-999D-4260-9F74-595DA139C99E}">
      <dgm:prSet custT="1"/>
      <dgm:spPr>
        <a:solidFill>
          <a:srgbClr val="00B0F0"/>
        </a:solidFill>
      </dgm:spPr>
      <dgm:t>
        <a:bodyPr/>
        <a:lstStyle/>
        <a:p>
          <a:r>
            <a:rPr lang="en-US" altLang="zh-CN" sz="3000" dirty="0" smtClean="0">
              <a:latin typeface="微软雅黑" panose="020B0503020204020204" charset="-122"/>
              <a:ea typeface="微软雅黑" panose="020B0503020204020204" charset="-122"/>
            </a:rPr>
            <a:t>4</a:t>
          </a:r>
          <a:endParaRPr lang="zh-CN" altLang="en-US" sz="3000" dirty="0">
            <a:latin typeface="微软雅黑" panose="020B0503020204020204" charset="-122"/>
            <a:ea typeface="微软雅黑" panose="020B0503020204020204" charset="-122"/>
          </a:endParaRPr>
        </a:p>
      </dgm:t>
    </dgm:pt>
    <dgm:pt modelId="{26947C9C-E049-4A0B-BBC1-1030DE30D4DB}" cxnId="{F2F3EAA8-C068-4D9E-BDBE-A6AA88F5A945}" type="parTrans">
      <dgm:prSet/>
      <dgm:spPr/>
      <dgm:t>
        <a:bodyPr/>
        <a:lstStyle/>
        <a:p>
          <a:endParaRPr lang="zh-CN" altLang="en-US">
            <a:latin typeface="微软雅黑" panose="020B0503020204020204" charset="-122"/>
            <a:ea typeface="微软雅黑" panose="020B0503020204020204" charset="-122"/>
          </a:endParaRPr>
        </a:p>
      </dgm:t>
    </dgm:pt>
    <dgm:pt modelId="{F61EE18C-44D5-4ECD-9485-3974D32B3269}" cxnId="{F2F3EAA8-C068-4D9E-BDBE-A6AA88F5A945}" type="sibTrans">
      <dgm:prSet/>
      <dgm:spPr/>
      <dgm:t>
        <a:bodyPr/>
        <a:lstStyle/>
        <a:p>
          <a:endParaRPr lang="zh-CN" altLang="en-US">
            <a:latin typeface="微软雅黑" panose="020B0503020204020204" charset="-122"/>
            <a:ea typeface="微软雅黑" panose="020B0503020204020204" charset="-122"/>
          </a:endParaRPr>
        </a:p>
      </dgm:t>
    </dgm:pt>
    <dgm:pt modelId="{2A0B573E-123D-421A-ACCB-CB9EF8F4B718}" type="pres">
      <dgm:prSet presAssocID="{15456871-1C73-4E31-83F5-CE6BC1EA6774}" presName="Name0" presStyleCnt="0">
        <dgm:presLayoutVars>
          <dgm:dir/>
          <dgm:animLvl val="lvl"/>
          <dgm:resizeHandles val="exact"/>
        </dgm:presLayoutVars>
      </dgm:prSet>
      <dgm:spPr/>
      <dgm:t>
        <a:bodyPr/>
        <a:lstStyle/>
        <a:p>
          <a:endParaRPr lang="zh-CN" altLang="en-US"/>
        </a:p>
      </dgm:t>
    </dgm:pt>
    <dgm:pt modelId="{7BBEC228-7343-419A-ACC9-6A89C7ED20BE}" type="pres">
      <dgm:prSet presAssocID="{4EDB451F-EA0C-4F2A-B737-F280E6A32F1C}" presName="linNode" presStyleCnt="0"/>
      <dgm:spPr/>
    </dgm:pt>
    <dgm:pt modelId="{07182BD7-B492-4FE6-ADB9-9A13B01F4CB2}" type="pres">
      <dgm:prSet presAssocID="{4EDB451F-EA0C-4F2A-B737-F280E6A32F1C}" presName="parentText" presStyleLbl="node1" presStyleIdx="0" presStyleCnt="4" custScaleX="31091">
        <dgm:presLayoutVars>
          <dgm:chMax val="1"/>
          <dgm:bulletEnabled val="1"/>
        </dgm:presLayoutVars>
      </dgm:prSet>
      <dgm:spPr/>
      <dgm:t>
        <a:bodyPr/>
        <a:lstStyle/>
        <a:p>
          <a:endParaRPr lang="zh-CN" altLang="en-US"/>
        </a:p>
      </dgm:t>
    </dgm:pt>
    <dgm:pt modelId="{C314AA62-0857-4DA9-BFD8-2FA2E5ECE75E}" type="pres">
      <dgm:prSet presAssocID="{4EDB451F-EA0C-4F2A-B737-F280E6A32F1C}" presName="descendantText" presStyleLbl="alignAccFollowNode1" presStyleIdx="0" presStyleCnt="3" custScaleX="127204">
        <dgm:presLayoutVars>
          <dgm:bulletEnabled val="1"/>
        </dgm:presLayoutVars>
      </dgm:prSet>
      <dgm:spPr/>
      <dgm:t>
        <a:bodyPr/>
        <a:lstStyle/>
        <a:p>
          <a:endParaRPr lang="zh-CN" altLang="en-US"/>
        </a:p>
      </dgm:t>
    </dgm:pt>
    <dgm:pt modelId="{531E19F9-5365-43CC-8B5C-9079FF464D53}" type="pres">
      <dgm:prSet presAssocID="{BD00E820-34D4-4041-B027-BD4752F07304}" presName="sp" presStyleCnt="0"/>
      <dgm:spPr/>
    </dgm:pt>
    <dgm:pt modelId="{F48868FA-81BC-410A-87B6-30E336BDBF62}" type="pres">
      <dgm:prSet presAssocID="{6FB0FFE5-68E0-4565-B71F-EF4E06508942}" presName="linNode" presStyleCnt="0"/>
      <dgm:spPr/>
    </dgm:pt>
    <dgm:pt modelId="{A91E2FF5-92D6-440C-9DB4-FC063C494638}" type="pres">
      <dgm:prSet presAssocID="{6FB0FFE5-68E0-4565-B71F-EF4E06508942}" presName="parentText" presStyleLbl="node1" presStyleIdx="1" presStyleCnt="4" custScaleX="31091">
        <dgm:presLayoutVars>
          <dgm:chMax val="1"/>
          <dgm:bulletEnabled val="1"/>
        </dgm:presLayoutVars>
      </dgm:prSet>
      <dgm:spPr/>
      <dgm:t>
        <a:bodyPr/>
        <a:lstStyle/>
        <a:p>
          <a:endParaRPr lang="zh-CN" altLang="en-US"/>
        </a:p>
      </dgm:t>
    </dgm:pt>
    <dgm:pt modelId="{6E8027A8-E70B-4974-B28E-BE22C03B8524}" type="pres">
      <dgm:prSet presAssocID="{6FB0FFE5-68E0-4565-B71F-EF4E06508942}" presName="descendantText" presStyleLbl="alignAccFollowNode1" presStyleIdx="1" presStyleCnt="3" custScaleX="125684" custLinFactNeighborX="-1151" custLinFactNeighborY="6424">
        <dgm:presLayoutVars>
          <dgm:bulletEnabled val="1"/>
        </dgm:presLayoutVars>
      </dgm:prSet>
      <dgm:spPr/>
      <dgm:t>
        <a:bodyPr/>
        <a:lstStyle/>
        <a:p>
          <a:endParaRPr lang="zh-CN" altLang="en-US"/>
        </a:p>
      </dgm:t>
    </dgm:pt>
    <dgm:pt modelId="{EC5AFDB5-04E1-44F3-A2E1-3A3B0BF34FF2}" type="pres">
      <dgm:prSet presAssocID="{F9674FB2-03E1-4D37-90D8-0B027DE22152}" presName="sp" presStyleCnt="0"/>
      <dgm:spPr/>
    </dgm:pt>
    <dgm:pt modelId="{15DCC2CD-5128-4E00-9837-3485172AC520}" type="pres">
      <dgm:prSet presAssocID="{1182396D-285E-48E6-9E58-2895318BC8C0}" presName="linNode" presStyleCnt="0"/>
      <dgm:spPr/>
    </dgm:pt>
    <dgm:pt modelId="{51C579E5-6CFD-4D65-B64B-911EC72E50D8}" type="pres">
      <dgm:prSet presAssocID="{1182396D-285E-48E6-9E58-2895318BC8C0}" presName="parentText" presStyleLbl="node1" presStyleIdx="2" presStyleCnt="4" custScaleX="31091">
        <dgm:presLayoutVars>
          <dgm:chMax val="1"/>
          <dgm:bulletEnabled val="1"/>
        </dgm:presLayoutVars>
      </dgm:prSet>
      <dgm:spPr/>
      <dgm:t>
        <a:bodyPr/>
        <a:lstStyle/>
        <a:p>
          <a:endParaRPr lang="zh-CN" altLang="en-US"/>
        </a:p>
      </dgm:t>
    </dgm:pt>
    <dgm:pt modelId="{109D03C0-E8E3-441E-ABA9-0EB4AE533E73}" type="pres">
      <dgm:prSet presAssocID="{1182396D-285E-48E6-9E58-2895318BC8C0}" presName="descendantText" presStyleLbl="alignAccFollowNode1" presStyleIdx="2" presStyleCnt="3" custScaleX="124877" custLinFactNeighborX="1135" custLinFactNeighborY="598">
        <dgm:presLayoutVars>
          <dgm:bulletEnabled val="1"/>
        </dgm:presLayoutVars>
      </dgm:prSet>
      <dgm:spPr/>
      <dgm:t>
        <a:bodyPr/>
        <a:lstStyle/>
        <a:p>
          <a:endParaRPr lang="zh-CN" altLang="en-US"/>
        </a:p>
      </dgm:t>
    </dgm:pt>
    <dgm:pt modelId="{1F0FE3F4-72E8-4BCF-AECC-75344A0D2525}" type="pres">
      <dgm:prSet presAssocID="{818E4560-A751-45AC-A20A-74D389C93358}" presName="sp" presStyleCnt="0"/>
      <dgm:spPr/>
    </dgm:pt>
    <dgm:pt modelId="{7BE6A5DE-A2EB-40E1-AE25-898AE7F4C4B0}" type="pres">
      <dgm:prSet presAssocID="{08EC3F32-999D-4260-9F74-595DA139C99E}" presName="linNode" presStyleCnt="0"/>
      <dgm:spPr/>
    </dgm:pt>
    <dgm:pt modelId="{86EBE3AB-2241-4FCC-82A7-8F429CC8025C}" type="pres">
      <dgm:prSet presAssocID="{08EC3F32-999D-4260-9F74-595DA139C99E}" presName="parentText" presStyleLbl="node1" presStyleIdx="3" presStyleCnt="4" custFlipHor="1" custScaleX="30975">
        <dgm:presLayoutVars>
          <dgm:chMax val="1"/>
          <dgm:bulletEnabled val="1"/>
        </dgm:presLayoutVars>
      </dgm:prSet>
      <dgm:spPr/>
      <dgm:t>
        <a:bodyPr/>
        <a:lstStyle/>
        <a:p>
          <a:endParaRPr lang="zh-CN" altLang="en-US"/>
        </a:p>
      </dgm:t>
    </dgm:pt>
  </dgm:ptLst>
  <dgm:cxnLst>
    <dgm:cxn modelId="{3F2645C0-2D1D-43AC-960B-1A7EB55204C8}" type="presOf" srcId="{3B9DF804-7E8F-481F-9620-D42B896411F8}" destId="{6E8027A8-E70B-4974-B28E-BE22C03B8524}" srcOrd="0" destOrd="0" presId="urn:microsoft.com/office/officeart/2005/8/layout/vList5"/>
    <dgm:cxn modelId="{7317D335-09F4-40D6-963D-BD8F923C6AE9}" srcId="{1182396D-285E-48E6-9E58-2895318BC8C0}" destId="{951F9FA3-62D5-49C2-A0E0-827B0D5F2F48}" srcOrd="0" destOrd="0" parTransId="{48D2610A-AECC-44E9-8854-05378ADF2DC1}" sibTransId="{6B3B9467-35C1-49F5-B38C-00C6F4DCA204}"/>
    <dgm:cxn modelId="{2D9FB406-3D16-4444-A6EF-46A09D813648}" srcId="{15456871-1C73-4E31-83F5-CE6BC1EA6774}" destId="{1182396D-285E-48E6-9E58-2895318BC8C0}" srcOrd="2" destOrd="0" parTransId="{B0ADB21C-2587-47A4-9128-B7182B65EB46}" sibTransId="{818E4560-A751-45AC-A20A-74D389C93358}"/>
    <dgm:cxn modelId="{437AD661-91FF-430C-A292-76B4C38F9C4E}" type="presOf" srcId="{4EDB451F-EA0C-4F2A-B737-F280E6A32F1C}" destId="{07182BD7-B492-4FE6-ADB9-9A13B01F4CB2}" srcOrd="0" destOrd="0" presId="urn:microsoft.com/office/officeart/2005/8/layout/vList5"/>
    <dgm:cxn modelId="{2AEA2E66-8C92-43C6-8E27-0E86A8DAC8A7}" srcId="{6FB0FFE5-68E0-4565-B71F-EF4E06508942}" destId="{3B9DF804-7E8F-481F-9620-D42B896411F8}" srcOrd="0" destOrd="0" parTransId="{CF81769D-A9D5-46CC-8FF8-3C653D1852FF}" sibTransId="{28E027D3-6848-45CD-9515-BCBAB4A69985}"/>
    <dgm:cxn modelId="{18576233-8295-47D3-A1A9-94D86E95BEC1}" type="presOf" srcId="{1182396D-285E-48E6-9E58-2895318BC8C0}" destId="{51C579E5-6CFD-4D65-B64B-911EC72E50D8}" srcOrd="0" destOrd="0" presId="urn:microsoft.com/office/officeart/2005/8/layout/vList5"/>
    <dgm:cxn modelId="{2CA2E508-C578-4F0E-9B9B-0B429B303463}" srcId="{15456871-1C73-4E31-83F5-CE6BC1EA6774}" destId="{4EDB451F-EA0C-4F2A-B737-F280E6A32F1C}" srcOrd="0" destOrd="0" parTransId="{0F2645CE-B70A-45F5-9818-375D209787AA}" sibTransId="{BD00E820-34D4-4041-B027-BD4752F07304}"/>
    <dgm:cxn modelId="{31A6D2D1-033A-416B-9CD8-079492FE7ECA}" type="presOf" srcId="{6FB0FFE5-68E0-4565-B71F-EF4E06508942}" destId="{A91E2FF5-92D6-440C-9DB4-FC063C494638}" srcOrd="0" destOrd="0" presId="urn:microsoft.com/office/officeart/2005/8/layout/vList5"/>
    <dgm:cxn modelId="{F2F3EAA8-C068-4D9E-BDBE-A6AA88F5A945}" srcId="{15456871-1C73-4E31-83F5-CE6BC1EA6774}" destId="{08EC3F32-999D-4260-9F74-595DA139C99E}" srcOrd="3" destOrd="0" parTransId="{26947C9C-E049-4A0B-BBC1-1030DE30D4DB}" sibTransId="{F61EE18C-44D5-4ECD-9485-3974D32B3269}"/>
    <dgm:cxn modelId="{2AB7D360-35CE-4EA6-9B1E-B929DE8F4B34}" srcId="{4EDB451F-EA0C-4F2A-B737-F280E6A32F1C}" destId="{E02AF5F5-9AF9-43A1-AE72-C7A917E240B0}" srcOrd="0" destOrd="0" parTransId="{5EDD5BB0-F50F-46C2-9150-350EBE05299C}" sibTransId="{78BCEB56-0A4A-4943-86DA-141FEC4ECD08}"/>
    <dgm:cxn modelId="{76E0ED77-3CE5-419F-9DC6-BB1BE93E55B5}" type="presOf" srcId="{08EC3F32-999D-4260-9F74-595DA139C99E}" destId="{86EBE3AB-2241-4FCC-82A7-8F429CC8025C}" srcOrd="0" destOrd="0" presId="urn:microsoft.com/office/officeart/2005/8/layout/vList5"/>
    <dgm:cxn modelId="{E72437FB-7690-4B2B-835B-4B59EA421C49}" srcId="{15456871-1C73-4E31-83F5-CE6BC1EA6774}" destId="{6FB0FFE5-68E0-4565-B71F-EF4E06508942}" srcOrd="1" destOrd="0" parTransId="{6F04A243-B106-4E50-BCAF-0AA6610279FA}" sibTransId="{F9674FB2-03E1-4D37-90D8-0B027DE22152}"/>
    <dgm:cxn modelId="{48125666-BAFA-418C-B00D-D0D0BDAB769B}" type="presOf" srcId="{951F9FA3-62D5-49C2-A0E0-827B0D5F2F48}" destId="{109D03C0-E8E3-441E-ABA9-0EB4AE533E73}" srcOrd="0" destOrd="0" presId="urn:microsoft.com/office/officeart/2005/8/layout/vList5"/>
    <dgm:cxn modelId="{DA3A694A-8552-47FA-9810-9A0331D41970}" type="presOf" srcId="{15456871-1C73-4E31-83F5-CE6BC1EA6774}" destId="{2A0B573E-123D-421A-ACCB-CB9EF8F4B718}" srcOrd="0" destOrd="0" presId="urn:microsoft.com/office/officeart/2005/8/layout/vList5"/>
    <dgm:cxn modelId="{3850442D-418B-4427-AD5E-5F952AC95ACE}" type="presOf" srcId="{E02AF5F5-9AF9-43A1-AE72-C7A917E240B0}" destId="{C314AA62-0857-4DA9-BFD8-2FA2E5ECE75E}" srcOrd="0" destOrd="0" presId="urn:microsoft.com/office/officeart/2005/8/layout/vList5"/>
    <dgm:cxn modelId="{7F1E6C32-8CEB-4302-A472-2DCC2FB05E8C}" type="presParOf" srcId="{2A0B573E-123D-421A-ACCB-CB9EF8F4B718}" destId="{7BBEC228-7343-419A-ACC9-6A89C7ED20BE}" srcOrd="0" destOrd="0" presId="urn:microsoft.com/office/officeart/2005/8/layout/vList5"/>
    <dgm:cxn modelId="{6B22CD9B-C827-461C-8BEB-479A321C6811}" type="presParOf" srcId="{7BBEC228-7343-419A-ACC9-6A89C7ED20BE}" destId="{07182BD7-B492-4FE6-ADB9-9A13B01F4CB2}" srcOrd="0" destOrd="0" presId="urn:microsoft.com/office/officeart/2005/8/layout/vList5"/>
    <dgm:cxn modelId="{D703A1EF-87A6-46E7-A9CC-0D3133677844}" type="presParOf" srcId="{7BBEC228-7343-419A-ACC9-6A89C7ED20BE}" destId="{C314AA62-0857-4DA9-BFD8-2FA2E5ECE75E}" srcOrd="1" destOrd="0" presId="urn:microsoft.com/office/officeart/2005/8/layout/vList5"/>
    <dgm:cxn modelId="{3F9C0ADB-11C3-4C3A-BFA0-65700B513620}" type="presParOf" srcId="{2A0B573E-123D-421A-ACCB-CB9EF8F4B718}" destId="{531E19F9-5365-43CC-8B5C-9079FF464D53}" srcOrd="1" destOrd="0" presId="urn:microsoft.com/office/officeart/2005/8/layout/vList5"/>
    <dgm:cxn modelId="{F9900473-BB47-4CCD-AABA-C9D64C70FC97}" type="presParOf" srcId="{2A0B573E-123D-421A-ACCB-CB9EF8F4B718}" destId="{F48868FA-81BC-410A-87B6-30E336BDBF62}" srcOrd="2" destOrd="0" presId="urn:microsoft.com/office/officeart/2005/8/layout/vList5"/>
    <dgm:cxn modelId="{896E4AB4-3444-40B5-9B2E-2408E1F80F3E}" type="presParOf" srcId="{F48868FA-81BC-410A-87B6-30E336BDBF62}" destId="{A91E2FF5-92D6-440C-9DB4-FC063C494638}" srcOrd="0" destOrd="0" presId="urn:microsoft.com/office/officeart/2005/8/layout/vList5"/>
    <dgm:cxn modelId="{6C57FF21-85E6-4440-BE25-951B09308F17}" type="presParOf" srcId="{F48868FA-81BC-410A-87B6-30E336BDBF62}" destId="{6E8027A8-E70B-4974-B28E-BE22C03B8524}" srcOrd="1" destOrd="0" presId="urn:microsoft.com/office/officeart/2005/8/layout/vList5"/>
    <dgm:cxn modelId="{F85E0F58-1317-4988-8D10-1CA1FF9CB7C1}" type="presParOf" srcId="{2A0B573E-123D-421A-ACCB-CB9EF8F4B718}" destId="{EC5AFDB5-04E1-44F3-A2E1-3A3B0BF34FF2}" srcOrd="3" destOrd="0" presId="urn:microsoft.com/office/officeart/2005/8/layout/vList5"/>
    <dgm:cxn modelId="{B222A7F4-A0C4-425A-AECB-8B33A55A0CFB}" type="presParOf" srcId="{2A0B573E-123D-421A-ACCB-CB9EF8F4B718}" destId="{15DCC2CD-5128-4E00-9837-3485172AC520}" srcOrd="4" destOrd="0" presId="urn:microsoft.com/office/officeart/2005/8/layout/vList5"/>
    <dgm:cxn modelId="{E43F6892-759B-4AF9-B7E5-443D09744B7B}" type="presParOf" srcId="{15DCC2CD-5128-4E00-9837-3485172AC520}" destId="{51C579E5-6CFD-4D65-B64B-911EC72E50D8}" srcOrd="0" destOrd="0" presId="urn:microsoft.com/office/officeart/2005/8/layout/vList5"/>
    <dgm:cxn modelId="{C218E9D6-2B4A-4D86-9CB3-E4E2EA0A66DC}" type="presParOf" srcId="{15DCC2CD-5128-4E00-9837-3485172AC520}" destId="{109D03C0-E8E3-441E-ABA9-0EB4AE533E73}" srcOrd="1" destOrd="0" presId="urn:microsoft.com/office/officeart/2005/8/layout/vList5"/>
    <dgm:cxn modelId="{A0817590-3F24-4AFF-8484-D334905E4E04}" type="presParOf" srcId="{2A0B573E-123D-421A-ACCB-CB9EF8F4B718}" destId="{1F0FE3F4-72E8-4BCF-AECC-75344A0D2525}" srcOrd="5" destOrd="0" presId="urn:microsoft.com/office/officeart/2005/8/layout/vList5"/>
    <dgm:cxn modelId="{38BEC13E-449A-48A1-96E6-31DE6FD57A66}" type="presParOf" srcId="{2A0B573E-123D-421A-ACCB-CB9EF8F4B718}" destId="{7BE6A5DE-A2EB-40E1-AE25-898AE7F4C4B0}" srcOrd="6" destOrd="0" presId="urn:microsoft.com/office/officeart/2005/8/layout/vList5"/>
    <dgm:cxn modelId="{2C23FC09-4C82-452D-8C9F-EAA014D13E43}" type="presParOf" srcId="{7BE6A5DE-A2EB-40E1-AE25-898AE7F4C4B0}" destId="{86EBE3AB-2241-4FCC-82A7-8F429CC8025C}" srcOrd="0" destOrd="0" presId="urn:microsoft.com/office/officeart/2005/8/layout/vList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8352928" cy="5616624"/>
        <a:chOff x="0" y="0"/>
        <a:chExt cx="8352928" cy="5616624"/>
      </a:xfrm>
    </dsp:grpSpPr>
    <dsp:sp modelId="{B796EC83-F55C-44CF-A572-A7815ED361FF}">
      <dsp:nvSpPr>
        <dsp:cNvPr id="5" name="矩形 4"/>
        <dsp:cNvSpPr/>
      </dsp:nvSpPr>
      <dsp:spPr bwMode="white">
        <a:xfrm>
          <a:off x="0" y="174027"/>
          <a:ext cx="8352928" cy="748665"/>
        </a:xfrm>
        <a:prstGeom prst="rect">
          <a:avLst/>
        </a:prstGeom>
        <a:solidFill>
          <a:schemeClr val="accent5">
            <a:lumMod val="40000"/>
            <a:lumOff val="60000"/>
            <a:alpha val="90000"/>
          </a:schemeClr>
        </a:solidFill>
        <a:ln>
          <a:solidFill>
            <a:schemeClr val="accent6">
              <a:lumMod val="40000"/>
              <a:lumOff val="60000"/>
            </a:schemeClr>
          </a:solidFill>
        </a:ln>
      </dsp:spPr>
      <dsp:style>
        <a:lnRef idx="2">
          <a:schemeClr val="accent1"/>
        </a:lnRef>
        <a:fillRef idx="1">
          <a:schemeClr val="lt1">
            <a:alpha val="90000"/>
          </a:schemeClr>
        </a:fillRef>
        <a:effectRef idx="0">
          <a:scrgbClr r="0" g="0" b="0"/>
        </a:effectRef>
        <a:fontRef idx="minor"/>
      </dsp:style>
      <dsp:txBody>
        <a:bodyPr lIns="648280" tIns="208279" rIns="648280" bIns="99568" anchor="t"/>
        <a:lstStyle>
          <a:lvl1pPr algn="l">
            <a:defRPr sz="1000"/>
          </a:lvl1pPr>
          <a:lvl2pPr marL="57150" indent="-57150" algn="l">
            <a:defRPr sz="1000"/>
          </a:lvl2pPr>
          <a:lvl3pPr marL="114300" indent="-57150" algn="l">
            <a:defRPr sz="1000"/>
          </a:lvl3pPr>
          <a:lvl4pPr marL="171450" indent="-57150" algn="l">
            <a:defRPr sz="1000"/>
          </a:lvl4pPr>
          <a:lvl5pPr marL="228600" indent="-57150" algn="l">
            <a:defRPr sz="1000"/>
          </a:lvl5pPr>
          <a:lvl6pPr marL="285750" indent="-57150" algn="l">
            <a:defRPr sz="1000"/>
          </a:lvl6pPr>
          <a:lvl7pPr marL="342900" indent="-57150" algn="l">
            <a:defRPr sz="1000"/>
          </a:lvl7pPr>
          <a:lvl8pPr marL="400050" indent="-57150" algn="l">
            <a:defRPr sz="1000"/>
          </a:lvl8pPr>
          <a:lvl9pPr marL="457200" indent="-57150" algn="l">
            <a:defRPr sz="1000"/>
          </a:lvl9pPr>
        </a:lstStyle>
        <a:p>
          <a:pPr marL="114300" lvl="1" indent="-114300">
            <a:lnSpc>
              <a:spcPct val="100000"/>
            </a:lnSpc>
            <a:spcBef>
              <a:spcPct val="0"/>
            </a:spcBef>
            <a:spcAft>
              <a:spcPct val="15000"/>
            </a:spcAft>
            <a:buChar char="•"/>
          </a:pPr>
          <a:r>
            <a:rPr lang="zh-CN" altLang="en-US" sz="1400" dirty="0" smtClean="0">
              <a:solidFill>
                <a:schemeClr val="dk1"/>
              </a:solidFill>
              <a:latin typeface="微软雅黑" panose="020B0503020204020204" charset="-122"/>
              <a:ea typeface="微软雅黑" panose="020B0503020204020204" charset="-122"/>
            </a:rPr>
            <a:t>建立统一的信息分类代码标准，在信息化系统建设过程中采用统一的信息分类代码标准，作为</a:t>
          </a:r>
          <a:r>
            <a:rPr lang="en-US" altLang="zh-CN" sz="1400" dirty="0" smtClean="0">
              <a:solidFill>
                <a:schemeClr val="dk1"/>
              </a:solidFill>
              <a:latin typeface="微软雅黑" panose="020B0503020204020204" charset="-122"/>
              <a:ea typeface="微软雅黑" panose="020B0503020204020204" charset="-122"/>
            </a:rPr>
            <a:t>XX</a:t>
          </a:r>
          <a:r>
            <a:rPr lang="zh-CN" altLang="en-US" sz="1400" dirty="0" smtClean="0">
              <a:solidFill>
                <a:schemeClr val="dk1"/>
              </a:solidFill>
              <a:latin typeface="微软雅黑" panose="020B0503020204020204" charset="-122"/>
              <a:ea typeface="微软雅黑" panose="020B0503020204020204" charset="-122"/>
            </a:rPr>
            <a:t>集团信息代码查询和应用依据，同时作为信息代码的全局性和指导性文件。</a:t>
          </a:r>
          <a:endParaRPr lang="zh-CN" altLang="en-US" sz="1400" dirty="0">
            <a:solidFill>
              <a:schemeClr val="dk1"/>
            </a:solidFill>
            <a:latin typeface="微软雅黑" panose="020B0503020204020204" charset="-122"/>
            <a:ea typeface="微软雅黑" panose="020B0503020204020204" charset="-122"/>
          </a:endParaRPr>
        </a:p>
      </dsp:txBody>
      <dsp:txXfrm>
        <a:off x="0" y="174027"/>
        <a:ext cx="8352928" cy="748665"/>
      </dsp:txXfrm>
    </dsp:sp>
    <dsp:sp modelId="{78B8449E-B5C8-43B3-BD05-873E3E254DF6}">
      <dsp:nvSpPr>
        <dsp:cNvPr id="4" name="圆角矩形 3"/>
        <dsp:cNvSpPr/>
      </dsp:nvSpPr>
      <dsp:spPr bwMode="white">
        <a:xfrm>
          <a:off x="417646" y="26427"/>
          <a:ext cx="5847050" cy="295200"/>
        </a:xfrm>
        <a:prstGeom prst="roundRect">
          <a:avLst/>
        </a:prstGeom>
        <a:solidFill>
          <a:schemeClr val="accent1"/>
        </a:solidFill>
        <a:ln>
          <a:noFill/>
        </a:ln>
      </dsp:spPr>
      <dsp:style>
        <a:lnRef idx="2">
          <a:schemeClr val="lt1"/>
        </a:lnRef>
        <a:fillRef idx="1">
          <a:schemeClr val="accent1"/>
        </a:fillRef>
        <a:effectRef idx="0">
          <a:scrgbClr r="0" g="0" b="0"/>
        </a:effectRef>
        <a:fontRef idx="minor">
          <a:schemeClr val="lt1"/>
        </a:fontRef>
      </dsp:style>
      <dsp:txBody>
        <a:bodyPr lIns="221004" tIns="0" rIns="221004" bIns="0" anchor="ctr"/>
        <a:lstStyle>
          <a:lvl1pPr algn="l">
            <a:defRPr sz="1000"/>
          </a:lvl1pPr>
          <a:lvl2pPr marL="57150" indent="-57150" algn="l">
            <a:defRPr sz="700"/>
          </a:lvl2pPr>
          <a:lvl3pPr marL="114300" indent="-57150" algn="l">
            <a:defRPr sz="700"/>
          </a:lvl3pPr>
          <a:lvl4pPr marL="171450" indent="-57150" algn="l">
            <a:defRPr sz="700"/>
          </a:lvl4pPr>
          <a:lvl5pPr marL="228600" indent="-57150" algn="l">
            <a:defRPr sz="700"/>
          </a:lvl5pPr>
          <a:lvl6pPr marL="285750" indent="-57150" algn="l">
            <a:defRPr sz="700"/>
          </a:lvl6pPr>
          <a:lvl7pPr marL="342900" indent="-57150" algn="l">
            <a:defRPr sz="700"/>
          </a:lvl7pPr>
          <a:lvl8pPr marL="400050" indent="-57150" algn="l">
            <a:defRPr sz="700"/>
          </a:lvl8pPr>
          <a:lvl9pPr marL="457200" indent="-57150" algn="l">
            <a:defRPr sz="700"/>
          </a:lvl9pPr>
        </a:lstStyle>
        <a:p>
          <a:pPr lvl="0">
            <a:lnSpc>
              <a:spcPct val="100000"/>
            </a:lnSpc>
            <a:spcBef>
              <a:spcPct val="0"/>
            </a:spcBef>
            <a:spcAft>
              <a:spcPct val="35000"/>
            </a:spcAft>
          </a:pPr>
          <a:r>
            <a:rPr lang="zh-CN" altLang="en-US" sz="1600" b="1" dirty="0" smtClean="0">
              <a:solidFill>
                <a:schemeClr val="tx1"/>
              </a:solidFill>
              <a:latin typeface="微软雅黑" panose="020B0503020204020204" charset="-122"/>
              <a:ea typeface="微软雅黑" panose="020B0503020204020204" charset="-122"/>
            </a:rPr>
            <a:t>一、建立集团统一的信息代码体系</a:t>
          </a:r>
          <a:endParaRPr lang="zh-CN" altLang="en-US" sz="1600" b="1" dirty="0">
            <a:solidFill>
              <a:schemeClr val="tx1"/>
            </a:solidFill>
            <a:latin typeface="微软雅黑" panose="020B0503020204020204" charset="-122"/>
            <a:ea typeface="微软雅黑" panose="020B0503020204020204" charset="-122"/>
          </a:endParaRPr>
        </a:p>
      </dsp:txBody>
      <dsp:txXfrm>
        <a:off x="417646" y="26427"/>
        <a:ext cx="5847050" cy="295200"/>
      </dsp:txXfrm>
    </dsp:sp>
    <dsp:sp modelId="{E6D1348C-C101-4E03-9C94-20F5510627AB}">
      <dsp:nvSpPr>
        <dsp:cNvPr id="8" name="矩形 7"/>
        <dsp:cNvSpPr/>
      </dsp:nvSpPr>
      <dsp:spPr bwMode="white">
        <a:xfrm>
          <a:off x="0" y="1124292"/>
          <a:ext cx="8352928" cy="791845"/>
        </a:xfrm>
        <a:prstGeom prst="rect">
          <a:avLst/>
        </a:prstGeom>
        <a:solidFill>
          <a:schemeClr val="accent5">
            <a:lumMod val="40000"/>
            <a:lumOff val="60000"/>
            <a:alpha val="90000"/>
          </a:schemeClr>
        </a:solidFill>
        <a:ln>
          <a:solidFill>
            <a:schemeClr val="accent6">
              <a:lumMod val="40000"/>
              <a:lumOff val="60000"/>
            </a:schemeClr>
          </a:solidFill>
        </a:ln>
      </dsp:spPr>
      <dsp:style>
        <a:lnRef idx="2">
          <a:schemeClr val="accent1"/>
        </a:lnRef>
        <a:fillRef idx="1">
          <a:schemeClr val="lt1">
            <a:alpha val="90000"/>
          </a:schemeClr>
        </a:fillRef>
        <a:effectRef idx="0">
          <a:scrgbClr r="0" g="0" b="0"/>
        </a:effectRef>
        <a:fontRef idx="minor"/>
      </dsp:style>
      <dsp:txBody>
        <a:bodyPr lIns="648280" tIns="208279" rIns="648280" bIns="99568" anchor="t"/>
        <a:lstStyle>
          <a:lvl1pPr algn="l">
            <a:defRPr sz="1000"/>
          </a:lvl1pPr>
          <a:lvl2pPr marL="57150" indent="-57150" algn="l">
            <a:defRPr sz="1000"/>
          </a:lvl2pPr>
          <a:lvl3pPr marL="114300" indent="-57150" algn="l">
            <a:defRPr sz="1000"/>
          </a:lvl3pPr>
          <a:lvl4pPr marL="171450" indent="-57150" algn="l">
            <a:defRPr sz="1000"/>
          </a:lvl4pPr>
          <a:lvl5pPr marL="228600" indent="-57150" algn="l">
            <a:defRPr sz="1000"/>
          </a:lvl5pPr>
          <a:lvl6pPr marL="285750" indent="-57150" algn="l">
            <a:defRPr sz="1000"/>
          </a:lvl6pPr>
          <a:lvl7pPr marL="342900" indent="-57150" algn="l">
            <a:defRPr sz="1000"/>
          </a:lvl7pPr>
          <a:lvl8pPr marL="400050" indent="-57150" algn="l">
            <a:defRPr sz="1000"/>
          </a:lvl8pPr>
          <a:lvl9pPr marL="457200" indent="-57150" algn="l">
            <a:defRPr sz="1000"/>
          </a:lvl9pPr>
        </a:lstStyle>
        <a:p>
          <a:pPr marL="114300" lvl="1" indent="-114300">
            <a:lnSpc>
              <a:spcPct val="100000"/>
            </a:lnSpc>
            <a:spcBef>
              <a:spcPct val="0"/>
            </a:spcBef>
            <a:spcAft>
              <a:spcPct val="15000"/>
            </a:spcAft>
            <a:buChar char="•"/>
          </a:pPr>
          <a:r>
            <a:rPr lang="zh-CN" altLang="en-US" sz="1400" dirty="0" smtClean="0">
              <a:solidFill>
                <a:schemeClr val="dk1"/>
              </a:solidFill>
              <a:latin typeface="微软雅黑" panose="020B0503020204020204" charset="-122"/>
              <a:ea typeface="微软雅黑" panose="020B0503020204020204" charset="-122"/>
            </a:rPr>
            <a:t>与业务部门共同完成主数据分类标准的制定</a:t>
          </a:r>
          <a:endParaRPr lang="zh-CN" altLang="en-US" sz="1400" dirty="0">
            <a:solidFill>
              <a:schemeClr val="dk1"/>
            </a:solidFill>
            <a:latin typeface="微软雅黑" panose="020B0503020204020204" charset="-122"/>
            <a:ea typeface="微软雅黑" panose="020B0503020204020204" charset="-122"/>
          </a:endParaRPr>
        </a:p>
        <a:p>
          <a:pPr marL="114300" lvl="1" indent="-114300">
            <a:lnSpc>
              <a:spcPct val="100000"/>
            </a:lnSpc>
            <a:spcBef>
              <a:spcPct val="0"/>
            </a:spcBef>
            <a:spcAft>
              <a:spcPct val="15000"/>
            </a:spcAft>
            <a:buChar char="•"/>
          </a:pPr>
          <a:r>
            <a:rPr lang="zh-CN" altLang="en-US" sz="1400" dirty="0" smtClean="0">
              <a:solidFill>
                <a:schemeClr val="dk1"/>
              </a:solidFill>
              <a:latin typeface="微软雅黑" panose="020B0503020204020204" charset="-122"/>
              <a:ea typeface="微软雅黑" panose="020B0503020204020204" charset="-122"/>
            </a:rPr>
            <a:t>确认主数据的编码规则和描述规则</a:t>
          </a:r>
          <a:endParaRPr lang="zh-CN" altLang="en-US" sz="1400" dirty="0">
            <a:solidFill>
              <a:schemeClr val="dk1"/>
            </a:solidFill>
            <a:latin typeface="微软雅黑" panose="020B0503020204020204" charset="-122"/>
            <a:ea typeface="微软雅黑" panose="020B0503020204020204" charset="-122"/>
          </a:endParaRPr>
        </a:p>
      </dsp:txBody>
      <dsp:txXfrm>
        <a:off x="0" y="1124292"/>
        <a:ext cx="8352928" cy="791845"/>
      </dsp:txXfrm>
    </dsp:sp>
    <dsp:sp modelId="{A462C9B5-2239-4502-8699-A197C85990EA}">
      <dsp:nvSpPr>
        <dsp:cNvPr id="7" name="圆角矩形 6"/>
        <dsp:cNvSpPr/>
      </dsp:nvSpPr>
      <dsp:spPr bwMode="white">
        <a:xfrm>
          <a:off x="417646" y="976692"/>
          <a:ext cx="5847050" cy="295200"/>
        </a:xfrm>
        <a:prstGeom prst="roundRect">
          <a:avLst/>
        </a:prstGeom>
        <a:solidFill>
          <a:schemeClr val="accent1"/>
        </a:solidFill>
        <a:ln>
          <a:noFill/>
        </a:ln>
      </dsp:spPr>
      <dsp:style>
        <a:lnRef idx="2">
          <a:schemeClr val="lt1"/>
        </a:lnRef>
        <a:fillRef idx="1">
          <a:schemeClr val="accent1"/>
        </a:fillRef>
        <a:effectRef idx="0">
          <a:scrgbClr r="0" g="0" b="0"/>
        </a:effectRef>
        <a:fontRef idx="minor">
          <a:schemeClr val="lt1"/>
        </a:fontRef>
      </dsp:style>
      <dsp:txBody>
        <a:bodyPr lIns="221004" tIns="0" rIns="221004" bIns="0" anchor="ctr"/>
        <a:lstStyle>
          <a:lvl1pPr algn="l">
            <a:defRPr sz="1000"/>
          </a:lvl1pPr>
          <a:lvl2pPr marL="57150" indent="-57150" algn="l">
            <a:defRPr sz="700"/>
          </a:lvl2pPr>
          <a:lvl3pPr marL="114300" indent="-57150" algn="l">
            <a:defRPr sz="700"/>
          </a:lvl3pPr>
          <a:lvl4pPr marL="171450" indent="-57150" algn="l">
            <a:defRPr sz="700"/>
          </a:lvl4pPr>
          <a:lvl5pPr marL="228600" indent="-57150" algn="l">
            <a:defRPr sz="700"/>
          </a:lvl5pPr>
          <a:lvl6pPr marL="285750" indent="-57150" algn="l">
            <a:defRPr sz="700"/>
          </a:lvl6pPr>
          <a:lvl7pPr marL="342900" indent="-57150" algn="l">
            <a:defRPr sz="700"/>
          </a:lvl7pPr>
          <a:lvl8pPr marL="400050" indent="-57150" algn="l">
            <a:defRPr sz="700"/>
          </a:lvl8pPr>
          <a:lvl9pPr marL="457200" indent="-57150" algn="l">
            <a:defRPr sz="700"/>
          </a:lvl9pPr>
        </a:lstStyle>
        <a:p>
          <a:pPr lvl="0">
            <a:lnSpc>
              <a:spcPct val="100000"/>
            </a:lnSpc>
            <a:spcBef>
              <a:spcPct val="0"/>
            </a:spcBef>
            <a:spcAft>
              <a:spcPct val="35000"/>
            </a:spcAft>
          </a:pPr>
          <a:r>
            <a:rPr lang="zh-CN" altLang="en-US" sz="1600" b="1" dirty="0" smtClean="0">
              <a:solidFill>
                <a:schemeClr val="tx1"/>
              </a:solidFill>
              <a:latin typeface="微软雅黑" panose="020B0503020204020204" charset="-122"/>
              <a:ea typeface="微软雅黑" panose="020B0503020204020204" charset="-122"/>
            </a:rPr>
            <a:t>二、制定集团统一的物料主数据标准</a:t>
          </a:r>
          <a:endParaRPr lang="zh-CN" altLang="en-US" sz="1600" b="1" dirty="0">
            <a:solidFill>
              <a:schemeClr val="tx1"/>
            </a:solidFill>
            <a:latin typeface="微软雅黑" panose="020B0503020204020204" charset="-122"/>
            <a:ea typeface="微软雅黑" panose="020B0503020204020204" charset="-122"/>
          </a:endParaRPr>
        </a:p>
      </dsp:txBody>
      <dsp:txXfrm>
        <a:off x="417646" y="976692"/>
        <a:ext cx="5847050" cy="295200"/>
      </dsp:txXfrm>
    </dsp:sp>
    <dsp:sp modelId="{5DF3E442-7534-4802-ADC5-D21C5EFEEA95}">
      <dsp:nvSpPr>
        <dsp:cNvPr id="11" name="矩形 10"/>
        <dsp:cNvSpPr/>
      </dsp:nvSpPr>
      <dsp:spPr bwMode="white">
        <a:xfrm>
          <a:off x="0" y="2117737"/>
          <a:ext cx="8352928" cy="791845"/>
        </a:xfrm>
        <a:prstGeom prst="rect">
          <a:avLst/>
        </a:prstGeom>
        <a:solidFill>
          <a:schemeClr val="accent5">
            <a:lumMod val="40000"/>
            <a:lumOff val="60000"/>
            <a:alpha val="90000"/>
          </a:schemeClr>
        </a:solidFill>
        <a:ln>
          <a:solidFill>
            <a:schemeClr val="accent6">
              <a:lumMod val="40000"/>
              <a:lumOff val="60000"/>
            </a:schemeClr>
          </a:solidFill>
        </a:ln>
      </dsp:spPr>
      <dsp:style>
        <a:lnRef idx="2">
          <a:schemeClr val="accent1"/>
        </a:lnRef>
        <a:fillRef idx="1">
          <a:schemeClr val="lt1">
            <a:alpha val="90000"/>
          </a:schemeClr>
        </a:fillRef>
        <a:effectRef idx="0">
          <a:scrgbClr r="0" g="0" b="0"/>
        </a:effectRef>
        <a:fontRef idx="minor"/>
      </dsp:style>
      <dsp:txBody>
        <a:bodyPr lIns="648280" tIns="208279" rIns="648280" bIns="99568" anchor="t"/>
        <a:lstStyle>
          <a:lvl1pPr algn="l">
            <a:defRPr sz="1000"/>
          </a:lvl1pPr>
          <a:lvl2pPr marL="57150" indent="-57150" algn="l">
            <a:defRPr sz="1000"/>
          </a:lvl2pPr>
          <a:lvl3pPr marL="114300" indent="-57150" algn="l">
            <a:defRPr sz="1000"/>
          </a:lvl3pPr>
          <a:lvl4pPr marL="171450" indent="-57150" algn="l">
            <a:defRPr sz="1000"/>
          </a:lvl4pPr>
          <a:lvl5pPr marL="228600" indent="-57150" algn="l">
            <a:defRPr sz="1000"/>
          </a:lvl5pPr>
          <a:lvl6pPr marL="285750" indent="-57150" algn="l">
            <a:defRPr sz="1000"/>
          </a:lvl6pPr>
          <a:lvl7pPr marL="342900" indent="-57150" algn="l">
            <a:defRPr sz="1000"/>
          </a:lvl7pPr>
          <a:lvl8pPr marL="400050" indent="-57150" algn="l">
            <a:defRPr sz="1000"/>
          </a:lvl8pPr>
          <a:lvl9pPr marL="457200" indent="-57150" algn="l">
            <a:defRPr sz="1000"/>
          </a:lvl9pPr>
        </a:lstStyle>
        <a:p>
          <a:pPr marL="114300" lvl="1" indent="-114300">
            <a:lnSpc>
              <a:spcPct val="100000"/>
            </a:lnSpc>
            <a:spcBef>
              <a:spcPct val="0"/>
            </a:spcBef>
            <a:spcAft>
              <a:spcPct val="15000"/>
            </a:spcAft>
            <a:buChar char="•"/>
          </a:pPr>
          <a:r>
            <a:rPr lang="zh-CN" altLang="en-US" sz="1400" dirty="0" smtClean="0">
              <a:solidFill>
                <a:schemeClr val="dk1"/>
              </a:solidFill>
              <a:latin typeface="微软雅黑" panose="020B0503020204020204" charset="-122"/>
              <a:ea typeface="微软雅黑" panose="020B0503020204020204" charset="-122"/>
            </a:rPr>
            <a:t>按照数据标准，形成</a:t>
          </a:r>
          <a:r>
            <a:rPr lang="en-US" altLang="zh-CN" sz="1400" dirty="0" smtClean="0">
              <a:solidFill>
                <a:schemeClr val="dk1"/>
              </a:solidFill>
              <a:latin typeface="微软雅黑" panose="020B0503020204020204" charset="-122"/>
              <a:ea typeface="微软雅黑" panose="020B0503020204020204" charset="-122"/>
            </a:rPr>
            <a:t>XX</a:t>
          </a:r>
          <a:r>
            <a:rPr lang="zh-CN" altLang="en-US" sz="1400" dirty="0" smtClean="0">
              <a:solidFill>
                <a:schemeClr val="dk1"/>
              </a:solidFill>
              <a:latin typeface="微软雅黑" panose="020B0503020204020204" charset="-122"/>
              <a:ea typeface="微软雅黑" panose="020B0503020204020204" charset="-122"/>
            </a:rPr>
            <a:t>集团统一的主数据代码库</a:t>
          </a:r>
          <a:endParaRPr lang="zh-CN" altLang="en-US" sz="1400" dirty="0">
            <a:solidFill>
              <a:schemeClr val="dk1"/>
            </a:solidFill>
            <a:latin typeface="微软雅黑" panose="020B0503020204020204" charset="-122"/>
            <a:ea typeface="微软雅黑" panose="020B0503020204020204" charset="-122"/>
          </a:endParaRPr>
        </a:p>
        <a:p>
          <a:pPr marL="114300" lvl="1" indent="-114300">
            <a:lnSpc>
              <a:spcPct val="100000"/>
            </a:lnSpc>
            <a:spcBef>
              <a:spcPct val="0"/>
            </a:spcBef>
            <a:spcAft>
              <a:spcPct val="15000"/>
            </a:spcAft>
            <a:buChar char="•"/>
          </a:pPr>
          <a:r>
            <a:rPr lang="zh-CN" altLang="en-US" sz="1400" dirty="0" smtClean="0">
              <a:solidFill>
                <a:schemeClr val="dk1"/>
              </a:solidFill>
              <a:latin typeface="微软雅黑" panose="020B0503020204020204" charset="-122"/>
              <a:ea typeface="微软雅黑" panose="020B0503020204020204" charset="-122"/>
            </a:rPr>
            <a:t>建立主数据代码维护流程</a:t>
          </a:r>
          <a:endParaRPr lang="zh-CN" altLang="en-US" sz="1400" dirty="0">
            <a:solidFill>
              <a:schemeClr val="dk1"/>
            </a:solidFill>
            <a:latin typeface="微软雅黑" panose="020B0503020204020204" charset="-122"/>
            <a:ea typeface="微软雅黑" panose="020B0503020204020204" charset="-122"/>
          </a:endParaRPr>
        </a:p>
      </dsp:txBody>
      <dsp:txXfrm>
        <a:off x="0" y="2117737"/>
        <a:ext cx="8352928" cy="791845"/>
      </dsp:txXfrm>
    </dsp:sp>
    <dsp:sp modelId="{D98C2AA0-1868-46D1-B548-0080C0416D52}">
      <dsp:nvSpPr>
        <dsp:cNvPr id="10" name="圆角矩形 9"/>
        <dsp:cNvSpPr/>
      </dsp:nvSpPr>
      <dsp:spPr bwMode="white">
        <a:xfrm>
          <a:off x="417646" y="1970137"/>
          <a:ext cx="5847050" cy="295200"/>
        </a:xfrm>
        <a:prstGeom prst="roundRect">
          <a:avLst/>
        </a:prstGeom>
        <a:solidFill>
          <a:schemeClr val="accent1"/>
        </a:solidFill>
        <a:ln>
          <a:noFill/>
        </a:ln>
      </dsp:spPr>
      <dsp:style>
        <a:lnRef idx="2">
          <a:schemeClr val="lt1"/>
        </a:lnRef>
        <a:fillRef idx="1">
          <a:schemeClr val="accent1"/>
        </a:fillRef>
        <a:effectRef idx="0">
          <a:scrgbClr r="0" g="0" b="0"/>
        </a:effectRef>
        <a:fontRef idx="minor">
          <a:schemeClr val="lt1"/>
        </a:fontRef>
      </dsp:style>
      <dsp:txBody>
        <a:bodyPr lIns="221004" tIns="0" rIns="221004" bIns="0" anchor="ctr"/>
        <a:lstStyle>
          <a:lvl1pPr algn="l">
            <a:defRPr sz="1000"/>
          </a:lvl1pPr>
          <a:lvl2pPr marL="57150" indent="-57150" algn="l">
            <a:defRPr sz="700"/>
          </a:lvl2pPr>
          <a:lvl3pPr marL="114300" indent="-57150" algn="l">
            <a:defRPr sz="700"/>
          </a:lvl3pPr>
          <a:lvl4pPr marL="171450" indent="-57150" algn="l">
            <a:defRPr sz="700"/>
          </a:lvl4pPr>
          <a:lvl5pPr marL="228600" indent="-57150" algn="l">
            <a:defRPr sz="700"/>
          </a:lvl5pPr>
          <a:lvl6pPr marL="285750" indent="-57150" algn="l">
            <a:defRPr sz="700"/>
          </a:lvl6pPr>
          <a:lvl7pPr marL="342900" indent="-57150" algn="l">
            <a:defRPr sz="700"/>
          </a:lvl7pPr>
          <a:lvl8pPr marL="400050" indent="-57150" algn="l">
            <a:defRPr sz="700"/>
          </a:lvl8pPr>
          <a:lvl9pPr marL="457200" indent="-57150" algn="l">
            <a:defRPr sz="700"/>
          </a:lvl9pPr>
        </a:lstStyle>
        <a:p>
          <a:pPr lvl="0">
            <a:lnSpc>
              <a:spcPct val="100000"/>
            </a:lnSpc>
            <a:spcBef>
              <a:spcPct val="0"/>
            </a:spcBef>
            <a:spcAft>
              <a:spcPct val="35000"/>
            </a:spcAft>
          </a:pPr>
          <a:r>
            <a:rPr lang="zh-CN" altLang="en-US" sz="1600" b="1" dirty="0" smtClean="0">
              <a:solidFill>
                <a:schemeClr val="tx1"/>
              </a:solidFill>
              <a:latin typeface="微软雅黑" panose="020B0503020204020204" charset="-122"/>
              <a:ea typeface="微软雅黑" panose="020B0503020204020204" charset="-122"/>
            </a:rPr>
            <a:t>三、编制集团统一的物料主数据代码</a:t>
          </a:r>
          <a:endParaRPr lang="zh-CN" altLang="en-US" sz="1600" b="1" dirty="0">
            <a:solidFill>
              <a:schemeClr val="tx1"/>
            </a:solidFill>
            <a:latin typeface="微软雅黑" panose="020B0503020204020204" charset="-122"/>
            <a:ea typeface="微软雅黑" panose="020B0503020204020204" charset="-122"/>
          </a:endParaRPr>
        </a:p>
      </dsp:txBody>
      <dsp:txXfrm>
        <a:off x="417646" y="1970137"/>
        <a:ext cx="5847050" cy="295200"/>
      </dsp:txXfrm>
    </dsp:sp>
    <dsp:sp modelId="{D6178FDD-036C-456C-A10F-639DD5682409}">
      <dsp:nvSpPr>
        <dsp:cNvPr id="14" name="矩形 13"/>
        <dsp:cNvSpPr/>
      </dsp:nvSpPr>
      <dsp:spPr bwMode="white">
        <a:xfrm>
          <a:off x="0" y="3111182"/>
          <a:ext cx="8352928" cy="1005205"/>
        </a:xfrm>
        <a:prstGeom prst="rect">
          <a:avLst/>
        </a:prstGeom>
        <a:solidFill>
          <a:schemeClr val="accent5">
            <a:lumMod val="40000"/>
            <a:lumOff val="60000"/>
            <a:alpha val="90000"/>
          </a:schemeClr>
        </a:solidFill>
        <a:ln>
          <a:solidFill>
            <a:schemeClr val="accent6">
              <a:lumMod val="40000"/>
              <a:lumOff val="60000"/>
            </a:schemeClr>
          </a:solidFill>
        </a:ln>
      </dsp:spPr>
      <dsp:style>
        <a:lnRef idx="2">
          <a:schemeClr val="accent1"/>
        </a:lnRef>
        <a:fillRef idx="1">
          <a:schemeClr val="lt1">
            <a:alpha val="90000"/>
          </a:schemeClr>
        </a:fillRef>
        <a:effectRef idx="0">
          <a:scrgbClr r="0" g="0" b="0"/>
        </a:effectRef>
        <a:fontRef idx="minor"/>
      </dsp:style>
      <dsp:txBody>
        <a:bodyPr lIns="648280" tIns="208279" rIns="648280" bIns="99568" anchor="t"/>
        <a:lstStyle>
          <a:lvl1pPr algn="l">
            <a:defRPr sz="1000"/>
          </a:lvl1pPr>
          <a:lvl2pPr marL="57150" indent="-57150" algn="l">
            <a:defRPr sz="1000"/>
          </a:lvl2pPr>
          <a:lvl3pPr marL="114300" indent="-57150" algn="l">
            <a:defRPr sz="1000"/>
          </a:lvl3pPr>
          <a:lvl4pPr marL="171450" indent="-57150" algn="l">
            <a:defRPr sz="1000"/>
          </a:lvl4pPr>
          <a:lvl5pPr marL="228600" indent="-57150" algn="l">
            <a:defRPr sz="1000"/>
          </a:lvl5pPr>
          <a:lvl6pPr marL="285750" indent="-57150" algn="l">
            <a:defRPr sz="1000"/>
          </a:lvl6pPr>
          <a:lvl7pPr marL="342900" indent="-57150" algn="l">
            <a:defRPr sz="1000"/>
          </a:lvl7pPr>
          <a:lvl8pPr marL="400050" indent="-57150" algn="l">
            <a:defRPr sz="1000"/>
          </a:lvl8pPr>
          <a:lvl9pPr marL="457200" indent="-57150" algn="l">
            <a:defRPr sz="1000"/>
          </a:lvl9pPr>
        </a:lstStyle>
        <a:p>
          <a:pPr marL="114300" lvl="1" indent="-114300">
            <a:lnSpc>
              <a:spcPct val="100000"/>
            </a:lnSpc>
            <a:spcBef>
              <a:spcPct val="0"/>
            </a:spcBef>
            <a:spcAft>
              <a:spcPct val="15000"/>
            </a:spcAft>
            <a:buChar char="•"/>
          </a:pPr>
          <a:r>
            <a:rPr lang="zh-CN" altLang="en-US" sz="1400" dirty="0" smtClean="0">
              <a:solidFill>
                <a:schemeClr val="dk1"/>
              </a:solidFill>
              <a:latin typeface="微软雅黑" panose="020B0503020204020204" charset="-122"/>
              <a:ea typeface="微软雅黑" panose="020B0503020204020204" charset="-122"/>
            </a:rPr>
            <a:t>完成需求调研、功能设计、开发、安装配置、测试、培训、上线等内容</a:t>
          </a:r>
          <a:endParaRPr lang="zh-CN" altLang="en-US" sz="1400" dirty="0">
            <a:solidFill>
              <a:schemeClr val="dk1"/>
            </a:solidFill>
            <a:latin typeface="微软雅黑" panose="020B0503020204020204" charset="-122"/>
            <a:ea typeface="微软雅黑" panose="020B0503020204020204" charset="-122"/>
          </a:endParaRPr>
        </a:p>
        <a:p>
          <a:pPr marL="114300" lvl="1" indent="-114300">
            <a:lnSpc>
              <a:spcPct val="100000"/>
            </a:lnSpc>
            <a:spcBef>
              <a:spcPct val="0"/>
            </a:spcBef>
            <a:spcAft>
              <a:spcPct val="15000"/>
            </a:spcAft>
            <a:buChar char="•"/>
          </a:pPr>
          <a:r>
            <a:rPr lang="zh-CN" altLang="en-US" sz="1400" dirty="0" smtClean="0">
              <a:solidFill>
                <a:schemeClr val="dk1"/>
              </a:solidFill>
              <a:latin typeface="微软雅黑" panose="020B0503020204020204" charset="-122"/>
              <a:ea typeface="微软雅黑" panose="020B0503020204020204" charset="-122"/>
            </a:rPr>
            <a:t>实现主数据申请、审批、校验、生成、分发与查询，统计分析、工作流配置与管理、系统管理等功能</a:t>
          </a:r>
          <a:endParaRPr lang="zh-CN" altLang="en-US" sz="1400" dirty="0">
            <a:solidFill>
              <a:schemeClr val="dk1"/>
            </a:solidFill>
            <a:latin typeface="微软雅黑" panose="020B0503020204020204" charset="-122"/>
            <a:ea typeface="微软雅黑" panose="020B0503020204020204" charset="-122"/>
          </a:endParaRPr>
        </a:p>
      </dsp:txBody>
      <dsp:txXfrm>
        <a:off x="0" y="3111182"/>
        <a:ext cx="8352928" cy="1005205"/>
      </dsp:txXfrm>
    </dsp:sp>
    <dsp:sp modelId="{9089CFF6-7767-4EDE-A952-D480B1E7A4D1}">
      <dsp:nvSpPr>
        <dsp:cNvPr id="13" name="圆角矩形 12"/>
        <dsp:cNvSpPr/>
      </dsp:nvSpPr>
      <dsp:spPr bwMode="white">
        <a:xfrm>
          <a:off x="417646" y="2963582"/>
          <a:ext cx="5847050" cy="295200"/>
        </a:xfrm>
        <a:prstGeom prst="roundRect">
          <a:avLst/>
        </a:prstGeom>
        <a:solidFill>
          <a:schemeClr val="accent1"/>
        </a:solidFill>
        <a:ln>
          <a:noFill/>
        </a:ln>
      </dsp:spPr>
      <dsp:style>
        <a:lnRef idx="2">
          <a:schemeClr val="lt1"/>
        </a:lnRef>
        <a:fillRef idx="1">
          <a:schemeClr val="accent1"/>
        </a:fillRef>
        <a:effectRef idx="0">
          <a:scrgbClr r="0" g="0" b="0"/>
        </a:effectRef>
        <a:fontRef idx="minor">
          <a:schemeClr val="lt1"/>
        </a:fontRef>
      </dsp:style>
      <dsp:txBody>
        <a:bodyPr lIns="221004" tIns="0" rIns="221004" bIns="0" anchor="ctr"/>
        <a:lstStyle>
          <a:lvl1pPr algn="l">
            <a:defRPr sz="1000"/>
          </a:lvl1pPr>
          <a:lvl2pPr marL="57150" indent="-57150" algn="l">
            <a:defRPr sz="700"/>
          </a:lvl2pPr>
          <a:lvl3pPr marL="114300" indent="-57150" algn="l">
            <a:defRPr sz="700"/>
          </a:lvl3pPr>
          <a:lvl4pPr marL="171450" indent="-57150" algn="l">
            <a:defRPr sz="700"/>
          </a:lvl4pPr>
          <a:lvl5pPr marL="228600" indent="-57150" algn="l">
            <a:defRPr sz="700"/>
          </a:lvl5pPr>
          <a:lvl6pPr marL="285750" indent="-57150" algn="l">
            <a:defRPr sz="700"/>
          </a:lvl6pPr>
          <a:lvl7pPr marL="342900" indent="-57150" algn="l">
            <a:defRPr sz="700"/>
          </a:lvl7pPr>
          <a:lvl8pPr marL="400050" indent="-57150" algn="l">
            <a:defRPr sz="700"/>
          </a:lvl8pPr>
          <a:lvl9pPr marL="457200" indent="-57150" algn="l">
            <a:defRPr sz="700"/>
          </a:lvl9pPr>
        </a:lstStyle>
        <a:p>
          <a:pPr lvl="0">
            <a:lnSpc>
              <a:spcPct val="100000"/>
            </a:lnSpc>
            <a:spcBef>
              <a:spcPct val="0"/>
            </a:spcBef>
            <a:spcAft>
              <a:spcPct val="35000"/>
            </a:spcAft>
          </a:pPr>
          <a:r>
            <a:rPr lang="zh-CN" altLang="en-US" sz="1600" b="1" dirty="0" smtClean="0">
              <a:solidFill>
                <a:schemeClr val="tx1"/>
              </a:solidFill>
              <a:latin typeface="微软雅黑" panose="020B0503020204020204" charset="-122"/>
              <a:ea typeface="微软雅黑" panose="020B0503020204020204" charset="-122"/>
            </a:rPr>
            <a:t>四、搭建集团管控的主数据管理平台</a:t>
          </a:r>
          <a:endParaRPr lang="zh-CN" altLang="en-US" sz="1600" b="1" dirty="0">
            <a:solidFill>
              <a:schemeClr val="tx1"/>
            </a:solidFill>
            <a:latin typeface="微软雅黑" panose="020B0503020204020204" charset="-122"/>
            <a:ea typeface="微软雅黑" panose="020B0503020204020204" charset="-122"/>
          </a:endParaRPr>
        </a:p>
      </dsp:txBody>
      <dsp:txXfrm>
        <a:off x="417646" y="2963582"/>
        <a:ext cx="5847050" cy="295200"/>
      </dsp:txXfrm>
    </dsp:sp>
    <dsp:sp modelId="{9708DFAA-5B29-486E-839A-73F5F163605B}">
      <dsp:nvSpPr>
        <dsp:cNvPr id="17" name="矩形 16"/>
        <dsp:cNvSpPr/>
      </dsp:nvSpPr>
      <dsp:spPr bwMode="white">
        <a:xfrm>
          <a:off x="0" y="4317987"/>
          <a:ext cx="8352928" cy="535305"/>
        </a:xfrm>
        <a:prstGeom prst="rect">
          <a:avLst/>
        </a:prstGeom>
        <a:solidFill>
          <a:schemeClr val="accent5">
            <a:lumMod val="40000"/>
            <a:lumOff val="60000"/>
            <a:alpha val="90000"/>
          </a:schemeClr>
        </a:solidFill>
        <a:ln>
          <a:solidFill>
            <a:schemeClr val="accent6">
              <a:lumMod val="40000"/>
              <a:lumOff val="60000"/>
            </a:schemeClr>
          </a:solidFill>
        </a:ln>
      </dsp:spPr>
      <dsp:style>
        <a:lnRef idx="2">
          <a:schemeClr val="accent1"/>
        </a:lnRef>
        <a:fillRef idx="1">
          <a:schemeClr val="lt1">
            <a:alpha val="90000"/>
          </a:schemeClr>
        </a:fillRef>
        <a:effectRef idx="0">
          <a:scrgbClr r="0" g="0" b="0"/>
        </a:effectRef>
        <a:fontRef idx="minor"/>
      </dsp:style>
      <dsp:txBody>
        <a:bodyPr lIns="648280" tIns="208279" rIns="648280" bIns="99568" anchor="t"/>
        <a:lstStyle>
          <a:lvl1pPr algn="l">
            <a:defRPr sz="1000"/>
          </a:lvl1pPr>
          <a:lvl2pPr marL="57150" indent="-57150" algn="l">
            <a:defRPr sz="1000"/>
          </a:lvl2pPr>
          <a:lvl3pPr marL="114300" indent="-57150" algn="l">
            <a:defRPr sz="1000"/>
          </a:lvl3pPr>
          <a:lvl4pPr marL="171450" indent="-57150" algn="l">
            <a:defRPr sz="1000"/>
          </a:lvl4pPr>
          <a:lvl5pPr marL="228600" indent="-57150" algn="l">
            <a:defRPr sz="1000"/>
          </a:lvl5pPr>
          <a:lvl6pPr marL="285750" indent="-57150" algn="l">
            <a:defRPr sz="1000"/>
          </a:lvl6pPr>
          <a:lvl7pPr marL="342900" indent="-57150" algn="l">
            <a:defRPr sz="1000"/>
          </a:lvl7pPr>
          <a:lvl8pPr marL="400050" indent="-57150" algn="l">
            <a:defRPr sz="1000"/>
          </a:lvl8pPr>
          <a:lvl9pPr marL="457200" indent="-57150" algn="l">
            <a:defRPr sz="1000"/>
          </a:lvl9pPr>
        </a:lstStyle>
        <a:p>
          <a:pPr marL="114300" lvl="1" indent="-114300">
            <a:lnSpc>
              <a:spcPct val="100000"/>
            </a:lnSpc>
            <a:spcBef>
              <a:spcPct val="0"/>
            </a:spcBef>
            <a:spcAft>
              <a:spcPct val="15000"/>
            </a:spcAft>
            <a:buChar char="•"/>
          </a:pPr>
          <a:r>
            <a:rPr lang="zh-CN" sz="1400" dirty="0" smtClean="0">
              <a:solidFill>
                <a:schemeClr val="dk1"/>
              </a:solidFill>
              <a:latin typeface="微软雅黑" panose="020B0503020204020204" charset="-122"/>
              <a:ea typeface="微软雅黑" panose="020B0503020204020204" charset="-122"/>
            </a:rPr>
            <a:t>实现主数据管理平台与目标系统的集成，</a:t>
          </a:r>
          <a:r>
            <a:rPr lang="zh-CN" altLang="en-US" sz="1400" dirty="0" smtClean="0">
              <a:solidFill>
                <a:schemeClr val="dk1"/>
              </a:solidFill>
              <a:latin typeface="微软雅黑" panose="020B0503020204020204" charset="-122"/>
              <a:ea typeface="微软雅黑" panose="020B0503020204020204" charset="-122"/>
            </a:rPr>
            <a:t>主要</a:t>
          </a:r>
          <a:r>
            <a:rPr lang="en-US" sz="1400" dirty="0" smtClean="0">
              <a:solidFill>
                <a:schemeClr val="dk1"/>
              </a:solidFill>
              <a:latin typeface="微软雅黑" panose="020B0503020204020204" charset="-122"/>
              <a:ea typeface="微软雅黑" panose="020B0503020204020204" charset="-122"/>
            </a:rPr>
            <a:t>ERP</a:t>
          </a:r>
          <a:r>
            <a:rPr lang="zh-CN" sz="1400" dirty="0" smtClean="0">
              <a:solidFill>
                <a:schemeClr val="dk1"/>
              </a:solidFill>
              <a:latin typeface="微软雅黑" panose="020B0503020204020204" charset="-122"/>
              <a:ea typeface="微软雅黑" panose="020B0503020204020204" charset="-122"/>
            </a:rPr>
            <a:t>系统</a:t>
          </a:r>
          <a:r>
            <a:rPr lang="zh-CN" altLang="en-US" sz="1400" dirty="0" smtClean="0">
              <a:solidFill>
                <a:schemeClr val="dk1"/>
              </a:solidFill>
              <a:latin typeface="微软雅黑" panose="020B0503020204020204" charset="-122"/>
              <a:ea typeface="微软雅黑" panose="020B0503020204020204" charset="-122"/>
            </a:rPr>
            <a:t>，</a:t>
          </a:r>
          <a:r>
            <a:rPr lang="en-US" altLang="zh-CN" sz="1400" dirty="0" smtClean="0">
              <a:solidFill>
                <a:schemeClr val="dk1"/>
              </a:solidFill>
              <a:latin typeface="微软雅黑" panose="020B0503020204020204" charset="-122"/>
              <a:ea typeface="微软雅黑" panose="020B0503020204020204" charset="-122"/>
            </a:rPr>
            <a:t>CAD</a:t>
          </a:r>
          <a:r>
            <a:rPr lang="zh-CN" altLang="en-US" sz="1400" dirty="0" smtClean="0">
              <a:solidFill>
                <a:schemeClr val="dk1"/>
              </a:solidFill>
              <a:latin typeface="微软雅黑" panose="020B0503020204020204" charset="-122"/>
              <a:ea typeface="微软雅黑" panose="020B0503020204020204" charset="-122"/>
            </a:rPr>
            <a:t>系统</a:t>
          </a:r>
          <a:r>
            <a:rPr lang="zh-CN" altLang="en-US" sz="1050" dirty="0" smtClean="0">
              <a:solidFill>
                <a:schemeClr val="dk1"/>
              </a:solidFill>
              <a:latin typeface="微软雅黑" panose="020B0503020204020204" charset="-122"/>
              <a:ea typeface="微软雅黑" panose="020B0503020204020204" charset="-122"/>
            </a:rPr>
            <a:t>等</a:t>
          </a:r>
          <a:endParaRPr lang="zh-CN" altLang="en-US" sz="1050" dirty="0">
            <a:solidFill>
              <a:schemeClr val="dk1"/>
            </a:solidFill>
            <a:latin typeface="微软雅黑" panose="020B0503020204020204" charset="-122"/>
            <a:ea typeface="微软雅黑" panose="020B0503020204020204" charset="-122"/>
          </a:endParaRPr>
        </a:p>
      </dsp:txBody>
      <dsp:txXfrm>
        <a:off x="0" y="4317987"/>
        <a:ext cx="8352928" cy="535305"/>
      </dsp:txXfrm>
    </dsp:sp>
    <dsp:sp modelId="{F813D45F-9F95-42B1-ABC8-36F2386F5109}">
      <dsp:nvSpPr>
        <dsp:cNvPr id="16" name="圆角矩形 15"/>
        <dsp:cNvSpPr/>
      </dsp:nvSpPr>
      <dsp:spPr bwMode="white">
        <a:xfrm>
          <a:off x="417646" y="4170387"/>
          <a:ext cx="5847050" cy="295200"/>
        </a:xfrm>
        <a:prstGeom prst="roundRect">
          <a:avLst/>
        </a:prstGeom>
        <a:solidFill>
          <a:schemeClr val="accent1"/>
        </a:solidFill>
        <a:ln>
          <a:noFill/>
        </a:ln>
      </dsp:spPr>
      <dsp:style>
        <a:lnRef idx="2">
          <a:schemeClr val="lt1"/>
        </a:lnRef>
        <a:fillRef idx="1">
          <a:schemeClr val="accent1"/>
        </a:fillRef>
        <a:effectRef idx="0">
          <a:scrgbClr r="0" g="0" b="0"/>
        </a:effectRef>
        <a:fontRef idx="minor">
          <a:schemeClr val="lt1"/>
        </a:fontRef>
      </dsp:style>
      <dsp:txBody>
        <a:bodyPr lIns="221004" tIns="0" rIns="221004" bIns="0" anchor="ctr"/>
        <a:lstStyle>
          <a:lvl1pPr algn="l">
            <a:defRPr sz="1000"/>
          </a:lvl1pPr>
          <a:lvl2pPr marL="57150" indent="-57150" algn="l">
            <a:defRPr sz="700"/>
          </a:lvl2pPr>
          <a:lvl3pPr marL="114300" indent="-57150" algn="l">
            <a:defRPr sz="700"/>
          </a:lvl3pPr>
          <a:lvl4pPr marL="171450" indent="-57150" algn="l">
            <a:defRPr sz="700"/>
          </a:lvl4pPr>
          <a:lvl5pPr marL="228600" indent="-57150" algn="l">
            <a:defRPr sz="700"/>
          </a:lvl5pPr>
          <a:lvl6pPr marL="285750" indent="-57150" algn="l">
            <a:defRPr sz="700"/>
          </a:lvl6pPr>
          <a:lvl7pPr marL="342900" indent="-57150" algn="l">
            <a:defRPr sz="700"/>
          </a:lvl7pPr>
          <a:lvl8pPr marL="400050" indent="-57150" algn="l">
            <a:defRPr sz="700"/>
          </a:lvl8pPr>
          <a:lvl9pPr marL="457200" indent="-57150" algn="l">
            <a:defRPr sz="700"/>
          </a:lvl9pPr>
        </a:lstStyle>
        <a:p>
          <a:pPr lvl="0">
            <a:lnSpc>
              <a:spcPct val="100000"/>
            </a:lnSpc>
            <a:spcBef>
              <a:spcPct val="0"/>
            </a:spcBef>
            <a:spcAft>
              <a:spcPct val="35000"/>
            </a:spcAft>
          </a:pPr>
          <a:r>
            <a:rPr lang="zh-CN" altLang="en-US" sz="1600" b="1" dirty="0" smtClean="0">
              <a:solidFill>
                <a:schemeClr val="tx1"/>
              </a:solidFill>
              <a:latin typeface="微软雅黑" panose="020B0503020204020204" charset="-122"/>
              <a:ea typeface="微软雅黑" panose="020B0503020204020204" charset="-122"/>
            </a:rPr>
            <a:t>五、开发数据集成接口</a:t>
          </a:r>
          <a:endParaRPr lang="zh-CN" altLang="en-US" sz="1600" b="1" dirty="0">
            <a:solidFill>
              <a:schemeClr val="tx1"/>
            </a:solidFill>
            <a:latin typeface="微软雅黑" panose="020B0503020204020204" charset="-122"/>
            <a:ea typeface="微软雅黑" panose="020B0503020204020204" charset="-122"/>
          </a:endParaRPr>
        </a:p>
      </dsp:txBody>
      <dsp:txXfrm>
        <a:off x="417646" y="4170387"/>
        <a:ext cx="5847050" cy="295200"/>
      </dsp:txXfrm>
    </dsp:sp>
    <dsp:sp modelId="{71D01576-8466-4A46-8B2B-4164493A41A6}">
      <dsp:nvSpPr>
        <dsp:cNvPr id="20" name="矩形 19"/>
        <dsp:cNvSpPr/>
      </dsp:nvSpPr>
      <dsp:spPr bwMode="white">
        <a:xfrm>
          <a:off x="0" y="5054892"/>
          <a:ext cx="8352928" cy="535305"/>
        </a:xfrm>
        <a:prstGeom prst="rect">
          <a:avLst/>
        </a:prstGeom>
        <a:solidFill>
          <a:schemeClr val="accent5">
            <a:lumMod val="40000"/>
            <a:lumOff val="60000"/>
            <a:alpha val="90000"/>
          </a:schemeClr>
        </a:solidFill>
        <a:ln>
          <a:solidFill>
            <a:schemeClr val="accent6">
              <a:lumMod val="40000"/>
              <a:lumOff val="60000"/>
            </a:schemeClr>
          </a:solidFill>
        </a:ln>
      </dsp:spPr>
      <dsp:style>
        <a:lnRef idx="2">
          <a:schemeClr val="accent1"/>
        </a:lnRef>
        <a:fillRef idx="1">
          <a:schemeClr val="lt1">
            <a:alpha val="90000"/>
          </a:schemeClr>
        </a:fillRef>
        <a:effectRef idx="0">
          <a:scrgbClr r="0" g="0" b="0"/>
        </a:effectRef>
        <a:fontRef idx="minor"/>
      </dsp:style>
      <dsp:txBody>
        <a:bodyPr lIns="648280" tIns="208279" rIns="648280" bIns="99568" anchor="t"/>
        <a:lstStyle>
          <a:lvl1pPr algn="l">
            <a:defRPr sz="1000"/>
          </a:lvl1pPr>
          <a:lvl2pPr marL="57150" indent="-57150" algn="l">
            <a:defRPr sz="1000"/>
          </a:lvl2pPr>
          <a:lvl3pPr marL="114300" indent="-57150" algn="l">
            <a:defRPr sz="1000"/>
          </a:lvl3pPr>
          <a:lvl4pPr marL="171450" indent="-57150" algn="l">
            <a:defRPr sz="1000"/>
          </a:lvl4pPr>
          <a:lvl5pPr marL="228600" indent="-57150" algn="l">
            <a:defRPr sz="1000"/>
          </a:lvl5pPr>
          <a:lvl6pPr marL="285750" indent="-57150" algn="l">
            <a:defRPr sz="1000"/>
          </a:lvl6pPr>
          <a:lvl7pPr marL="342900" indent="-57150" algn="l">
            <a:defRPr sz="1000"/>
          </a:lvl7pPr>
          <a:lvl8pPr marL="400050" indent="-57150" algn="l">
            <a:defRPr sz="1000"/>
          </a:lvl8pPr>
          <a:lvl9pPr marL="457200" indent="-57150" algn="l">
            <a:defRPr sz="1000"/>
          </a:lvl9pPr>
        </a:lstStyle>
        <a:p>
          <a:pPr marL="114300" lvl="1" indent="-114300">
            <a:lnSpc>
              <a:spcPct val="100000"/>
            </a:lnSpc>
            <a:spcBef>
              <a:spcPct val="0"/>
            </a:spcBef>
            <a:spcAft>
              <a:spcPct val="15000"/>
            </a:spcAft>
            <a:buChar char="•"/>
          </a:pPr>
          <a:r>
            <a:rPr lang="zh-CN" altLang="en-US" sz="1400" dirty="0" smtClean="0">
              <a:solidFill>
                <a:schemeClr val="dk1"/>
              </a:solidFill>
              <a:latin typeface="微软雅黑" panose="020B0503020204020204" charset="-122"/>
              <a:ea typeface="微软雅黑" panose="020B0503020204020204" charset="-122"/>
            </a:rPr>
            <a:t>包括信息标准管理规范、运维体系和信息标准应用考核规范等</a:t>
          </a:r>
          <a:endParaRPr lang="zh-CN" altLang="en-US" sz="1400" dirty="0">
            <a:solidFill>
              <a:schemeClr val="dk1"/>
            </a:solidFill>
            <a:latin typeface="微软雅黑" panose="020B0503020204020204" charset="-122"/>
            <a:ea typeface="微软雅黑" panose="020B0503020204020204" charset="-122"/>
          </a:endParaRPr>
        </a:p>
      </dsp:txBody>
      <dsp:txXfrm>
        <a:off x="0" y="5054892"/>
        <a:ext cx="8352928" cy="535305"/>
      </dsp:txXfrm>
    </dsp:sp>
    <dsp:sp modelId="{F15F5BE9-B0A0-45F5-8AC4-2A9BF2AB02F8}">
      <dsp:nvSpPr>
        <dsp:cNvPr id="19" name="圆角矩形 18"/>
        <dsp:cNvSpPr/>
      </dsp:nvSpPr>
      <dsp:spPr bwMode="white">
        <a:xfrm>
          <a:off x="417646" y="4907292"/>
          <a:ext cx="5847050" cy="295200"/>
        </a:xfrm>
        <a:prstGeom prst="roundRect">
          <a:avLst/>
        </a:prstGeom>
        <a:solidFill>
          <a:schemeClr val="accent1"/>
        </a:solidFill>
        <a:ln>
          <a:noFill/>
        </a:ln>
      </dsp:spPr>
      <dsp:style>
        <a:lnRef idx="2">
          <a:schemeClr val="lt1"/>
        </a:lnRef>
        <a:fillRef idx="1">
          <a:schemeClr val="accent1"/>
        </a:fillRef>
        <a:effectRef idx="0">
          <a:scrgbClr r="0" g="0" b="0"/>
        </a:effectRef>
        <a:fontRef idx="minor">
          <a:schemeClr val="lt1"/>
        </a:fontRef>
      </dsp:style>
      <dsp:txBody>
        <a:bodyPr lIns="221004" tIns="0" rIns="221004" bIns="0" anchor="ctr"/>
        <a:lstStyle>
          <a:lvl1pPr algn="l">
            <a:defRPr sz="1000"/>
          </a:lvl1pPr>
          <a:lvl2pPr marL="57150" indent="-57150" algn="l">
            <a:defRPr sz="700"/>
          </a:lvl2pPr>
          <a:lvl3pPr marL="114300" indent="-57150" algn="l">
            <a:defRPr sz="700"/>
          </a:lvl3pPr>
          <a:lvl4pPr marL="171450" indent="-57150" algn="l">
            <a:defRPr sz="700"/>
          </a:lvl4pPr>
          <a:lvl5pPr marL="228600" indent="-57150" algn="l">
            <a:defRPr sz="700"/>
          </a:lvl5pPr>
          <a:lvl6pPr marL="285750" indent="-57150" algn="l">
            <a:defRPr sz="700"/>
          </a:lvl6pPr>
          <a:lvl7pPr marL="342900" indent="-57150" algn="l">
            <a:defRPr sz="700"/>
          </a:lvl7pPr>
          <a:lvl8pPr marL="400050" indent="-57150" algn="l">
            <a:defRPr sz="700"/>
          </a:lvl8pPr>
          <a:lvl9pPr marL="457200" indent="-57150" algn="l">
            <a:defRPr sz="700"/>
          </a:lvl9pPr>
        </a:lstStyle>
        <a:p>
          <a:pPr lvl="0">
            <a:lnSpc>
              <a:spcPct val="100000"/>
            </a:lnSpc>
            <a:spcBef>
              <a:spcPct val="0"/>
            </a:spcBef>
            <a:spcAft>
              <a:spcPct val="35000"/>
            </a:spcAft>
          </a:pPr>
          <a:r>
            <a:rPr lang="zh-CN" altLang="en-US" sz="1600" b="1" dirty="0" smtClean="0">
              <a:solidFill>
                <a:schemeClr val="tx1"/>
              </a:solidFill>
              <a:latin typeface="微软雅黑" panose="020B0503020204020204" charset="-122"/>
              <a:ea typeface="微软雅黑" panose="020B0503020204020204" charset="-122"/>
            </a:rPr>
            <a:t>六、建立信息化标准维护体系</a:t>
          </a:r>
          <a:endParaRPr lang="zh-CN" altLang="en-US" sz="1600" b="1" dirty="0">
            <a:solidFill>
              <a:schemeClr val="tx1"/>
            </a:solidFill>
            <a:latin typeface="微软雅黑" panose="020B0503020204020204" charset="-122"/>
            <a:ea typeface="微软雅黑" panose="020B0503020204020204" charset="-122"/>
          </a:endParaRPr>
        </a:p>
      </dsp:txBody>
      <dsp:txXfrm>
        <a:off x="417646" y="4907292"/>
        <a:ext cx="5847050" cy="295200"/>
      </dsp:txXfrm>
    </dsp:sp>
    <dsp:sp modelId="{DB0810BB-AF3D-4B22-8C24-6E869FFAE80D}">
      <dsp:nvSpPr>
        <dsp:cNvPr id="3" name="矩形 2" hidden="1"/>
        <dsp:cNvSpPr/>
      </dsp:nvSpPr>
      <dsp:spPr>
        <a:xfrm>
          <a:off x="0" y="26427"/>
          <a:ext cx="417646" cy="295200"/>
        </a:xfrm>
        <a:prstGeom prst="rect">
          <a:avLst/>
        </a:prstGeom>
      </dsp:spPr>
      <dsp:txXfrm>
        <a:off x="0" y="26427"/>
        <a:ext cx="417646" cy="295200"/>
      </dsp:txXfrm>
    </dsp:sp>
    <dsp:sp modelId="{9B8BE4F5-AB76-4475-A7AA-269F1E9FB0C0}">
      <dsp:nvSpPr>
        <dsp:cNvPr id="6" name="矩形 5" hidden="1"/>
        <dsp:cNvSpPr/>
      </dsp:nvSpPr>
      <dsp:spPr>
        <a:xfrm>
          <a:off x="0" y="976692"/>
          <a:ext cx="417646" cy="295200"/>
        </a:xfrm>
        <a:prstGeom prst="rect">
          <a:avLst/>
        </a:prstGeom>
      </dsp:spPr>
      <dsp:txXfrm>
        <a:off x="0" y="976692"/>
        <a:ext cx="417646" cy="295200"/>
      </dsp:txXfrm>
    </dsp:sp>
    <dsp:sp modelId="{46B4F9EB-8993-4A5D-8C6E-102B38788DF1}">
      <dsp:nvSpPr>
        <dsp:cNvPr id="9" name="矩形 8" hidden="1"/>
        <dsp:cNvSpPr/>
      </dsp:nvSpPr>
      <dsp:spPr>
        <a:xfrm>
          <a:off x="0" y="1970137"/>
          <a:ext cx="417646" cy="295200"/>
        </a:xfrm>
        <a:prstGeom prst="rect">
          <a:avLst/>
        </a:prstGeom>
      </dsp:spPr>
      <dsp:txXfrm>
        <a:off x="0" y="1970137"/>
        <a:ext cx="417646" cy="295200"/>
      </dsp:txXfrm>
    </dsp:sp>
    <dsp:sp modelId="{2F64F7C4-F182-4DE4-8E56-8F787D205322}">
      <dsp:nvSpPr>
        <dsp:cNvPr id="12" name="矩形 11" hidden="1"/>
        <dsp:cNvSpPr/>
      </dsp:nvSpPr>
      <dsp:spPr>
        <a:xfrm>
          <a:off x="0" y="2963582"/>
          <a:ext cx="417646" cy="295200"/>
        </a:xfrm>
        <a:prstGeom prst="rect">
          <a:avLst/>
        </a:prstGeom>
      </dsp:spPr>
      <dsp:txXfrm>
        <a:off x="0" y="2963582"/>
        <a:ext cx="417646" cy="295200"/>
      </dsp:txXfrm>
    </dsp:sp>
    <dsp:sp modelId="{388A92A7-C1C8-4BE9-AEF2-0C6D1A39CC05}">
      <dsp:nvSpPr>
        <dsp:cNvPr id="15" name="矩形 14" hidden="1"/>
        <dsp:cNvSpPr/>
      </dsp:nvSpPr>
      <dsp:spPr>
        <a:xfrm>
          <a:off x="0" y="4170387"/>
          <a:ext cx="417646" cy="295200"/>
        </a:xfrm>
        <a:prstGeom prst="rect">
          <a:avLst/>
        </a:prstGeom>
      </dsp:spPr>
      <dsp:txXfrm>
        <a:off x="0" y="4170387"/>
        <a:ext cx="417646" cy="295200"/>
      </dsp:txXfrm>
    </dsp:sp>
    <dsp:sp modelId="{FD3E8E14-9867-420E-B30A-8D1155853E45}">
      <dsp:nvSpPr>
        <dsp:cNvPr id="18" name="矩形 17" hidden="1"/>
        <dsp:cNvSpPr/>
      </dsp:nvSpPr>
      <dsp:spPr>
        <a:xfrm>
          <a:off x="0" y="4907292"/>
          <a:ext cx="417646" cy="295200"/>
        </a:xfrm>
        <a:prstGeom prst="rect">
          <a:avLst/>
        </a:prstGeom>
      </dsp:spPr>
      <dsp:txXfrm>
        <a:off x="0" y="4907292"/>
        <a:ext cx="417646" cy="295200"/>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8748464" cy="4480272"/>
        <a:chOff x="0" y="0"/>
        <a:chExt cx="8748464" cy="4480272"/>
      </a:xfrm>
    </dsp:grpSpPr>
    <dsp:sp modelId="{C314AA62-0857-4DA9-BFD8-2FA2E5ECE75E}">
      <dsp:nvSpPr>
        <dsp:cNvPr id="4" name="同侧圆角矩形 3"/>
        <dsp:cNvSpPr/>
      </dsp:nvSpPr>
      <dsp:spPr bwMode="white">
        <a:xfrm rot="5400000">
          <a:off x="4431996" y="-3021295"/>
          <a:ext cx="863667" cy="7122174"/>
        </a:xfrm>
        <a:prstGeom prst="round2SameRect">
          <a:avLst/>
        </a:prstGeom>
        <a:solidFill>
          <a:schemeClr val="accent1">
            <a:lumMod val="20000"/>
            <a:lumOff val="80000"/>
            <a:alpha val="90000"/>
          </a:schemeClr>
        </a:solidFill>
        <a:ln>
          <a:noFill/>
        </a:ln>
      </dsp:spPr>
      <dsp:style>
        <a:lnRef idx="2">
          <a:schemeClr val="accent2">
            <a:alpha val="90000"/>
            <a:tint val="40000"/>
          </a:schemeClr>
        </a:lnRef>
        <a:fillRef idx="1">
          <a:schemeClr val="accent2">
            <a:alpha val="90000"/>
            <a:tint val="40000"/>
          </a:schemeClr>
        </a:fillRef>
        <a:effectRef idx="0">
          <a:scrgbClr r="0" g="0" b="0"/>
        </a:effectRef>
        <a:fontRef idx="minor"/>
      </dsp:style>
      <dsp:txBody>
        <a:bodyPr rot="-5400000" lIns="60960" tIns="30480" rIns="60960" bIns="3048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171450" lvl="1" indent="-171450">
            <a:lnSpc>
              <a:spcPct val="100000"/>
            </a:lnSpc>
            <a:spcBef>
              <a:spcPct val="0"/>
            </a:spcBef>
            <a:spcAft>
              <a:spcPct val="15000"/>
            </a:spcAft>
            <a:buChar char="•"/>
          </a:pPr>
          <a:r>
            <a:rPr lang="zh-CN" altLang="en-US" sz="1600" dirty="0" smtClean="0">
              <a:solidFill>
                <a:schemeClr val="dk1"/>
              </a:solidFill>
              <a:latin typeface="微软雅黑" panose="020B0503020204020204" charset="-122"/>
              <a:ea typeface="微软雅黑" panose="020B0503020204020204" charset="-122"/>
            </a:rPr>
            <a:t>各单位</a:t>
          </a:r>
          <a:r>
            <a:rPr lang="zh-CN" altLang="en-US" sz="1600" b="1" dirty="0" smtClean="0">
              <a:solidFill>
                <a:schemeClr val="dk1"/>
              </a:solidFill>
              <a:latin typeface="微软雅黑" panose="020B0503020204020204" charset="-122"/>
              <a:ea typeface="微软雅黑" panose="020B0503020204020204" charset="-122"/>
            </a:rPr>
            <a:t>业务骨干</a:t>
          </a:r>
          <a:r>
            <a:rPr lang="zh-CN" altLang="en-US" sz="1600" dirty="0" smtClean="0">
              <a:solidFill>
                <a:schemeClr val="dk1"/>
              </a:solidFill>
              <a:latin typeface="微软雅黑" panose="020B0503020204020204" charset="-122"/>
              <a:ea typeface="微软雅黑" panose="020B0503020204020204" charset="-122"/>
            </a:rPr>
            <a:t>，熟练掌握生产管理、设计管理、工艺管理、采购管理等相关业务。如物料关键用户，需要熟悉本单位物资采购的情况，对于具体某几类物资的相关标准、参数、用途具有深入理解。</a:t>
          </a:r>
          <a:endParaRPr lang="zh-CN" altLang="en-US" sz="1600" dirty="0">
            <a:solidFill>
              <a:schemeClr val="dk1"/>
            </a:solidFill>
            <a:latin typeface="微软雅黑" panose="020B0503020204020204" charset="-122"/>
            <a:ea typeface="微软雅黑" panose="020B0503020204020204" charset="-122"/>
          </a:endParaRPr>
        </a:p>
      </dsp:txBody>
      <dsp:txXfrm rot="5400000">
        <a:off x="4431996" y="-3021295"/>
        <a:ext cx="863667" cy="7122174"/>
      </dsp:txXfrm>
    </dsp:sp>
    <dsp:sp modelId="{07182BD7-B492-4FE6-ADB9-9A13B01F4CB2}">
      <dsp:nvSpPr>
        <dsp:cNvPr id="3" name="圆角矩形 2"/>
        <dsp:cNvSpPr/>
      </dsp:nvSpPr>
      <dsp:spPr bwMode="white">
        <a:xfrm>
          <a:off x="323548" y="0"/>
          <a:ext cx="979195" cy="1079584"/>
        </a:xfrm>
        <a:prstGeom prst="roundRect">
          <a:avLst/>
        </a:prstGeom>
        <a:solidFill>
          <a:srgbClr val="00B0F0"/>
        </a:solidFill>
      </dsp:spPr>
      <dsp:style>
        <a:lnRef idx="2">
          <a:schemeClr val="lt1"/>
        </a:lnRef>
        <a:fillRef idx="1">
          <a:schemeClr val="accent2"/>
        </a:fillRef>
        <a:effectRef idx="0">
          <a:scrgbClr r="0" g="0" b="0"/>
        </a:effectRef>
        <a:fontRef idx="minor">
          <a:schemeClr val="lt1"/>
        </a:fontRef>
      </dsp:style>
      <dsp:txBody>
        <a:bodyPr lIns="114300" tIns="57150" rIns="114300" bIns="5715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altLang="zh-CN" sz="3000" dirty="0" smtClean="0">
              <a:latin typeface="微软雅黑" panose="020B0503020204020204" charset="-122"/>
              <a:ea typeface="微软雅黑" panose="020B0503020204020204" charset="-122"/>
            </a:rPr>
            <a:t>1</a:t>
          </a:r>
          <a:endParaRPr lang="zh-CN" altLang="en-US" sz="3000" dirty="0">
            <a:latin typeface="微软雅黑" panose="020B0503020204020204" charset="-122"/>
            <a:ea typeface="微软雅黑" panose="020B0503020204020204" charset="-122"/>
          </a:endParaRPr>
        </a:p>
      </dsp:txBody>
      <dsp:txXfrm>
        <a:off x="323548" y="0"/>
        <a:ext cx="979195" cy="1079584"/>
      </dsp:txXfrm>
    </dsp:sp>
    <dsp:sp modelId="{6E8027A8-E70B-4974-B28E-BE22C03B8524}">
      <dsp:nvSpPr>
        <dsp:cNvPr id="6" name="同侧圆角矩形 5"/>
        <dsp:cNvSpPr/>
      </dsp:nvSpPr>
      <dsp:spPr bwMode="white">
        <a:xfrm rot="5400000">
          <a:off x="4353193" y="-1789698"/>
          <a:ext cx="863667" cy="7037068"/>
        </a:xfrm>
        <a:prstGeom prst="round2SameRect">
          <a:avLst/>
        </a:prstGeom>
        <a:solidFill>
          <a:schemeClr val="accent1">
            <a:lumMod val="20000"/>
            <a:lumOff val="80000"/>
            <a:alpha val="90000"/>
          </a:schemeClr>
        </a:solidFill>
        <a:ln>
          <a:noFill/>
        </a:ln>
      </dsp:spPr>
      <dsp:style>
        <a:lnRef idx="2">
          <a:schemeClr val="accent2">
            <a:alpha val="90000"/>
            <a:tint val="40000"/>
          </a:schemeClr>
        </a:lnRef>
        <a:fillRef idx="1">
          <a:schemeClr val="accent2">
            <a:alpha val="90000"/>
            <a:tint val="40000"/>
          </a:schemeClr>
        </a:fillRef>
        <a:effectRef idx="0">
          <a:scrgbClr r="0" g="0" b="0"/>
        </a:effectRef>
        <a:fontRef idx="minor"/>
      </dsp:style>
      <dsp:txBody>
        <a:bodyPr rot="-5400000" lIns="60960" tIns="30480" rIns="60960" bIns="3048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171450" lvl="1" indent="-171450">
            <a:lnSpc>
              <a:spcPct val="100000"/>
            </a:lnSpc>
            <a:spcBef>
              <a:spcPct val="0"/>
            </a:spcBef>
            <a:spcAft>
              <a:spcPct val="15000"/>
            </a:spcAft>
            <a:buChar char="•"/>
          </a:pPr>
          <a:r>
            <a:rPr lang="zh-CN" altLang="en-US" sz="1600" dirty="0" smtClean="0">
              <a:solidFill>
                <a:schemeClr val="dk1"/>
              </a:solidFill>
              <a:latin typeface="微软雅黑" panose="020B0503020204020204" charset="-122"/>
              <a:ea typeface="微软雅黑" panose="020B0503020204020204" charset="-122"/>
            </a:rPr>
            <a:t>具备设计、销售、财务管理的相关</a:t>
          </a:r>
          <a:r>
            <a:rPr lang="zh-CN" altLang="en-US" sz="1600" b="1" dirty="0" smtClean="0">
              <a:solidFill>
                <a:schemeClr val="dk1"/>
              </a:solidFill>
              <a:latin typeface="微软雅黑" panose="020B0503020204020204" charset="-122"/>
              <a:ea typeface="微软雅黑" panose="020B0503020204020204" charset="-122"/>
            </a:rPr>
            <a:t>工作经验。</a:t>
          </a:r>
          <a:r>
            <a:rPr lang="zh-CN" altLang="en-US" sz="1600" dirty="0" smtClean="0">
              <a:solidFill>
                <a:schemeClr val="dk1"/>
              </a:solidFill>
              <a:latin typeface="微软雅黑" panose="020B0503020204020204" charset="-122"/>
              <a:ea typeface="微软雅黑" panose="020B0503020204020204" charset="-122"/>
            </a:rPr>
            <a:t>如物料关键用户，需要从事过设计、施工、维修等工作，掌握物资专业技术知识（如各专业物资的工作原理、内部构造及物资现场应用的功能等）。</a:t>
          </a:r>
          <a:endParaRPr lang="zh-CN" altLang="en-US" sz="1600" dirty="0">
            <a:solidFill>
              <a:schemeClr val="dk1"/>
            </a:solidFill>
            <a:latin typeface="微软雅黑" panose="020B0503020204020204" charset="-122"/>
            <a:ea typeface="微软雅黑" panose="020B0503020204020204" charset="-122"/>
          </a:endParaRPr>
        </a:p>
      </dsp:txBody>
      <dsp:txXfrm rot="5400000">
        <a:off x="4353193" y="-1789698"/>
        <a:ext cx="863667" cy="7037068"/>
      </dsp:txXfrm>
    </dsp:sp>
    <dsp:sp modelId="{A91E2FF5-92D6-440C-9DB4-FC063C494638}">
      <dsp:nvSpPr>
        <dsp:cNvPr id="5" name="圆角矩形 4"/>
        <dsp:cNvSpPr/>
      </dsp:nvSpPr>
      <dsp:spPr bwMode="white">
        <a:xfrm>
          <a:off x="323548" y="1133563"/>
          <a:ext cx="979195" cy="1079584"/>
        </a:xfrm>
        <a:prstGeom prst="roundRect">
          <a:avLst/>
        </a:prstGeom>
        <a:solidFill>
          <a:srgbClr val="00B0F0"/>
        </a:solidFill>
      </dsp:spPr>
      <dsp:style>
        <a:lnRef idx="2">
          <a:schemeClr val="lt1"/>
        </a:lnRef>
        <a:fillRef idx="1">
          <a:schemeClr val="accent2"/>
        </a:fillRef>
        <a:effectRef idx="0">
          <a:scrgbClr r="0" g="0" b="0"/>
        </a:effectRef>
        <a:fontRef idx="minor">
          <a:schemeClr val="lt1"/>
        </a:fontRef>
      </dsp:style>
      <dsp:txBody>
        <a:bodyPr lIns="114300" tIns="57150" rIns="114300" bIns="5715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altLang="zh-CN" sz="3000" dirty="0" smtClean="0">
              <a:latin typeface="微软雅黑" panose="020B0503020204020204" charset="-122"/>
              <a:ea typeface="微软雅黑" panose="020B0503020204020204" charset="-122"/>
            </a:rPr>
            <a:t>2</a:t>
          </a:r>
          <a:endParaRPr lang="zh-CN" altLang="en-US" sz="3000" dirty="0">
            <a:latin typeface="微软雅黑" panose="020B0503020204020204" charset="-122"/>
            <a:ea typeface="微软雅黑" panose="020B0503020204020204" charset="-122"/>
          </a:endParaRPr>
        </a:p>
      </dsp:txBody>
      <dsp:txXfrm>
        <a:off x="323548" y="1133563"/>
        <a:ext cx="979195" cy="1079584"/>
      </dsp:txXfrm>
    </dsp:sp>
    <dsp:sp modelId="{109D03C0-E8E3-441E-ABA9-0EB4AE533E73}">
      <dsp:nvSpPr>
        <dsp:cNvPr id="8" name="同侧圆角矩形 7"/>
        <dsp:cNvSpPr/>
      </dsp:nvSpPr>
      <dsp:spPr bwMode="white">
        <a:xfrm rot="5400000">
          <a:off x="4402598" y="-683860"/>
          <a:ext cx="863667" cy="6991884"/>
        </a:xfrm>
        <a:prstGeom prst="round2SameRect">
          <a:avLst/>
        </a:prstGeom>
        <a:solidFill>
          <a:schemeClr val="accent1">
            <a:lumMod val="20000"/>
            <a:lumOff val="80000"/>
            <a:alpha val="90000"/>
          </a:schemeClr>
        </a:solidFill>
        <a:ln>
          <a:noFill/>
        </a:ln>
      </dsp:spPr>
      <dsp:style>
        <a:lnRef idx="2">
          <a:schemeClr val="accent2">
            <a:alpha val="90000"/>
            <a:tint val="40000"/>
          </a:schemeClr>
        </a:lnRef>
        <a:fillRef idx="1">
          <a:schemeClr val="accent2">
            <a:alpha val="90000"/>
            <a:tint val="40000"/>
          </a:schemeClr>
        </a:fillRef>
        <a:effectRef idx="0">
          <a:scrgbClr r="0" g="0" b="0"/>
        </a:effectRef>
        <a:fontRef idx="minor"/>
      </dsp:style>
      <dsp:txBody>
        <a:bodyPr rot="-5400000" lIns="60960" tIns="30480" rIns="60960" bIns="3048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171450" lvl="1" indent="-171450">
            <a:lnSpc>
              <a:spcPct val="100000"/>
            </a:lnSpc>
            <a:spcBef>
              <a:spcPct val="0"/>
            </a:spcBef>
            <a:spcAft>
              <a:spcPct val="15000"/>
            </a:spcAft>
            <a:buChar char="•"/>
          </a:pPr>
          <a:r>
            <a:rPr lang="zh-CN" altLang="en-US" sz="1600" dirty="0" smtClean="0">
              <a:solidFill>
                <a:schemeClr val="dk1"/>
              </a:solidFill>
              <a:latin typeface="微软雅黑" panose="020B0503020204020204" charset="-122"/>
              <a:ea typeface="微软雅黑" panose="020B0503020204020204" charset="-122"/>
            </a:rPr>
            <a:t>各单位从事数据整理的业务人员，需要</a:t>
          </a:r>
          <a:r>
            <a:rPr lang="zh-CN" altLang="en-US" sz="1600" b="1" dirty="0" smtClean="0">
              <a:solidFill>
                <a:schemeClr val="dk1"/>
              </a:solidFill>
              <a:latin typeface="微软雅黑" panose="020B0503020204020204" charset="-122"/>
              <a:ea typeface="微软雅黑" panose="020B0503020204020204" charset="-122"/>
            </a:rPr>
            <a:t>认真、仔细、耐心</a:t>
          </a:r>
          <a:r>
            <a:rPr lang="zh-CN" altLang="en-US" sz="1600" dirty="0" smtClean="0">
              <a:solidFill>
                <a:schemeClr val="dk1"/>
              </a:solidFill>
              <a:latin typeface="微软雅黑" panose="020B0503020204020204" charset="-122"/>
              <a:ea typeface="微软雅黑" panose="020B0503020204020204" charset="-122"/>
            </a:rPr>
            <a:t>。在具体数据整理过程中，需要每天汇报工作进展情况，确保工作按期完成。</a:t>
          </a:r>
          <a:endParaRPr lang="zh-CN" altLang="en-US" sz="1600" dirty="0">
            <a:solidFill>
              <a:schemeClr val="dk1"/>
            </a:solidFill>
            <a:latin typeface="微软雅黑" panose="020B0503020204020204" charset="-122"/>
            <a:ea typeface="微软雅黑" panose="020B0503020204020204" charset="-122"/>
          </a:endParaRPr>
        </a:p>
      </dsp:txBody>
      <dsp:txXfrm rot="5400000">
        <a:off x="4402598" y="-683860"/>
        <a:ext cx="863667" cy="6991884"/>
      </dsp:txXfrm>
    </dsp:sp>
    <dsp:sp modelId="{51C579E5-6CFD-4D65-B64B-911EC72E50D8}">
      <dsp:nvSpPr>
        <dsp:cNvPr id="7" name="圆角矩形 6"/>
        <dsp:cNvSpPr/>
      </dsp:nvSpPr>
      <dsp:spPr bwMode="white">
        <a:xfrm>
          <a:off x="323548" y="2267126"/>
          <a:ext cx="979195" cy="1079584"/>
        </a:xfrm>
        <a:prstGeom prst="roundRect">
          <a:avLst/>
        </a:prstGeom>
        <a:solidFill>
          <a:srgbClr val="00B0F0"/>
        </a:solidFill>
      </dsp:spPr>
      <dsp:style>
        <a:lnRef idx="2">
          <a:schemeClr val="lt1"/>
        </a:lnRef>
        <a:fillRef idx="1">
          <a:schemeClr val="accent2"/>
        </a:fillRef>
        <a:effectRef idx="0">
          <a:scrgbClr r="0" g="0" b="0"/>
        </a:effectRef>
        <a:fontRef idx="minor">
          <a:schemeClr val="lt1"/>
        </a:fontRef>
      </dsp:style>
      <dsp:txBody>
        <a:bodyPr lIns="114300" tIns="57150" rIns="114300" bIns="5715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altLang="zh-CN" sz="3000" dirty="0" smtClean="0">
              <a:latin typeface="微软雅黑" panose="020B0503020204020204" charset="-122"/>
              <a:ea typeface="微软雅黑" panose="020B0503020204020204" charset="-122"/>
            </a:rPr>
            <a:t>3</a:t>
          </a:r>
          <a:endParaRPr lang="zh-CN" altLang="en-US" sz="3000" dirty="0">
            <a:latin typeface="微软雅黑" panose="020B0503020204020204" charset="-122"/>
            <a:ea typeface="微软雅黑" panose="020B0503020204020204" charset="-122"/>
          </a:endParaRPr>
        </a:p>
      </dsp:txBody>
      <dsp:txXfrm>
        <a:off x="323548" y="2267126"/>
        <a:ext cx="979195" cy="1079584"/>
      </dsp:txXfrm>
    </dsp:sp>
    <dsp:sp modelId="{86EBE3AB-2241-4FCC-82A7-8F429CC8025C}">
      <dsp:nvSpPr>
        <dsp:cNvPr id="9" name="圆角矩形 8"/>
        <dsp:cNvSpPr/>
      </dsp:nvSpPr>
      <dsp:spPr bwMode="white">
        <a:xfrm flipH="1">
          <a:off x="323548" y="3400688"/>
          <a:ext cx="975541" cy="1079584"/>
        </a:xfrm>
        <a:prstGeom prst="roundRect">
          <a:avLst/>
        </a:prstGeom>
        <a:solidFill>
          <a:srgbClr val="00B0F0"/>
        </a:solidFill>
      </dsp:spPr>
      <dsp:style>
        <a:lnRef idx="2">
          <a:schemeClr val="lt1"/>
        </a:lnRef>
        <a:fillRef idx="1">
          <a:schemeClr val="accent2"/>
        </a:fillRef>
        <a:effectRef idx="0">
          <a:scrgbClr r="0" g="0" b="0"/>
        </a:effectRef>
        <a:fontRef idx="minor">
          <a:schemeClr val="lt1"/>
        </a:fontRef>
      </dsp:style>
      <dsp:txBody>
        <a:bodyPr lIns="114300" tIns="57150" rIns="114300" bIns="5715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altLang="zh-CN" sz="3000" dirty="0" smtClean="0">
              <a:latin typeface="微软雅黑" panose="020B0503020204020204" charset="-122"/>
              <a:ea typeface="微软雅黑" panose="020B0503020204020204" charset="-122"/>
            </a:rPr>
            <a:t>4</a:t>
          </a:r>
          <a:endParaRPr lang="zh-CN" altLang="en-US" sz="3000" dirty="0">
            <a:latin typeface="微软雅黑" panose="020B0503020204020204" charset="-122"/>
            <a:ea typeface="微软雅黑" panose="020B0503020204020204" charset="-122"/>
          </a:endParaRPr>
        </a:p>
      </dsp:txBody>
      <dsp:txXfrm flipH="1">
        <a:off x="323548" y="3400688"/>
        <a:ext cx="975541" cy="107958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type="round2SameRect" r:blip="" rot="90">
                    <dgm:adjLst/>
                  </dgm:shape>
                </dgm:if>
                <dgm:else name="Name12">
                  <dgm:shape xmlns:r="http://schemas.openxmlformats.org/officeDocument/2006/relationships" type="round2SameRect" r:blip="" rot="-90">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890253" cy="49704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777266" y="0"/>
            <a:ext cx="2890253" cy="497048"/>
          </a:xfrm>
          <a:prstGeom prst="rect">
            <a:avLst/>
          </a:prstGeom>
        </p:spPr>
        <p:txBody>
          <a:bodyPr vert="horz" lIns="91440" tIns="45720" rIns="91440" bIns="45720" rtlCol="0"/>
          <a:lstStyle>
            <a:lvl1pPr algn="r">
              <a:defRPr sz="1200"/>
            </a:lvl1pPr>
          </a:lstStyle>
          <a:p>
            <a:fld id="{4D53C0DA-D5F4-4CF9-8623-D8CE311F310F}" type="datetimeFigureOut">
              <a:rPr lang="zh-CN" altLang="en-US" smtClean="0"/>
            </a:fld>
            <a:endParaRPr lang="zh-CN" altLang="en-US"/>
          </a:p>
        </p:txBody>
      </p:sp>
      <p:sp>
        <p:nvSpPr>
          <p:cNvPr id="4" name="页脚占位符 3"/>
          <p:cNvSpPr>
            <a:spLocks noGrp="1"/>
          </p:cNvSpPr>
          <p:nvPr>
            <p:ph type="ftr" sz="quarter" idx="2"/>
          </p:nvPr>
        </p:nvSpPr>
        <p:spPr>
          <a:xfrm>
            <a:off x="0" y="9429584"/>
            <a:ext cx="2890253" cy="497048"/>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777266" y="9429584"/>
            <a:ext cx="2890253" cy="497048"/>
          </a:xfrm>
          <a:prstGeom prst="rect">
            <a:avLst/>
          </a:prstGeom>
        </p:spPr>
        <p:txBody>
          <a:bodyPr vert="horz" lIns="91440" tIns="45720" rIns="91440" bIns="45720" rtlCol="0" anchor="b"/>
          <a:lstStyle>
            <a:lvl1pPr algn="r">
              <a:defRPr sz="1200"/>
            </a:lvl1pPr>
          </a:lstStyle>
          <a:p>
            <a:fld id="{F22EDE5F-CA11-4624-B3AB-2C076220B71C}" type="slidenum">
              <a:rPr lang="zh-CN" altLang="en-US" smtClean="0"/>
            </a:fld>
            <a:endParaRPr lang="zh-CN" alt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2863563" cy="535283"/>
          </a:xfrm>
          <a:prstGeom prst="rect">
            <a:avLst/>
          </a:prstGeom>
          <a:noFill/>
          <a:ln w="9525">
            <a:noFill/>
            <a:miter lim="800000"/>
          </a:ln>
          <a:effectLst/>
        </p:spPr>
        <p:txBody>
          <a:bodyPr vert="horz" wrap="square" lIns="91440" tIns="45720" rIns="91440" bIns="45720" numCol="1" anchor="t" anchorCtr="0" compatLnSpc="1"/>
          <a:lstStyle>
            <a:lvl1pPr eaLnBrk="0" hangingPunct="0">
              <a:spcBef>
                <a:spcPct val="0"/>
              </a:spcBef>
              <a:buFontTx/>
              <a:buNone/>
              <a:defRPr sz="1200" b="0">
                <a:latin typeface="Times New Roman" panose="02020603050405020304" pitchFamily="18" charset="0"/>
              </a:defRPr>
            </a:lvl1pPr>
          </a:lstStyle>
          <a:p>
            <a:pPr>
              <a:defRPr/>
            </a:pPr>
            <a:endParaRPr lang="en-US" altLang="zh-CN" dirty="0"/>
          </a:p>
        </p:txBody>
      </p:sp>
      <p:sp>
        <p:nvSpPr>
          <p:cNvPr id="46083" name="Rectangle 3"/>
          <p:cNvSpPr>
            <a:spLocks noGrp="1" noChangeArrowheads="1"/>
          </p:cNvSpPr>
          <p:nvPr>
            <p:ph type="dt" idx="1"/>
          </p:nvPr>
        </p:nvSpPr>
        <p:spPr bwMode="auto">
          <a:xfrm>
            <a:off x="3767846" y="0"/>
            <a:ext cx="2863563" cy="535283"/>
          </a:xfrm>
          <a:prstGeom prst="rect">
            <a:avLst/>
          </a:prstGeom>
          <a:noFill/>
          <a:ln w="9525">
            <a:noFill/>
            <a:miter lim="800000"/>
          </a:ln>
          <a:effectLst/>
        </p:spPr>
        <p:txBody>
          <a:bodyPr vert="horz" wrap="square" lIns="91440" tIns="45720" rIns="91440" bIns="45720" numCol="1" anchor="t" anchorCtr="0" compatLnSpc="1"/>
          <a:lstStyle>
            <a:lvl1pPr algn="r" eaLnBrk="0" hangingPunct="0">
              <a:spcBef>
                <a:spcPct val="0"/>
              </a:spcBef>
              <a:buFontTx/>
              <a:buNone/>
              <a:defRPr sz="1200" b="0">
                <a:latin typeface="Times New Roman" panose="02020603050405020304" pitchFamily="18" charset="0"/>
              </a:defRPr>
            </a:lvl1pPr>
          </a:lstStyle>
          <a:p>
            <a:pPr>
              <a:defRPr/>
            </a:pPr>
            <a:endParaRPr lang="en-US" altLang="zh-CN" dirty="0"/>
          </a:p>
        </p:txBody>
      </p:sp>
      <p:sp>
        <p:nvSpPr>
          <p:cNvPr id="23556" name="Rectangle 4"/>
          <p:cNvSpPr>
            <a:spLocks noGrp="1" noRot="1" noChangeAspect="1" noChangeArrowheads="1" noTextEdit="1"/>
          </p:cNvSpPr>
          <p:nvPr>
            <p:ph type="sldImg" idx="2"/>
          </p:nvPr>
        </p:nvSpPr>
        <p:spPr bwMode="auto">
          <a:xfrm>
            <a:off x="906463" y="765175"/>
            <a:ext cx="4892675" cy="3670300"/>
          </a:xfrm>
          <a:prstGeom prst="rect">
            <a:avLst/>
          </a:prstGeom>
          <a:noFill/>
          <a:ln w="9525">
            <a:solidFill>
              <a:srgbClr val="000000"/>
            </a:solidFill>
            <a:miter lim="800000"/>
          </a:ln>
        </p:spPr>
      </p:sp>
      <p:sp>
        <p:nvSpPr>
          <p:cNvPr id="46085" name="Rectangle 5"/>
          <p:cNvSpPr>
            <a:spLocks noGrp="1" noChangeArrowheads="1"/>
          </p:cNvSpPr>
          <p:nvPr>
            <p:ph type="body" sz="quarter" idx="3"/>
          </p:nvPr>
        </p:nvSpPr>
        <p:spPr bwMode="auto">
          <a:xfrm>
            <a:off x="904283" y="4741078"/>
            <a:ext cx="4898200" cy="4435202"/>
          </a:xfrm>
          <a:prstGeom prst="rect">
            <a:avLst/>
          </a:prstGeom>
          <a:noFill/>
          <a:ln w="9525">
            <a:noFill/>
            <a:miter lim="800000"/>
          </a:ln>
          <a:effectLst/>
        </p:spPr>
        <p:txBody>
          <a:bodyPr vert="horz" wrap="square" lIns="91440" tIns="45720" rIns="91440" bIns="45720" numCol="1" anchor="t" anchorCtr="0" compatLnSpc="1"/>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smtClean="0"/>
          </a:p>
        </p:txBody>
      </p:sp>
      <p:sp>
        <p:nvSpPr>
          <p:cNvPr id="46086" name="Rectangle 6"/>
          <p:cNvSpPr>
            <a:spLocks noGrp="1" noChangeArrowheads="1"/>
          </p:cNvSpPr>
          <p:nvPr>
            <p:ph type="ftr" sz="quarter" idx="4"/>
          </p:nvPr>
        </p:nvSpPr>
        <p:spPr bwMode="auto">
          <a:xfrm>
            <a:off x="0" y="9405687"/>
            <a:ext cx="2863563" cy="535283"/>
          </a:xfrm>
          <a:prstGeom prst="rect">
            <a:avLst/>
          </a:prstGeom>
          <a:noFill/>
          <a:ln w="9525">
            <a:noFill/>
            <a:miter lim="800000"/>
          </a:ln>
          <a:effectLst/>
        </p:spPr>
        <p:txBody>
          <a:bodyPr vert="horz" wrap="square" lIns="91440" tIns="45720" rIns="91440" bIns="45720" numCol="1" anchor="b" anchorCtr="0" compatLnSpc="1"/>
          <a:lstStyle>
            <a:lvl1pPr eaLnBrk="0" hangingPunct="0">
              <a:spcBef>
                <a:spcPct val="0"/>
              </a:spcBef>
              <a:buFontTx/>
              <a:buNone/>
              <a:defRPr sz="1200" b="0">
                <a:latin typeface="Times New Roman" panose="02020603050405020304" pitchFamily="18" charset="0"/>
              </a:defRPr>
            </a:lvl1pPr>
          </a:lstStyle>
          <a:p>
            <a:pPr>
              <a:defRPr/>
            </a:pPr>
            <a:endParaRPr lang="en-US" altLang="zh-CN" dirty="0"/>
          </a:p>
        </p:txBody>
      </p:sp>
      <p:sp>
        <p:nvSpPr>
          <p:cNvPr id="3" name="灯片编号占位符 2"/>
          <p:cNvSpPr>
            <a:spLocks noGrp="1"/>
          </p:cNvSpPr>
          <p:nvPr>
            <p:ph type="sldNum" sz="quarter" idx="5"/>
          </p:nvPr>
        </p:nvSpPr>
        <p:spPr>
          <a:xfrm>
            <a:off x="3777266" y="9429584"/>
            <a:ext cx="2890253" cy="497048"/>
          </a:xfrm>
          <a:prstGeom prst="rect">
            <a:avLst/>
          </a:prstGeom>
        </p:spPr>
        <p:txBody>
          <a:bodyPr vert="horz" lIns="91440" tIns="45720" rIns="91440" bIns="45720" rtlCol="0" anchor="b"/>
          <a:lstStyle>
            <a:lvl1pPr algn="r">
              <a:defRPr sz="1200"/>
            </a:lvl1pPr>
          </a:lstStyle>
          <a:p>
            <a:fld id="{499E327D-9EEC-4C4A-89AD-7B8C59950008}" type="slidenum">
              <a:rPr lang="zh-CN" altLang="en-US" smtClean="0"/>
            </a:fld>
            <a:endParaRPr lang="zh-CN" alt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1pPr>
    <a:lvl2pPr marL="457200" algn="l" rtl="0" eaLnBrk="0" fontAlgn="base" hangingPunct="0">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2pPr>
    <a:lvl3pPr marL="914400" algn="l" rtl="0" eaLnBrk="0" fontAlgn="base" hangingPunct="0">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3pPr>
    <a:lvl4pPr marL="1371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4pPr>
    <a:lvl5pPr marL="1828800" algn="l" rtl="0" eaLnBrk="0" fontAlgn="base" hangingPunct="0">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Rot="1" noChangeAspect="1" noChangeArrowheads="1" noTextEdit="1"/>
          </p:cNvSpPr>
          <p:nvPr>
            <p:ph type="sldImg"/>
          </p:nvPr>
        </p:nvSpPr>
        <p:spPr/>
      </p:sp>
      <p:sp>
        <p:nvSpPr>
          <p:cNvPr id="24580" name="Rectangle 3"/>
          <p:cNvSpPr>
            <a:spLocks noGrp="1" noChangeArrowheads="1"/>
          </p:cNvSpPr>
          <p:nvPr>
            <p:ph type="body" idx="1"/>
          </p:nvPr>
        </p:nvSpPr>
        <p:spPr>
          <a:noFill/>
        </p:spPr>
        <p:txBody>
          <a:bodyPr/>
          <a:lstStyle/>
          <a:p>
            <a:pPr eaLnBrk="1" hangingPunct="1"/>
            <a:endParaRPr lang="zh-CN" altLang="zh-CN" smtClean="0"/>
          </a:p>
        </p:txBody>
      </p:sp>
      <p:sp>
        <p:nvSpPr>
          <p:cNvPr id="2" name="灯片编号占位符 1"/>
          <p:cNvSpPr>
            <a:spLocks noGrp="1"/>
          </p:cNvSpPr>
          <p:nvPr>
            <p:ph type="sldNum" sz="quarter" idx="10"/>
          </p:nvPr>
        </p:nvSpPr>
        <p:spPr/>
        <p:txBody>
          <a:bodyPr/>
          <a:lstStyle/>
          <a:p>
            <a:fld id="{499E327D-9EEC-4C4A-89AD-7B8C59950008}"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5" name="灯片编号占位符 4"/>
          <p:cNvSpPr>
            <a:spLocks noGrp="1"/>
          </p:cNvSpPr>
          <p:nvPr>
            <p:ph type="sldNum" sz="quarter" idx="10"/>
          </p:nvPr>
        </p:nvSpPr>
        <p:spPr/>
        <p:txBody>
          <a:bodyPr/>
          <a:lstStyle/>
          <a:p>
            <a:fld id="{499E327D-9EEC-4C4A-89AD-7B8C59950008}"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幻灯片图像占位符 1"/>
          <p:cNvSpPr>
            <a:spLocks noGrp="1" noRot="1" noChangeAspect="1" noTextEdit="1"/>
          </p:cNvSpPr>
          <p:nvPr>
            <p:ph type="sldImg"/>
          </p:nvPr>
        </p:nvSpPr>
        <p:spPr/>
      </p:sp>
      <p:sp>
        <p:nvSpPr>
          <p:cNvPr id="65539" name="备注占位符 2"/>
          <p:cNvSpPr>
            <a:spLocks noGrp="1"/>
          </p:cNvSpPr>
          <p:nvPr>
            <p:ph type="body" idx="1"/>
          </p:nvPr>
        </p:nvSpPr>
        <p:spPr>
          <a:noFill/>
        </p:spPr>
        <p:txBody>
          <a:bodyPr/>
          <a:lstStyle/>
          <a:p>
            <a:endParaRPr lang="zh-CN" altLang="en-US" dirty="0" smtClean="0"/>
          </a:p>
        </p:txBody>
      </p:sp>
      <p:sp>
        <p:nvSpPr>
          <p:cNvPr id="2" name="灯片编号占位符 1"/>
          <p:cNvSpPr>
            <a:spLocks noGrp="1"/>
          </p:cNvSpPr>
          <p:nvPr>
            <p:ph type="sldNum" sz="quarter" idx="10"/>
          </p:nvPr>
        </p:nvSpPr>
        <p:spPr/>
        <p:txBody>
          <a:bodyPr/>
          <a:lstStyle/>
          <a:p>
            <a:fld id="{499E327D-9EEC-4C4A-89AD-7B8C59950008}"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ChangeArrowheads="1" noTextEdit="1"/>
          </p:cNvSpPr>
          <p:nvPr>
            <p:ph type="sldImg"/>
          </p:nvPr>
        </p:nvSpPr>
        <p:spPr/>
      </p:sp>
      <p:sp>
        <p:nvSpPr>
          <p:cNvPr id="12291" name="Rectangle 3"/>
          <p:cNvSpPr>
            <a:spLocks noGrp="1" noChangeArrowheads="1"/>
          </p:cNvSpPr>
          <p:nvPr>
            <p:ph type="body" idx="1"/>
          </p:nvPr>
        </p:nvSpPr>
        <p:spPr>
          <a:noFill/>
        </p:spPr>
        <p:txBody>
          <a:bodyPr/>
          <a:lstStyle/>
          <a:p>
            <a:r>
              <a:rPr lang="zh-CN" altLang="en-US" smtClean="0">
                <a:latin typeface="Times" pitchFamily="18" charset="0"/>
              </a:rPr>
              <a:t>解决方案：</a:t>
            </a:r>
            <a:endParaRPr lang="zh-CN" altLang="en-US" smtClean="0">
              <a:latin typeface="Times" pitchFamily="18" charset="0"/>
            </a:endParaRPr>
          </a:p>
          <a:p>
            <a:r>
              <a:rPr lang="en-US" altLang="zh-CN" smtClean="0">
                <a:latin typeface="Times" pitchFamily="18" charset="0"/>
              </a:rPr>
              <a:t>1</a:t>
            </a:r>
            <a:r>
              <a:rPr lang="zh-CN" altLang="en-US" smtClean="0">
                <a:latin typeface="Times" pitchFamily="18" charset="0"/>
              </a:rPr>
              <a:t>）总体规划，对标准体系架构、标准制定、执行的目标、阶段统筹规划。</a:t>
            </a:r>
            <a:endParaRPr lang="zh-CN" altLang="en-US" smtClean="0">
              <a:latin typeface="Times" pitchFamily="18" charset="0"/>
            </a:endParaRPr>
          </a:p>
          <a:p>
            <a:r>
              <a:rPr lang="en-US" altLang="zh-CN" smtClean="0">
                <a:latin typeface="Times" pitchFamily="18" charset="0"/>
              </a:rPr>
              <a:t>2</a:t>
            </a:r>
            <a:r>
              <a:rPr lang="zh-CN" altLang="en-US" smtClean="0">
                <a:latin typeface="Times" pitchFamily="18" charset="0"/>
              </a:rPr>
              <a:t>）分阶段实施：标准制定，标准执行体现价值，持续维护和监控考核</a:t>
            </a:r>
            <a:endParaRPr lang="zh-CN" altLang="en-US" smtClean="0">
              <a:latin typeface="Times" pitchFamily="18" charset="0"/>
            </a:endParaRPr>
          </a:p>
          <a:p>
            <a:r>
              <a:rPr lang="en-US" altLang="zh-CN" smtClean="0">
                <a:latin typeface="Times" pitchFamily="18" charset="0"/>
              </a:rPr>
              <a:t>3</a:t>
            </a:r>
            <a:r>
              <a:rPr lang="zh-CN" altLang="en-US" smtClean="0">
                <a:latin typeface="Times" pitchFamily="18" charset="0"/>
              </a:rPr>
              <a:t>）全面管控：确立组织结构及职能，制定管理办法和技术规范，建立标准考核体系。</a:t>
            </a:r>
            <a:endParaRPr lang="zh-CN" altLang="en-US" smtClean="0">
              <a:latin typeface="Times" pitchFamily="18" charset="0"/>
            </a:endParaRPr>
          </a:p>
          <a:p>
            <a:endParaRPr lang="zh-CN" altLang="en-US" smtClean="0">
              <a:latin typeface="Times" pitchFamily="18" charset="0"/>
            </a:endParaRPr>
          </a:p>
        </p:txBody>
      </p:sp>
      <p:sp>
        <p:nvSpPr>
          <p:cNvPr id="3" name="灯片编号占位符 2"/>
          <p:cNvSpPr>
            <a:spLocks noGrp="1"/>
          </p:cNvSpPr>
          <p:nvPr>
            <p:ph type="sldNum" sz="quarter" idx="10"/>
          </p:nvPr>
        </p:nvSpPr>
        <p:spPr/>
        <p:txBody>
          <a:bodyPr/>
          <a:lstStyle/>
          <a:p>
            <a:fld id="{499E327D-9EEC-4C4A-89AD-7B8C59950008}"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幻灯片图像占位符 1"/>
          <p:cNvSpPr>
            <a:spLocks noGrp="1" noRot="1" noChangeAspect="1" noTextEdit="1"/>
          </p:cNvSpPr>
          <p:nvPr>
            <p:ph type="sldImg"/>
          </p:nvPr>
        </p:nvSpPr>
        <p:spPr/>
      </p:sp>
      <p:sp>
        <p:nvSpPr>
          <p:cNvPr id="73731" name="备注占位符 2"/>
          <p:cNvSpPr>
            <a:spLocks noGrp="1"/>
          </p:cNvSpPr>
          <p:nvPr>
            <p:ph type="body" idx="1"/>
          </p:nvPr>
        </p:nvSpPr>
        <p:spPr>
          <a:noFill/>
        </p:spPr>
        <p:txBody>
          <a:bodyPr/>
          <a:lstStyle/>
          <a:p>
            <a:endParaRPr lang="zh-CN" altLang="en-US" smtClean="0"/>
          </a:p>
        </p:txBody>
      </p:sp>
      <p:sp>
        <p:nvSpPr>
          <p:cNvPr id="2" name="灯片编号占位符 1"/>
          <p:cNvSpPr>
            <a:spLocks noGrp="1"/>
          </p:cNvSpPr>
          <p:nvPr>
            <p:ph type="sldNum" sz="quarter" idx="10"/>
          </p:nvPr>
        </p:nvSpPr>
        <p:spPr/>
        <p:txBody>
          <a:bodyPr/>
          <a:lstStyle/>
          <a:p>
            <a:fld id="{499E327D-9EEC-4C4A-89AD-7B8C59950008}"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smtClean="0"/>
              <a:t>放在案例分析后的小结</a:t>
            </a:r>
            <a:endParaRPr lang="zh-CN" altLang="en-US" dirty="0" smtClean="0"/>
          </a:p>
        </p:txBody>
      </p:sp>
      <p:sp>
        <p:nvSpPr>
          <p:cNvPr id="4" name="灯片编号占位符 3"/>
          <p:cNvSpPr>
            <a:spLocks noGrp="1"/>
          </p:cNvSpPr>
          <p:nvPr>
            <p:ph type="sldNum" sz="quarter" idx="10"/>
          </p:nvPr>
        </p:nvSpPr>
        <p:spPr/>
        <p:txBody>
          <a:bodyPr/>
          <a:lstStyle/>
          <a:p>
            <a:pPr>
              <a:defRPr/>
            </a:pPr>
            <a:fld id="{CD81A495-9F43-4F9B-A69F-A1E3F9DBDF5A}" type="slidenum">
              <a:rPr lang="en-US" altLang="zh-CN" smtClean="0"/>
            </a:fld>
            <a:endParaRPr lang="en-US" altLang="zh-CN"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信息代码管理模块（略微调整展示方式）</a:t>
            </a:r>
            <a:endParaRPr lang="zh-CN" altLang="en-US" dirty="0"/>
          </a:p>
        </p:txBody>
      </p:sp>
      <p:sp>
        <p:nvSpPr>
          <p:cNvPr id="4" name="灯片编号占位符 3"/>
          <p:cNvSpPr>
            <a:spLocks noGrp="1"/>
          </p:cNvSpPr>
          <p:nvPr>
            <p:ph type="sldNum" sz="quarter" idx="10"/>
          </p:nvPr>
        </p:nvSpPr>
        <p:spPr/>
        <p:txBody>
          <a:bodyPr/>
          <a:lstStyle/>
          <a:p>
            <a:pPr>
              <a:defRPr/>
            </a:pPr>
            <a:fld id="{CD81A495-9F43-4F9B-A69F-A1E3F9DBDF5A}" type="slidenum">
              <a:rPr lang="en-US" altLang="zh-CN" smtClean="0"/>
            </a:fld>
            <a:endParaRPr lang="en-US" altLang="zh-CN"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监控评价</a:t>
            </a:r>
            <a:endParaRPr lang="zh-CN" altLang="en-US" dirty="0"/>
          </a:p>
        </p:txBody>
      </p:sp>
      <p:sp>
        <p:nvSpPr>
          <p:cNvPr id="4" name="灯片编号占位符 3"/>
          <p:cNvSpPr>
            <a:spLocks noGrp="1"/>
          </p:cNvSpPr>
          <p:nvPr>
            <p:ph type="sldNum" sz="quarter" idx="10"/>
          </p:nvPr>
        </p:nvSpPr>
        <p:spPr/>
        <p:txBody>
          <a:bodyPr/>
          <a:lstStyle/>
          <a:p>
            <a:pPr>
              <a:defRPr/>
            </a:pPr>
            <a:fld id="{CD81A495-9F43-4F9B-A69F-A1E3F9DBDF5A}" type="slidenum">
              <a:rPr lang="en-US" altLang="zh-CN" smtClean="0"/>
            </a:fld>
            <a:endParaRPr lang="en-US" altLang="zh-CN"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5" name="灯片编号占位符 4"/>
          <p:cNvSpPr>
            <a:spLocks noGrp="1"/>
          </p:cNvSpPr>
          <p:nvPr>
            <p:ph type="sldNum" sz="quarter" idx="10"/>
          </p:nvPr>
        </p:nvSpPr>
        <p:spPr/>
        <p:txBody>
          <a:bodyPr/>
          <a:lstStyle/>
          <a:p>
            <a:fld id="{499E327D-9EEC-4C4A-89AD-7B8C59950008}"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基础、过程、手段、保障</a:t>
            </a:r>
            <a:endParaRPr lang="zh-CN" altLang="en-US" dirty="0"/>
          </a:p>
        </p:txBody>
      </p:sp>
      <p:sp>
        <p:nvSpPr>
          <p:cNvPr id="4" name="灯片编号占位符 3"/>
          <p:cNvSpPr>
            <a:spLocks noGrp="1"/>
          </p:cNvSpPr>
          <p:nvPr>
            <p:ph type="sldNum" sz="quarter" idx="10"/>
          </p:nvPr>
        </p:nvSpPr>
        <p:spPr/>
        <p:txBody>
          <a:bodyPr/>
          <a:lstStyle/>
          <a:p>
            <a:fld id="{499E327D-9EEC-4C4A-89AD-7B8C59950008}"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D88DC30F-9DD9-4B1B-ADE3-7C31C175C1EA}"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5" name="灯片编号占位符 4"/>
          <p:cNvSpPr>
            <a:spLocks noGrp="1"/>
          </p:cNvSpPr>
          <p:nvPr>
            <p:ph type="sldNum" sz="quarter" idx="10"/>
          </p:nvPr>
        </p:nvSpPr>
        <p:spPr/>
        <p:txBody>
          <a:bodyPr/>
          <a:lstStyle/>
          <a:p>
            <a:fld id="{499E327D-9EEC-4C4A-89AD-7B8C59950008}"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D88DC30F-9DD9-4B1B-ADE3-7C31C175C1EA}"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D88DC30F-9DD9-4B1B-ADE3-7C31C175C1EA}"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D88DC30F-9DD9-4B1B-ADE3-7C31C175C1EA}"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日期占位符 3"/>
          <p:cNvSpPr>
            <a:spLocks noGrp="1"/>
          </p:cNvSpPr>
          <p:nvPr>
            <p:ph type="dt" idx="10"/>
          </p:nvPr>
        </p:nvSpPr>
        <p:spPr/>
        <p:txBody>
          <a:bodyPr/>
          <a:lstStyle/>
          <a:p>
            <a:pPr>
              <a:defRPr/>
            </a:pPr>
            <a:r>
              <a:rPr lang="zh-CN" altLang="en-US" smtClean="0"/>
              <a:t>0</a:t>
            </a:r>
            <a:endParaRPr lang="en-US" altLang="zh-CN"/>
          </a:p>
        </p:txBody>
      </p:sp>
      <p:sp>
        <p:nvSpPr>
          <p:cNvPr id="5" name="页脚占位符 4"/>
          <p:cNvSpPr>
            <a:spLocks noGrp="1"/>
          </p:cNvSpPr>
          <p:nvPr>
            <p:ph type="ftr" sz="quarter" idx="11"/>
          </p:nvPr>
        </p:nvSpPr>
        <p:spPr/>
        <p:txBody>
          <a:bodyPr/>
          <a:lstStyle/>
          <a:p>
            <a:pPr>
              <a:defRPr/>
            </a:pPr>
            <a:r>
              <a:rPr lang="en-US" altLang="zh-CN" smtClean="0"/>
              <a:t>3</a:t>
            </a:r>
            <a:endParaRPr lang="en-US" altLang="zh-CN"/>
          </a:p>
        </p:txBody>
      </p:sp>
      <p:sp>
        <p:nvSpPr>
          <p:cNvPr id="6" name="灯片编号占位符 5"/>
          <p:cNvSpPr>
            <a:spLocks noGrp="1"/>
          </p:cNvSpPr>
          <p:nvPr>
            <p:ph type="sldNum" sz="quarter" idx="12"/>
          </p:nvPr>
        </p:nvSpPr>
        <p:spPr/>
        <p:txBody>
          <a:bodyPr/>
          <a:lstStyle/>
          <a:p>
            <a:pPr>
              <a:defRPr/>
            </a:pPr>
            <a:fld id="{27B6F02A-2C57-4266-85E5-95B2B06D1B7E}" type="slidenum">
              <a:rPr lang="zh-CN" altLang="en-US" smtClean="0"/>
            </a:fld>
            <a:endParaRPr lang="en-US" altLang="zh-CN"/>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5" name="灯片编号占位符 4"/>
          <p:cNvSpPr>
            <a:spLocks noGrp="1"/>
          </p:cNvSpPr>
          <p:nvPr>
            <p:ph type="sldNum" sz="quarter" idx="10"/>
          </p:nvPr>
        </p:nvSpPr>
        <p:spPr/>
        <p:txBody>
          <a:bodyPr/>
          <a:lstStyle/>
          <a:p>
            <a:fld id="{499E327D-9EEC-4C4A-89AD-7B8C59950008}"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5" name="灯片编号占位符 4"/>
          <p:cNvSpPr>
            <a:spLocks noGrp="1"/>
          </p:cNvSpPr>
          <p:nvPr>
            <p:ph type="sldNum" sz="quarter" idx="10"/>
          </p:nvPr>
        </p:nvSpPr>
        <p:spPr/>
        <p:txBody>
          <a:bodyPr/>
          <a:lstStyle/>
          <a:p>
            <a:fld id="{499E327D-9EEC-4C4A-89AD-7B8C59950008}"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幻灯片图像占位符 1"/>
          <p:cNvSpPr>
            <a:spLocks noGrp="1" noRot="1" noChangeAspect="1" noTextEdit="1"/>
          </p:cNvSpPr>
          <p:nvPr>
            <p:ph type="sldImg"/>
          </p:nvPr>
        </p:nvSpPr>
        <p:spPr/>
      </p:sp>
      <p:sp>
        <p:nvSpPr>
          <p:cNvPr id="166915" name="备注占位符 2"/>
          <p:cNvSpPr>
            <a:spLocks noGrp="1"/>
          </p:cNvSpPr>
          <p:nvPr>
            <p:ph type="body" idx="1"/>
          </p:nvPr>
        </p:nvSpPr>
        <p:spPr>
          <a:noFill/>
        </p:spPr>
        <p:txBody>
          <a:bodyPr/>
          <a:lstStyle/>
          <a:p>
            <a:endParaRPr lang="zh-CN" altLang="en-US" smtClean="0"/>
          </a:p>
        </p:txBody>
      </p:sp>
      <p:sp>
        <p:nvSpPr>
          <p:cNvPr id="166916" name="灯片编号占位符 3"/>
          <p:cNvSpPr>
            <a:spLocks noGrp="1"/>
          </p:cNvSpPr>
          <p:nvPr>
            <p:ph type="sldNum" sz="quarter" idx="5"/>
          </p:nvPr>
        </p:nvSpPr>
        <p:spPr>
          <a:noFill/>
        </p:spPr>
        <p:txBody>
          <a:bodyPr/>
          <a:lstStyle/>
          <a:p>
            <a:fld id="{24F76CC4-17E9-4512-A20E-128D506E337F}" type="slidenum">
              <a:rPr lang="en-US" altLang="zh-CN" smtClean="0"/>
            </a:fld>
            <a:endParaRPr lang="en-US" altLang="zh-CN"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5" name="灯片编号占位符 4"/>
          <p:cNvSpPr>
            <a:spLocks noGrp="1"/>
          </p:cNvSpPr>
          <p:nvPr>
            <p:ph type="sldNum" sz="quarter" idx="10"/>
          </p:nvPr>
        </p:nvSpPr>
        <p:spPr/>
        <p:txBody>
          <a:bodyPr/>
          <a:lstStyle/>
          <a:p>
            <a:fld id="{499E327D-9EEC-4C4A-89AD-7B8C59950008}"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5" name="灯片编号占位符 4"/>
          <p:cNvSpPr>
            <a:spLocks noGrp="1"/>
          </p:cNvSpPr>
          <p:nvPr>
            <p:ph type="sldNum" sz="quarter" idx="10"/>
          </p:nvPr>
        </p:nvSpPr>
        <p:spPr/>
        <p:txBody>
          <a:bodyPr/>
          <a:lstStyle/>
          <a:p>
            <a:fld id="{499E327D-9EEC-4C4A-89AD-7B8C59950008}"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rPr>
              <a:t>系统提供接口，通过数据交换中间件系统（</a:t>
            </a:r>
            <a:r>
              <a:rPr kumimoji="1" lang="en-US" altLang="zh-CN" sz="1200" kern="1200" dirty="0" smtClean="0">
                <a:solidFill>
                  <a:schemeClr val="tx1"/>
                </a:solidFill>
                <a:effectLst/>
                <a:latin typeface="Times New Roman" panose="02020603050405020304" pitchFamily="18" charset="0"/>
                <a:ea typeface="宋体" panose="02010600030101010101" pitchFamily="2" charset="-122"/>
                <a:cs typeface="+mn-cs"/>
              </a:rPr>
              <a:t> SAP XI</a:t>
            </a:r>
            <a:r>
              <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rPr>
              <a:t>或者</a:t>
            </a:r>
            <a:r>
              <a:rPr kumimoji="1" lang="en-US" altLang="zh-CN" sz="1200" kern="1200" dirty="0" smtClean="0">
                <a:solidFill>
                  <a:schemeClr val="tx1"/>
                </a:solidFill>
                <a:effectLst/>
                <a:latin typeface="Times New Roman" panose="02020603050405020304" pitchFamily="18" charset="0"/>
                <a:ea typeface="宋体" panose="02010600030101010101" pitchFamily="2" charset="-122"/>
                <a:cs typeface="+mn-cs"/>
              </a:rPr>
              <a:t>Oracle Service Bus</a:t>
            </a:r>
            <a:r>
              <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rPr>
              <a:t>）实现主数据对</a:t>
            </a:r>
            <a:r>
              <a:rPr kumimoji="1" lang="en-US" altLang="zh-CN" sz="1200" kern="1200" dirty="0" smtClean="0">
                <a:solidFill>
                  <a:schemeClr val="tx1"/>
                </a:solidFill>
                <a:effectLst/>
                <a:latin typeface="Times New Roman" panose="02020603050405020304" pitchFamily="18" charset="0"/>
                <a:ea typeface="宋体" panose="02010600030101010101" pitchFamily="2" charset="-122"/>
                <a:cs typeface="+mn-cs"/>
              </a:rPr>
              <a:t>ERP</a:t>
            </a:r>
            <a:r>
              <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rPr>
              <a:t>及非</a:t>
            </a:r>
            <a:r>
              <a:rPr kumimoji="1" lang="en-US" altLang="zh-CN" sz="1200" kern="1200" dirty="0" smtClean="0">
                <a:solidFill>
                  <a:schemeClr val="tx1"/>
                </a:solidFill>
                <a:effectLst/>
                <a:latin typeface="Times New Roman" panose="02020603050405020304" pitchFamily="18" charset="0"/>
                <a:ea typeface="宋体" panose="02010600030101010101" pitchFamily="2" charset="-122"/>
                <a:cs typeface="+mn-cs"/>
              </a:rPr>
              <a:t>ERP</a:t>
            </a:r>
            <a:r>
              <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rPr>
              <a:t>系统的数据分发。</a:t>
            </a:r>
            <a:endPar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endParaRPr>
          </a:p>
          <a:p>
            <a:r>
              <a:rPr lang="en-US" altLang="zh-CN" dirty="0" smtClean="0"/>
              <a:t>A</a:t>
            </a:r>
            <a:r>
              <a:rPr lang="zh-CN" altLang="en-US" dirty="0" smtClean="0"/>
              <a:t>公司在</a:t>
            </a:r>
            <a:r>
              <a:rPr lang="en-US" altLang="zh-CN" dirty="0" smtClean="0"/>
              <a:t>PCITC-MDM</a:t>
            </a:r>
            <a:r>
              <a:rPr lang="en-US" altLang="zh-CN" baseline="0" dirty="0" smtClean="0"/>
              <a:t> </a:t>
            </a:r>
            <a:r>
              <a:rPr lang="zh-CN" altLang="en-US" baseline="0" dirty="0" smtClean="0"/>
              <a:t>与 </a:t>
            </a:r>
            <a:r>
              <a:rPr lang="en-US" altLang="zh-CN" baseline="0" dirty="0" smtClean="0"/>
              <a:t>SAP </a:t>
            </a:r>
            <a:r>
              <a:rPr lang="zh-CN" altLang="en-US" baseline="0" dirty="0" smtClean="0"/>
              <a:t>系统集成方面有丰富的经验和成功案例，比如烟台万华、上海华谊、泉州。</a:t>
            </a:r>
            <a:endParaRPr lang="zh-CN" altLang="en-US" dirty="0"/>
          </a:p>
        </p:txBody>
      </p:sp>
      <p:sp>
        <p:nvSpPr>
          <p:cNvPr id="4" name="灯片编号占位符 3"/>
          <p:cNvSpPr>
            <a:spLocks noGrp="1"/>
          </p:cNvSpPr>
          <p:nvPr>
            <p:ph type="sldNum" sz="quarter" idx="10"/>
          </p:nvPr>
        </p:nvSpPr>
        <p:spPr/>
        <p:txBody>
          <a:bodyPr/>
          <a:lstStyle/>
          <a:p>
            <a:fld id="{499E327D-9EEC-4C4A-89AD-7B8C59950008}"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5" name="灯片编号占位符 4"/>
          <p:cNvSpPr>
            <a:spLocks noGrp="1"/>
          </p:cNvSpPr>
          <p:nvPr>
            <p:ph type="sldNum" sz="quarter" idx="10"/>
          </p:nvPr>
        </p:nvSpPr>
        <p:spPr/>
        <p:txBody>
          <a:bodyPr/>
          <a:lstStyle/>
          <a:p>
            <a:fld id="{499E327D-9EEC-4C4A-89AD-7B8C59950008}"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5" name="灯片编号占位符 4"/>
          <p:cNvSpPr>
            <a:spLocks noGrp="1"/>
          </p:cNvSpPr>
          <p:nvPr>
            <p:ph type="sldNum" sz="quarter" idx="10"/>
          </p:nvPr>
        </p:nvSpPr>
        <p:spPr/>
        <p:txBody>
          <a:bodyPr/>
          <a:lstStyle/>
          <a:p>
            <a:fld id="{499E327D-9EEC-4C4A-89AD-7B8C59950008}"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5" name="灯片编号占位符 4"/>
          <p:cNvSpPr>
            <a:spLocks noGrp="1"/>
          </p:cNvSpPr>
          <p:nvPr>
            <p:ph type="sldNum" sz="quarter" idx="10"/>
          </p:nvPr>
        </p:nvSpPr>
        <p:spPr/>
        <p:txBody>
          <a:bodyPr/>
          <a:lstStyle/>
          <a:p>
            <a:fld id="{499E327D-9EEC-4C4A-89AD-7B8C59950008}"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5" name="灯片编号占位符 4"/>
          <p:cNvSpPr>
            <a:spLocks noGrp="1"/>
          </p:cNvSpPr>
          <p:nvPr>
            <p:ph type="sldNum" sz="quarter" idx="10"/>
          </p:nvPr>
        </p:nvSpPr>
        <p:spPr/>
        <p:txBody>
          <a:bodyPr/>
          <a:lstStyle/>
          <a:p>
            <a:fld id="{499E327D-9EEC-4C4A-89AD-7B8C59950008}"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5" name="灯片编号占位符 4"/>
          <p:cNvSpPr>
            <a:spLocks noGrp="1"/>
          </p:cNvSpPr>
          <p:nvPr>
            <p:ph type="sldNum" sz="quarter" idx="10"/>
          </p:nvPr>
        </p:nvSpPr>
        <p:spPr/>
        <p:txBody>
          <a:bodyPr/>
          <a:lstStyle/>
          <a:p>
            <a:fld id="{499E327D-9EEC-4C4A-89AD-7B8C59950008}"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5" name="灯片编号占位符 4"/>
          <p:cNvSpPr>
            <a:spLocks noGrp="1"/>
          </p:cNvSpPr>
          <p:nvPr>
            <p:ph type="sldNum" sz="quarter" idx="10"/>
          </p:nvPr>
        </p:nvSpPr>
        <p:spPr/>
        <p:txBody>
          <a:bodyPr/>
          <a:lstStyle/>
          <a:p>
            <a:fld id="{499E327D-9EEC-4C4A-89AD-7B8C59950008}"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幻灯片图像占位符 1"/>
          <p:cNvSpPr>
            <a:spLocks noGrp="1" noRot="1" noChangeAspect="1" noTextEdit="1"/>
          </p:cNvSpPr>
          <p:nvPr>
            <p:ph type="sldImg"/>
          </p:nvPr>
        </p:nvSpPr>
        <p:spPr bwMode="auto">
          <a:noFill/>
          <a:ln>
            <a:solidFill>
              <a:srgbClr val="000000"/>
            </a:solidFill>
            <a:miter lim="800000"/>
          </a:ln>
        </p:spPr>
      </p:sp>
      <p:sp>
        <p:nvSpPr>
          <p:cNvPr id="51203"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55300"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C3723C31-7331-4A6E-AC0E-27759B33CE73}" type="slidenum">
              <a:rPr lang="zh-CN" altLang="en-US" smtClean="0"/>
            </a:fld>
            <a:endParaRPr lang="zh-CN"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rPr>
              <a:t>系统提供接口，通过数据交换中间件系统（</a:t>
            </a:r>
            <a:r>
              <a:rPr kumimoji="1" lang="en-US" altLang="zh-CN" sz="1200" kern="1200" dirty="0" smtClean="0">
                <a:solidFill>
                  <a:schemeClr val="tx1"/>
                </a:solidFill>
                <a:effectLst/>
                <a:latin typeface="Times New Roman" panose="02020603050405020304" pitchFamily="18" charset="0"/>
                <a:ea typeface="宋体" panose="02010600030101010101" pitchFamily="2" charset="-122"/>
                <a:cs typeface="+mn-cs"/>
              </a:rPr>
              <a:t> SAP XI</a:t>
            </a:r>
            <a:r>
              <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rPr>
              <a:t>或者</a:t>
            </a:r>
            <a:r>
              <a:rPr kumimoji="1" lang="en-US" altLang="zh-CN" sz="1200" kern="1200" dirty="0" smtClean="0">
                <a:solidFill>
                  <a:schemeClr val="tx1"/>
                </a:solidFill>
                <a:effectLst/>
                <a:latin typeface="Times New Roman" panose="02020603050405020304" pitchFamily="18" charset="0"/>
                <a:ea typeface="宋体" panose="02010600030101010101" pitchFamily="2" charset="-122"/>
                <a:cs typeface="+mn-cs"/>
              </a:rPr>
              <a:t>Oracle Service Bus</a:t>
            </a:r>
            <a:r>
              <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rPr>
              <a:t>）实现主数据对</a:t>
            </a:r>
            <a:r>
              <a:rPr kumimoji="1" lang="en-US" altLang="zh-CN" sz="1200" kern="1200" dirty="0" smtClean="0">
                <a:solidFill>
                  <a:schemeClr val="tx1"/>
                </a:solidFill>
                <a:effectLst/>
                <a:latin typeface="Times New Roman" panose="02020603050405020304" pitchFamily="18" charset="0"/>
                <a:ea typeface="宋体" panose="02010600030101010101" pitchFamily="2" charset="-122"/>
                <a:cs typeface="+mn-cs"/>
              </a:rPr>
              <a:t>ERP</a:t>
            </a:r>
            <a:r>
              <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rPr>
              <a:t>及非</a:t>
            </a:r>
            <a:r>
              <a:rPr kumimoji="1" lang="en-US" altLang="zh-CN" sz="1200" kern="1200" dirty="0" smtClean="0">
                <a:solidFill>
                  <a:schemeClr val="tx1"/>
                </a:solidFill>
                <a:effectLst/>
                <a:latin typeface="Times New Roman" panose="02020603050405020304" pitchFamily="18" charset="0"/>
                <a:ea typeface="宋体" panose="02010600030101010101" pitchFamily="2" charset="-122"/>
                <a:cs typeface="+mn-cs"/>
              </a:rPr>
              <a:t>ERP</a:t>
            </a:r>
            <a:r>
              <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rPr>
              <a:t>系统的数据分发。</a:t>
            </a:r>
            <a:endPar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endParaRPr>
          </a:p>
          <a:p>
            <a:r>
              <a:rPr lang="en-US" altLang="zh-CN" dirty="0" smtClean="0"/>
              <a:t>A</a:t>
            </a:r>
            <a:r>
              <a:rPr lang="zh-CN" altLang="en-US" dirty="0" smtClean="0"/>
              <a:t>公司在</a:t>
            </a:r>
            <a:r>
              <a:rPr lang="en-US" altLang="zh-CN" dirty="0" smtClean="0"/>
              <a:t>PCITC-MDM</a:t>
            </a:r>
            <a:r>
              <a:rPr lang="en-US" altLang="zh-CN" baseline="0" dirty="0" smtClean="0"/>
              <a:t> </a:t>
            </a:r>
            <a:r>
              <a:rPr lang="zh-CN" altLang="en-US" baseline="0" dirty="0" smtClean="0"/>
              <a:t>与 </a:t>
            </a:r>
            <a:r>
              <a:rPr lang="en-US" altLang="zh-CN" baseline="0" dirty="0" smtClean="0"/>
              <a:t>SAP </a:t>
            </a:r>
            <a:r>
              <a:rPr lang="zh-CN" altLang="en-US" baseline="0" dirty="0" smtClean="0"/>
              <a:t>系统集成方面有丰富的经验和成功案例，比如烟台万华、上海华谊、泉州。</a:t>
            </a:r>
            <a:endParaRPr lang="zh-CN" altLang="en-US" dirty="0"/>
          </a:p>
        </p:txBody>
      </p:sp>
      <p:sp>
        <p:nvSpPr>
          <p:cNvPr id="4" name="灯片编号占位符 3"/>
          <p:cNvSpPr>
            <a:spLocks noGrp="1"/>
          </p:cNvSpPr>
          <p:nvPr>
            <p:ph type="sldNum" sz="quarter" idx="10"/>
          </p:nvPr>
        </p:nvSpPr>
        <p:spPr/>
        <p:txBody>
          <a:bodyPr/>
          <a:lstStyle/>
          <a:p>
            <a:fld id="{499E327D-9EEC-4C4A-89AD-7B8C59950008}"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rPr>
              <a:t>系统提供接口，通过数据交换中间件系统（</a:t>
            </a:r>
            <a:r>
              <a:rPr kumimoji="1" lang="en-US" altLang="zh-CN" sz="1200" kern="1200" dirty="0" smtClean="0">
                <a:solidFill>
                  <a:schemeClr val="tx1"/>
                </a:solidFill>
                <a:effectLst/>
                <a:latin typeface="Times New Roman" panose="02020603050405020304" pitchFamily="18" charset="0"/>
                <a:ea typeface="宋体" panose="02010600030101010101" pitchFamily="2" charset="-122"/>
                <a:cs typeface="+mn-cs"/>
              </a:rPr>
              <a:t> SAP XI</a:t>
            </a:r>
            <a:r>
              <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rPr>
              <a:t>或者</a:t>
            </a:r>
            <a:r>
              <a:rPr kumimoji="1" lang="en-US" altLang="zh-CN" sz="1200" kern="1200" dirty="0" smtClean="0">
                <a:solidFill>
                  <a:schemeClr val="tx1"/>
                </a:solidFill>
                <a:effectLst/>
                <a:latin typeface="Times New Roman" panose="02020603050405020304" pitchFamily="18" charset="0"/>
                <a:ea typeface="宋体" panose="02010600030101010101" pitchFamily="2" charset="-122"/>
                <a:cs typeface="+mn-cs"/>
              </a:rPr>
              <a:t>Oracle Service Bus</a:t>
            </a:r>
            <a:r>
              <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rPr>
              <a:t>）实现主数据对</a:t>
            </a:r>
            <a:r>
              <a:rPr kumimoji="1" lang="en-US" altLang="zh-CN" sz="1200" kern="1200" dirty="0" smtClean="0">
                <a:solidFill>
                  <a:schemeClr val="tx1"/>
                </a:solidFill>
                <a:effectLst/>
                <a:latin typeface="Times New Roman" panose="02020603050405020304" pitchFamily="18" charset="0"/>
                <a:ea typeface="宋体" panose="02010600030101010101" pitchFamily="2" charset="-122"/>
                <a:cs typeface="+mn-cs"/>
              </a:rPr>
              <a:t>ERP</a:t>
            </a:r>
            <a:r>
              <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rPr>
              <a:t>及非</a:t>
            </a:r>
            <a:r>
              <a:rPr kumimoji="1" lang="en-US" altLang="zh-CN" sz="1200" kern="1200" dirty="0" smtClean="0">
                <a:solidFill>
                  <a:schemeClr val="tx1"/>
                </a:solidFill>
                <a:effectLst/>
                <a:latin typeface="Times New Roman" panose="02020603050405020304" pitchFamily="18" charset="0"/>
                <a:ea typeface="宋体" panose="02010600030101010101" pitchFamily="2" charset="-122"/>
                <a:cs typeface="+mn-cs"/>
              </a:rPr>
              <a:t>ERP</a:t>
            </a:r>
            <a:r>
              <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rPr>
              <a:t>系统的数据分发。</a:t>
            </a:r>
            <a:endPar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endParaRPr>
          </a:p>
          <a:p>
            <a:r>
              <a:rPr lang="en-US" altLang="zh-CN" dirty="0" smtClean="0"/>
              <a:t>A</a:t>
            </a:r>
            <a:r>
              <a:rPr lang="zh-CN" altLang="en-US" dirty="0" smtClean="0"/>
              <a:t>公司在</a:t>
            </a:r>
            <a:r>
              <a:rPr lang="en-US" altLang="zh-CN" dirty="0" smtClean="0"/>
              <a:t>PCITC-MDM</a:t>
            </a:r>
            <a:r>
              <a:rPr lang="en-US" altLang="zh-CN" baseline="0" dirty="0" smtClean="0"/>
              <a:t> </a:t>
            </a:r>
            <a:r>
              <a:rPr lang="zh-CN" altLang="en-US" baseline="0" dirty="0" smtClean="0"/>
              <a:t>与 </a:t>
            </a:r>
            <a:r>
              <a:rPr lang="en-US" altLang="zh-CN" baseline="0" dirty="0" smtClean="0"/>
              <a:t>SAP </a:t>
            </a:r>
            <a:r>
              <a:rPr lang="zh-CN" altLang="en-US" baseline="0" dirty="0" smtClean="0"/>
              <a:t>系统集成方面有丰富的经验和成功案例，比如烟台万华、上海华谊、泉州。</a:t>
            </a:r>
            <a:endParaRPr lang="zh-CN" altLang="en-US" dirty="0"/>
          </a:p>
        </p:txBody>
      </p:sp>
      <p:sp>
        <p:nvSpPr>
          <p:cNvPr id="4" name="灯片编号占位符 3"/>
          <p:cNvSpPr>
            <a:spLocks noGrp="1"/>
          </p:cNvSpPr>
          <p:nvPr>
            <p:ph type="sldNum" sz="quarter" idx="10"/>
          </p:nvPr>
        </p:nvSpPr>
        <p:spPr/>
        <p:txBody>
          <a:bodyPr/>
          <a:lstStyle/>
          <a:p>
            <a:fld id="{499E327D-9EEC-4C4A-89AD-7B8C59950008}"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rPr>
              <a:t>系统提供接口，通过数据交换中间件系统（</a:t>
            </a:r>
            <a:r>
              <a:rPr kumimoji="1" lang="en-US" altLang="zh-CN" sz="1200" kern="1200" dirty="0" smtClean="0">
                <a:solidFill>
                  <a:schemeClr val="tx1"/>
                </a:solidFill>
                <a:effectLst/>
                <a:latin typeface="Times New Roman" panose="02020603050405020304" pitchFamily="18" charset="0"/>
                <a:ea typeface="宋体" panose="02010600030101010101" pitchFamily="2" charset="-122"/>
                <a:cs typeface="+mn-cs"/>
              </a:rPr>
              <a:t> SAP XI</a:t>
            </a:r>
            <a:r>
              <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rPr>
              <a:t>或者</a:t>
            </a:r>
            <a:r>
              <a:rPr kumimoji="1" lang="en-US" altLang="zh-CN" sz="1200" kern="1200" dirty="0" smtClean="0">
                <a:solidFill>
                  <a:schemeClr val="tx1"/>
                </a:solidFill>
                <a:effectLst/>
                <a:latin typeface="Times New Roman" panose="02020603050405020304" pitchFamily="18" charset="0"/>
                <a:ea typeface="宋体" panose="02010600030101010101" pitchFamily="2" charset="-122"/>
                <a:cs typeface="+mn-cs"/>
              </a:rPr>
              <a:t>Oracle Service Bus</a:t>
            </a:r>
            <a:r>
              <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rPr>
              <a:t>）实现主数据对</a:t>
            </a:r>
            <a:r>
              <a:rPr kumimoji="1" lang="en-US" altLang="zh-CN" sz="1200" kern="1200" dirty="0" smtClean="0">
                <a:solidFill>
                  <a:schemeClr val="tx1"/>
                </a:solidFill>
                <a:effectLst/>
                <a:latin typeface="Times New Roman" panose="02020603050405020304" pitchFamily="18" charset="0"/>
                <a:ea typeface="宋体" panose="02010600030101010101" pitchFamily="2" charset="-122"/>
                <a:cs typeface="+mn-cs"/>
              </a:rPr>
              <a:t>ERP</a:t>
            </a:r>
            <a:r>
              <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rPr>
              <a:t>及非</a:t>
            </a:r>
            <a:r>
              <a:rPr kumimoji="1" lang="en-US" altLang="zh-CN" sz="1200" kern="1200" dirty="0" smtClean="0">
                <a:solidFill>
                  <a:schemeClr val="tx1"/>
                </a:solidFill>
                <a:effectLst/>
                <a:latin typeface="Times New Roman" panose="02020603050405020304" pitchFamily="18" charset="0"/>
                <a:ea typeface="宋体" panose="02010600030101010101" pitchFamily="2" charset="-122"/>
                <a:cs typeface="+mn-cs"/>
              </a:rPr>
              <a:t>ERP</a:t>
            </a:r>
            <a:r>
              <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rPr>
              <a:t>系统的数据分发。</a:t>
            </a:r>
            <a:endPar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endParaRPr>
          </a:p>
          <a:p>
            <a:r>
              <a:rPr lang="en-US" altLang="zh-CN" dirty="0" smtClean="0"/>
              <a:t>A</a:t>
            </a:r>
            <a:r>
              <a:rPr lang="zh-CN" altLang="en-US" dirty="0" smtClean="0"/>
              <a:t>公司在</a:t>
            </a:r>
            <a:r>
              <a:rPr lang="en-US" altLang="zh-CN" dirty="0" smtClean="0"/>
              <a:t>PCITC-MDM</a:t>
            </a:r>
            <a:r>
              <a:rPr lang="en-US" altLang="zh-CN" baseline="0" dirty="0" smtClean="0"/>
              <a:t> </a:t>
            </a:r>
            <a:r>
              <a:rPr lang="zh-CN" altLang="en-US" baseline="0" dirty="0" smtClean="0"/>
              <a:t>与 </a:t>
            </a:r>
            <a:r>
              <a:rPr lang="en-US" altLang="zh-CN" baseline="0" dirty="0" smtClean="0"/>
              <a:t>SAP </a:t>
            </a:r>
            <a:r>
              <a:rPr lang="zh-CN" altLang="en-US" baseline="0" dirty="0" smtClean="0"/>
              <a:t>系统集成方面有丰富的经验和成功案例，比如烟台万华、上海华谊、泉州。</a:t>
            </a:r>
            <a:endParaRPr lang="zh-CN" altLang="en-US" dirty="0"/>
          </a:p>
        </p:txBody>
      </p:sp>
      <p:sp>
        <p:nvSpPr>
          <p:cNvPr id="4" name="灯片编号占位符 3"/>
          <p:cNvSpPr>
            <a:spLocks noGrp="1"/>
          </p:cNvSpPr>
          <p:nvPr>
            <p:ph type="sldNum" sz="quarter" idx="10"/>
          </p:nvPr>
        </p:nvSpPr>
        <p:spPr/>
        <p:txBody>
          <a:bodyPr/>
          <a:lstStyle/>
          <a:p>
            <a:fld id="{499E327D-9EEC-4C4A-89AD-7B8C59950008}"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rPr>
              <a:t>系统提供接口，通过数据交换中间件系统（</a:t>
            </a:r>
            <a:r>
              <a:rPr kumimoji="1" lang="en-US" altLang="zh-CN" sz="1200" kern="1200" dirty="0" smtClean="0">
                <a:solidFill>
                  <a:schemeClr val="tx1"/>
                </a:solidFill>
                <a:effectLst/>
                <a:latin typeface="Times New Roman" panose="02020603050405020304" pitchFamily="18" charset="0"/>
                <a:ea typeface="宋体" panose="02010600030101010101" pitchFamily="2" charset="-122"/>
                <a:cs typeface="+mn-cs"/>
              </a:rPr>
              <a:t> SAP XI</a:t>
            </a:r>
            <a:r>
              <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rPr>
              <a:t>或者</a:t>
            </a:r>
            <a:r>
              <a:rPr kumimoji="1" lang="en-US" altLang="zh-CN" sz="1200" kern="1200" dirty="0" smtClean="0">
                <a:solidFill>
                  <a:schemeClr val="tx1"/>
                </a:solidFill>
                <a:effectLst/>
                <a:latin typeface="Times New Roman" panose="02020603050405020304" pitchFamily="18" charset="0"/>
                <a:ea typeface="宋体" panose="02010600030101010101" pitchFamily="2" charset="-122"/>
                <a:cs typeface="+mn-cs"/>
              </a:rPr>
              <a:t>Oracle Service Bus</a:t>
            </a:r>
            <a:r>
              <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rPr>
              <a:t>）实现主数据对</a:t>
            </a:r>
            <a:r>
              <a:rPr kumimoji="1" lang="en-US" altLang="zh-CN" sz="1200" kern="1200" dirty="0" smtClean="0">
                <a:solidFill>
                  <a:schemeClr val="tx1"/>
                </a:solidFill>
                <a:effectLst/>
                <a:latin typeface="Times New Roman" panose="02020603050405020304" pitchFamily="18" charset="0"/>
                <a:ea typeface="宋体" panose="02010600030101010101" pitchFamily="2" charset="-122"/>
                <a:cs typeface="+mn-cs"/>
              </a:rPr>
              <a:t>ERP</a:t>
            </a:r>
            <a:r>
              <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rPr>
              <a:t>及非</a:t>
            </a:r>
            <a:r>
              <a:rPr kumimoji="1" lang="en-US" altLang="zh-CN" sz="1200" kern="1200" dirty="0" smtClean="0">
                <a:solidFill>
                  <a:schemeClr val="tx1"/>
                </a:solidFill>
                <a:effectLst/>
                <a:latin typeface="Times New Roman" panose="02020603050405020304" pitchFamily="18" charset="0"/>
                <a:ea typeface="宋体" panose="02010600030101010101" pitchFamily="2" charset="-122"/>
                <a:cs typeface="+mn-cs"/>
              </a:rPr>
              <a:t>ERP</a:t>
            </a:r>
            <a:r>
              <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rPr>
              <a:t>系统的数据分发。</a:t>
            </a:r>
            <a:endParaRPr kumimoji="1" lang="zh-CN" altLang="zh-CN" sz="1200" kern="1200" dirty="0" smtClean="0">
              <a:solidFill>
                <a:schemeClr val="tx1"/>
              </a:solidFill>
              <a:effectLst/>
              <a:latin typeface="Times New Roman" panose="02020603050405020304" pitchFamily="18" charset="0"/>
              <a:ea typeface="宋体" panose="02010600030101010101" pitchFamily="2" charset="-122"/>
              <a:cs typeface="+mn-cs"/>
            </a:endParaRPr>
          </a:p>
          <a:p>
            <a:r>
              <a:rPr lang="en-US" altLang="zh-CN" dirty="0" smtClean="0"/>
              <a:t>A</a:t>
            </a:r>
            <a:r>
              <a:rPr lang="zh-CN" altLang="en-US" dirty="0" smtClean="0"/>
              <a:t>公司在</a:t>
            </a:r>
            <a:r>
              <a:rPr lang="en-US" altLang="zh-CN" dirty="0" smtClean="0"/>
              <a:t>PCITC-MDM</a:t>
            </a:r>
            <a:r>
              <a:rPr lang="en-US" altLang="zh-CN" baseline="0" dirty="0" smtClean="0"/>
              <a:t> </a:t>
            </a:r>
            <a:r>
              <a:rPr lang="zh-CN" altLang="en-US" baseline="0" dirty="0" smtClean="0"/>
              <a:t>与 </a:t>
            </a:r>
            <a:r>
              <a:rPr lang="en-US" altLang="zh-CN" baseline="0" dirty="0" smtClean="0"/>
              <a:t>SAP </a:t>
            </a:r>
            <a:r>
              <a:rPr lang="zh-CN" altLang="en-US" baseline="0" dirty="0" smtClean="0"/>
              <a:t>系统集成方面有丰富的经验和成功案例，比如烟台万华、上海华谊、泉州。</a:t>
            </a:r>
            <a:endParaRPr lang="zh-CN" altLang="en-US" dirty="0"/>
          </a:p>
        </p:txBody>
      </p:sp>
      <p:sp>
        <p:nvSpPr>
          <p:cNvPr id="4" name="灯片编号占位符 3"/>
          <p:cNvSpPr>
            <a:spLocks noGrp="1"/>
          </p:cNvSpPr>
          <p:nvPr>
            <p:ph type="sldNum" sz="quarter" idx="10"/>
          </p:nvPr>
        </p:nvSpPr>
        <p:spPr/>
        <p:txBody>
          <a:bodyPr/>
          <a:lstStyle/>
          <a:p>
            <a:fld id="{499E327D-9EEC-4C4A-89AD-7B8C59950008}"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5" name="灯片编号占位符 4"/>
          <p:cNvSpPr>
            <a:spLocks noGrp="1"/>
          </p:cNvSpPr>
          <p:nvPr>
            <p:ph type="sldNum" sz="quarter" idx="10"/>
          </p:nvPr>
        </p:nvSpPr>
        <p:spPr/>
        <p:txBody>
          <a:bodyPr/>
          <a:lstStyle/>
          <a:p>
            <a:fld id="{499E327D-9EEC-4C4A-89AD-7B8C59950008}"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13332" name="Rectangle 20"/>
          <p:cNvSpPr>
            <a:spLocks noGrp="1" noChangeArrowheads="1"/>
          </p:cNvSpPr>
          <p:nvPr>
            <p:ph type="ctrTitle"/>
          </p:nvPr>
        </p:nvSpPr>
        <p:spPr>
          <a:xfrm>
            <a:off x="685800" y="3068638"/>
            <a:ext cx="7772400" cy="1241425"/>
          </a:xfrm>
          <a:prstGeom prst="rect">
            <a:avLst/>
          </a:prstGeom>
        </p:spPr>
        <p:txBody>
          <a:bodyPr/>
          <a:lstStyle>
            <a:lvl1pPr algn="ctr">
              <a:lnSpc>
                <a:spcPct val="120000"/>
              </a:lnSpc>
              <a:defRPr sz="3200">
                <a:latin typeface="仿宋_GB2312" pitchFamily="49" charset="-122"/>
                <a:ea typeface="仿宋_GB2312" pitchFamily="49" charset="-122"/>
              </a:defRPr>
            </a:lvl1pPr>
          </a:lstStyle>
          <a:p>
            <a:r>
              <a:rPr lang="en-US" altLang="zh-CN" dirty="0"/>
              <a:t>Click to edit Master title style</a:t>
            </a:r>
            <a:endParaRPr lang="en-US" altLang="zh-CN" dirty="0"/>
          </a:p>
        </p:txBody>
      </p:sp>
      <p:sp>
        <p:nvSpPr>
          <p:cNvPr id="13333" name="Rectangle 21"/>
          <p:cNvSpPr>
            <a:spLocks noGrp="1" noChangeArrowheads="1"/>
          </p:cNvSpPr>
          <p:nvPr>
            <p:ph type="subTitle" idx="1" hasCustomPrompt="1"/>
          </p:nvPr>
        </p:nvSpPr>
        <p:spPr>
          <a:xfrm>
            <a:off x="1371600" y="4581525"/>
            <a:ext cx="6400800" cy="1152525"/>
          </a:xfrm>
        </p:spPr>
        <p:txBody>
          <a:bodyPr/>
          <a:lstStyle>
            <a:lvl1pPr marL="0" indent="0" algn="ctr">
              <a:buFont typeface="Wingdings" panose="05000000000000000000" pitchFamily="2" charset="2"/>
              <a:buNone/>
              <a:defRPr>
                <a:solidFill>
                  <a:srgbClr val="000099"/>
                </a:solidFill>
                <a:latin typeface="华文楷体" panose="02010600040101010101" pitchFamily="2" charset="-122"/>
                <a:ea typeface="华文楷体" panose="02010600040101010101" pitchFamily="2" charset="-122"/>
              </a:defRPr>
            </a:lvl1pPr>
          </a:lstStyle>
          <a:p>
            <a:endParaRPr lang="en-US" altLang="zh-CN"/>
          </a:p>
          <a:p>
            <a:endParaRPr lang="en-US" altLang="zh-CN"/>
          </a:p>
        </p:txBody>
      </p:sp>
      <p:sp>
        <p:nvSpPr>
          <p:cNvPr id="2" name="矩形 1"/>
          <p:cNvSpPr/>
          <p:nvPr userDrawn="1"/>
        </p:nvSpPr>
        <p:spPr bwMode="auto">
          <a:xfrm>
            <a:off x="7740352" y="6012000"/>
            <a:ext cx="1403648" cy="720000"/>
          </a:xfrm>
          <a:prstGeom prst="rect">
            <a:avLst/>
          </a:prstGeom>
          <a:solidFill>
            <a:schemeClr val="bg1"/>
          </a:solidFill>
          <a:ln w="19050" cap="flat" cmpd="sng" algn="ctr">
            <a:noFill/>
            <a:prstDash val="solid"/>
            <a:round/>
            <a:headEnd type="none" w="med" len="med"/>
            <a:tailEnd type="none" w="med" len="med"/>
          </a:ln>
          <a:effectLst/>
        </p:spPr>
        <p:txBody>
          <a:bodyPr vert="horz" wrap="square" lIns="91440" tIns="45720" rIns="91440" bIns="45720" numCol="1" rtlCol="0" anchor="t" anchorCtr="0" compatLnSpc="1">
            <a:spAutoFit/>
          </a:bodyPr>
          <a:lstStyle/>
          <a:p>
            <a:pPr marL="0" marR="0" indent="0" algn="l" defTabSz="914400" rtl="0" eaLnBrk="0" fontAlgn="base" latinLnBrk="0" hangingPunct="0">
              <a:lnSpc>
                <a:spcPct val="100000"/>
              </a:lnSpc>
              <a:spcBef>
                <a:spcPct val="50000"/>
              </a:spcBef>
              <a:spcAft>
                <a:spcPct val="0"/>
              </a:spcAft>
              <a:buClrTx/>
              <a:buSzTx/>
              <a:buFontTx/>
              <a:buChar char="•"/>
            </a:pPr>
            <a:endParaRPr kumimoji="0" lang="zh-CN" altLang="en-US" sz="18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381000" y="914400"/>
            <a:ext cx="8382000" cy="5181600"/>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1_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381000" y="914400"/>
            <a:ext cx="8382000" cy="5181600"/>
          </a:xfrm>
          <a:prstGeom prst="rect">
            <a:avLst/>
          </a:prstGeom>
        </p:spPr>
        <p:txBody>
          <a:bodyPr/>
          <a:lstStyle>
            <a:lvl1pPr>
              <a:defRPr>
                <a:latin typeface="微软雅黑" panose="020B0503020204020204" charset="-122"/>
                <a:ea typeface="微软雅黑" panose="020B0503020204020204" charset="-122"/>
              </a:defRPr>
            </a:lvl1pPr>
            <a:lvl2pPr>
              <a:defRPr>
                <a:latin typeface="微软雅黑" panose="020B0503020204020204" charset="-122"/>
                <a:ea typeface="微软雅黑" panose="020B0503020204020204" charset="-122"/>
              </a:defRPr>
            </a:lvl2pPr>
            <a:lvl3pPr>
              <a:defRPr>
                <a:latin typeface="微软雅黑" panose="020B0503020204020204" charset="-122"/>
                <a:ea typeface="微软雅黑" panose="020B0503020204020204" charset="-122"/>
              </a:defRPr>
            </a:lvl3pPr>
            <a:lvl4pPr>
              <a:defRPr>
                <a:latin typeface="微软雅黑" panose="020B0503020204020204" charset="-122"/>
                <a:ea typeface="微软雅黑" panose="020B0503020204020204" charset="-122"/>
              </a:defRPr>
            </a:lvl4pPr>
            <a:lvl5pPr>
              <a:defRPr>
                <a:latin typeface="微软雅黑" panose="020B0503020204020204" charset="-122"/>
                <a:ea typeface="微软雅黑" panose="020B0503020204020204" charset="-122"/>
              </a:defRPr>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2" name="Rectangle 2"/>
          <p:cNvSpPr>
            <a:spLocks noChangeArrowheads="1"/>
          </p:cNvSpPr>
          <p:nvPr userDrawn="1"/>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5" name="标题 1"/>
          <p:cNvSpPr>
            <a:spLocks noGrp="1"/>
          </p:cNvSpPr>
          <p:nvPr>
            <p:ph type="title"/>
          </p:nvPr>
        </p:nvSpPr>
        <p:spPr>
          <a:xfrm>
            <a:off x="381000" y="0"/>
            <a:ext cx="8229600" cy="838200"/>
          </a:xfrm>
          <a:prstGeom prst="rect">
            <a:avLst/>
          </a:prstGeom>
        </p:spPr>
        <p:txBody>
          <a:bodyPr/>
          <a:lstStyle>
            <a:lvl1pPr>
              <a:defRPr>
                <a:latin typeface="微软雅黑" panose="020B0503020204020204" charset="-122"/>
                <a:ea typeface="微软雅黑" panose="020B0503020204020204" charset="-122"/>
              </a:defRPr>
            </a:lvl1pPr>
          </a:lstStyle>
          <a:p>
            <a:r>
              <a:rPr lang="zh-CN" altLang="en-US" dirty="0" smtClean="0"/>
              <a:t>单击此处编辑母版标题样式</a:t>
            </a:r>
            <a:endParaRPr lang="zh-CN" altLang="en-US" dirty="0"/>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381000" y="914400"/>
            <a:ext cx="8382000" cy="5181600"/>
          </a:xfrm>
          <a:prstGeom prst="rect">
            <a:avLst/>
          </a:prstGeom>
        </p:spPr>
        <p:txBody>
          <a:bodyPr/>
          <a:lstStyle>
            <a:lvl1pPr>
              <a:defRPr>
                <a:latin typeface="微软雅黑" panose="020B0503020204020204" charset="-122"/>
                <a:ea typeface="微软雅黑" panose="020B0503020204020204" charset="-122"/>
              </a:defRPr>
            </a:lvl1pPr>
            <a:lvl2pPr>
              <a:defRPr>
                <a:latin typeface="微软雅黑" panose="020B0503020204020204" charset="-122"/>
                <a:ea typeface="微软雅黑" panose="020B0503020204020204" charset="-122"/>
              </a:defRPr>
            </a:lvl2pPr>
            <a:lvl3pPr>
              <a:defRPr>
                <a:latin typeface="微软雅黑" panose="020B0503020204020204" charset="-122"/>
                <a:ea typeface="微软雅黑" panose="020B0503020204020204" charset="-122"/>
              </a:defRPr>
            </a:lvl3pPr>
            <a:lvl4pPr>
              <a:defRPr>
                <a:latin typeface="微软雅黑" panose="020B0503020204020204" charset="-122"/>
                <a:ea typeface="微软雅黑" panose="020B0503020204020204" charset="-122"/>
              </a:defRPr>
            </a:lvl4pPr>
            <a:lvl5pPr>
              <a:defRPr>
                <a:latin typeface="微软雅黑" panose="020B0503020204020204" charset="-122"/>
                <a:ea typeface="微软雅黑" panose="020B0503020204020204" charset="-122"/>
              </a:defRPr>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2" name="Rectangle 2"/>
          <p:cNvSpPr>
            <a:spLocks noChangeArrowheads="1"/>
          </p:cNvSpPr>
          <p:nvPr userDrawn="1"/>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5" name="标题 1"/>
          <p:cNvSpPr>
            <a:spLocks noGrp="1"/>
          </p:cNvSpPr>
          <p:nvPr>
            <p:ph type="title"/>
          </p:nvPr>
        </p:nvSpPr>
        <p:spPr>
          <a:xfrm>
            <a:off x="381000" y="0"/>
            <a:ext cx="8229600" cy="838200"/>
          </a:xfrm>
          <a:prstGeom prst="rect">
            <a:avLst/>
          </a:prstGeom>
        </p:spPr>
        <p:txBody>
          <a:bodyPr/>
          <a:lstStyle>
            <a:lvl1pPr>
              <a:defRPr>
                <a:latin typeface="微软雅黑" panose="020B0503020204020204" charset="-122"/>
                <a:ea typeface="微软雅黑" panose="020B0503020204020204" charset="-122"/>
              </a:defRPr>
            </a:lvl1pPr>
          </a:lstStyle>
          <a:p>
            <a:r>
              <a:rPr lang="zh-CN" altLang="en-US" dirty="0" smtClean="0"/>
              <a:t>单击此处编辑母版标题样式</a:t>
            </a:r>
            <a:endParaRPr lang="zh-CN" altLang="en-US" dirty="0"/>
          </a:p>
        </p:txBody>
      </p:sp>
      <p:pic>
        <p:nvPicPr>
          <p:cNvPr id="2090" name="Picture 4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0442" y="6491431"/>
            <a:ext cx="1139190" cy="321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lvl1pPr>
              <a:defRPr>
                <a:latin typeface="微软雅黑" panose="020B0503020204020204" charset="-122"/>
                <a:ea typeface="微软雅黑" panose="020B0503020204020204" charset="-122"/>
              </a:defRPr>
            </a:lvl1pPr>
            <a:lvl2pPr>
              <a:defRPr>
                <a:latin typeface="微软雅黑" panose="020B0503020204020204" charset="-122"/>
                <a:ea typeface="微软雅黑" panose="020B0503020204020204" charset="-122"/>
              </a:defRPr>
            </a:lvl2pPr>
            <a:lvl3pPr>
              <a:defRPr>
                <a:latin typeface="微软雅黑" panose="020B0503020204020204" charset="-122"/>
                <a:ea typeface="微软雅黑" panose="020B0503020204020204" charset="-122"/>
              </a:defRPr>
            </a:lvl3pPr>
            <a:lvl4pPr>
              <a:defRPr>
                <a:latin typeface="微软雅黑" panose="020B0503020204020204" charset="-122"/>
                <a:ea typeface="微软雅黑" panose="020B0503020204020204" charset="-122"/>
              </a:defRPr>
            </a:lvl4pPr>
            <a:lvl5pPr>
              <a:defRPr>
                <a:latin typeface="微软雅黑" panose="020B0503020204020204" charset="-122"/>
                <a:ea typeface="微软雅黑" panose="020B0503020204020204" charset="-122"/>
              </a:defRPr>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2" name="Rectangle 2"/>
          <p:cNvSpPr>
            <a:spLocks noChangeArrowheads="1"/>
          </p:cNvSpPr>
          <p:nvPr userDrawn="1"/>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5" name="标题 1"/>
          <p:cNvSpPr>
            <a:spLocks noGrp="1"/>
          </p:cNvSpPr>
          <p:nvPr>
            <p:ph type="title"/>
          </p:nvPr>
        </p:nvSpPr>
        <p:spPr>
          <a:xfrm>
            <a:off x="381000" y="0"/>
            <a:ext cx="8229600" cy="838200"/>
          </a:xfrm>
          <a:prstGeom prst="rect">
            <a:avLst/>
          </a:prstGeom>
        </p:spPr>
        <p:txBody>
          <a:bodyPr/>
          <a:lstStyle>
            <a:lvl1pPr>
              <a:defRPr>
                <a:latin typeface="微软雅黑" panose="020B0503020204020204" charset="-122"/>
                <a:ea typeface="微软雅黑" panose="020B0503020204020204" charset="-122"/>
              </a:defRPr>
            </a:lvl1pPr>
          </a:lstStyle>
          <a:p>
            <a:r>
              <a:rPr lang="zh-CN" altLang="en-US" dirty="0" smtClean="0"/>
              <a:t>单击此处编辑母版标题样式</a:t>
            </a:r>
            <a:endParaRPr lang="zh-CN" alt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381000" y="0"/>
            <a:ext cx="8229600" cy="838200"/>
          </a:xfrm>
          <a:prstGeom prst="rect">
            <a:avLst/>
          </a:prstGeom>
        </p:spPr>
        <p:txBody>
          <a:bodyPr/>
          <a:lstStyle>
            <a:lvl1pPr>
              <a:defRPr>
                <a:latin typeface="微软雅黑" panose="020B0503020204020204" charset="-122"/>
                <a:ea typeface="微软雅黑" panose="020B0503020204020204" charset="-122"/>
              </a:defRPr>
            </a:lvl1pPr>
          </a:lstStyle>
          <a:p>
            <a:r>
              <a:rPr lang="zh-CN" altLang="en-US" dirty="0" smtClean="0"/>
              <a:t>单击此处编辑母版标题样式</a:t>
            </a:r>
            <a:endParaRPr lang="zh-CN" alt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3" name="标题 1"/>
          <p:cNvSpPr>
            <a:spLocks noGrp="1"/>
          </p:cNvSpPr>
          <p:nvPr>
            <p:ph type="title"/>
          </p:nvPr>
        </p:nvSpPr>
        <p:spPr>
          <a:xfrm>
            <a:off x="381000" y="0"/>
            <a:ext cx="8229600" cy="838200"/>
          </a:xfrm>
          <a:prstGeom prst="rect">
            <a:avLst/>
          </a:prstGeom>
        </p:spPr>
        <p:txBody>
          <a:bodyPr/>
          <a:lstStyle>
            <a:lvl1pPr>
              <a:defRPr>
                <a:latin typeface="微软雅黑" panose="020B0503020204020204" charset="-122"/>
                <a:ea typeface="微软雅黑" panose="020B0503020204020204" charset="-122"/>
              </a:defRPr>
            </a:lvl1pPr>
          </a:lstStyle>
          <a:p>
            <a:r>
              <a:rPr lang="zh-CN" altLang="en-US" dirty="0" smtClean="0"/>
              <a:t>单击此处编辑母版标题样式</a:t>
            </a:r>
            <a:endParaRPr lang="zh-CN" alt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381000" y="0"/>
            <a:ext cx="8229600" cy="838200"/>
          </a:xfrm>
          <a:prstGeom prst="rect">
            <a:avLst/>
          </a:prstGeom>
        </p:spPr>
        <p:txBody>
          <a:bodyPr/>
          <a:lstStyle>
            <a:lvl1pPr>
              <a:defRPr sz="2600">
                <a:latin typeface="微软雅黑" panose="020B0503020204020204" charset="-122"/>
                <a:ea typeface="微软雅黑" panose="020B0503020204020204" charset="-122"/>
              </a:defRPr>
            </a:lvl1pPr>
          </a:lstStyle>
          <a:p>
            <a:r>
              <a:rPr lang="zh-CN" altLang="en-US" dirty="0" smtClean="0"/>
              <a:t>单击此处编辑母版标题样式</a:t>
            </a:r>
            <a:endParaRPr lang="zh-CN" altLang="en-US" dirty="0"/>
          </a:p>
        </p:txBody>
      </p:sp>
      <p:sp>
        <p:nvSpPr>
          <p:cNvPr id="3" name="内容占位符 2"/>
          <p:cNvSpPr>
            <a:spLocks noGrp="1"/>
          </p:cNvSpPr>
          <p:nvPr>
            <p:ph idx="1"/>
          </p:nvPr>
        </p:nvSpPr>
        <p:spPr/>
        <p:txBody>
          <a:bodyPr/>
          <a:lstStyle>
            <a:lvl1pPr>
              <a:defRPr>
                <a:latin typeface="微软雅黑" panose="020B0503020204020204" charset="-122"/>
                <a:ea typeface="微软雅黑" panose="020B0503020204020204" charset="-122"/>
              </a:defRPr>
            </a:lvl1pPr>
            <a:lvl2pPr>
              <a:defRPr>
                <a:latin typeface="微软雅黑" panose="020B0503020204020204" charset="-122"/>
                <a:ea typeface="微软雅黑" panose="020B0503020204020204" charset="-122"/>
              </a:defRPr>
            </a:lvl2pPr>
            <a:lvl3pPr>
              <a:defRPr>
                <a:latin typeface="微软雅黑" panose="020B0503020204020204" charset="-122"/>
                <a:ea typeface="微软雅黑" panose="020B0503020204020204" charset="-122"/>
              </a:defRPr>
            </a:lvl3pPr>
            <a:lvl4pPr>
              <a:defRPr>
                <a:latin typeface="微软雅黑" panose="020B0503020204020204" charset="-122"/>
                <a:ea typeface="微软雅黑" panose="020B0503020204020204" charset="-122"/>
              </a:defRPr>
            </a:lvl4pPr>
            <a:lvl5pPr>
              <a:defRPr>
                <a:latin typeface="微软雅黑" panose="020B0503020204020204" charset="-122"/>
                <a:ea typeface="微软雅黑" panose="020B0503020204020204" charset="-122"/>
              </a:defRPr>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381000" y="914400"/>
            <a:ext cx="8382000" cy="5181600"/>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381000" y="914400"/>
            <a:ext cx="8382000" cy="5181600"/>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381000" y="914400"/>
            <a:ext cx="8382000" cy="5181600"/>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2.pn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auto">
          <a:xfrm>
            <a:off x="381000" y="914400"/>
            <a:ext cx="8382000" cy="5322912"/>
          </a:xfrm>
          <a:prstGeom prst="rect">
            <a:avLst/>
          </a:prstGeom>
          <a:noFill/>
          <a:ln w="9525">
            <a:noFill/>
            <a:miter lim="800000"/>
          </a:ln>
        </p:spPr>
        <p:txBody>
          <a:bodyPr vert="horz" wrap="square" lIns="91440" tIns="45720" rIns="91440" bIns="45720" numCol="1" anchor="t" anchorCtr="0" compatLnSpc="1"/>
          <a:lstStyle/>
          <a:p>
            <a:pPr lvl="0"/>
            <a:r>
              <a:rPr lang="en-US" altLang="zh-TW" dirty="0" smtClean="0"/>
              <a:t>Click to edit Master text styles</a:t>
            </a:r>
            <a:endParaRPr lang="en-US" altLang="zh-TW" dirty="0" smtClean="0"/>
          </a:p>
          <a:p>
            <a:pPr lvl="1"/>
            <a:r>
              <a:rPr lang="en-US" altLang="zh-TW" dirty="0" smtClean="0"/>
              <a:t>Second level</a:t>
            </a:r>
            <a:endParaRPr lang="en-US" altLang="zh-TW" dirty="0" smtClean="0"/>
          </a:p>
          <a:p>
            <a:pPr lvl="2"/>
            <a:r>
              <a:rPr lang="en-US" altLang="zh-TW" dirty="0" smtClean="0"/>
              <a:t>Third level</a:t>
            </a:r>
            <a:endParaRPr lang="en-US" altLang="zh-TW" dirty="0" smtClean="0"/>
          </a:p>
          <a:p>
            <a:pPr lvl="3"/>
            <a:r>
              <a:rPr lang="en-US" altLang="zh-TW" dirty="0" smtClean="0"/>
              <a:t>Fourth level</a:t>
            </a:r>
            <a:endParaRPr lang="en-US" altLang="zh-TW" dirty="0" smtClean="0"/>
          </a:p>
        </p:txBody>
      </p:sp>
      <p:sp>
        <p:nvSpPr>
          <p:cNvPr id="12292" name="Rectangle 4"/>
          <p:cNvSpPr>
            <a:spLocks noGrp="1" noChangeArrowheads="1"/>
          </p:cNvSpPr>
          <p:nvPr>
            <p:ph type="ftr" sz="quarter" idx="3"/>
          </p:nvPr>
        </p:nvSpPr>
        <p:spPr bwMode="auto">
          <a:xfrm>
            <a:off x="3124200" y="6477000"/>
            <a:ext cx="2895600" cy="304800"/>
          </a:xfrm>
          <a:prstGeom prst="rect">
            <a:avLst/>
          </a:prstGeom>
          <a:noFill/>
          <a:ln w="9525">
            <a:noFill/>
            <a:miter lim="800000"/>
          </a:ln>
          <a:effectLst/>
        </p:spPr>
        <p:txBody>
          <a:bodyPr vert="horz" wrap="square" lIns="91440" tIns="45720" rIns="91440" bIns="45720" numCol="1" anchor="t" anchorCtr="0" compatLnSpc="1"/>
          <a:lstStyle>
            <a:lvl1pPr algn="ctr" eaLnBrk="0" hangingPunct="0">
              <a:spcBef>
                <a:spcPct val="0"/>
              </a:spcBef>
              <a:buFontTx/>
              <a:buNone/>
              <a:defRPr sz="1200" b="0">
                <a:latin typeface="Times New Roman" panose="02020603050405020304" pitchFamily="18" charset="0"/>
                <a:ea typeface="PMingLiU" pitchFamily="18" charset="-120"/>
              </a:defRPr>
            </a:lvl1pPr>
          </a:lstStyle>
          <a:p>
            <a:pPr>
              <a:defRPr/>
            </a:pPr>
            <a:r>
              <a:rPr lang="zh-TW" altLang="en-US" smtClean="0"/>
              <a:t>（</a:t>
            </a:r>
            <a:r>
              <a:rPr lang="en-US" altLang="zh-TW" smtClean="0"/>
              <a:t>1</a:t>
            </a:r>
            <a:r>
              <a:rPr lang="zh-TW" altLang="en-US" smtClean="0"/>
              <a:t>）</a:t>
            </a:r>
            <a:endParaRPr lang="en-US" altLang="zh-TW" dirty="0"/>
          </a:p>
        </p:txBody>
      </p:sp>
      <p:sp>
        <p:nvSpPr>
          <p:cNvPr id="12293" name="Line 5"/>
          <p:cNvSpPr>
            <a:spLocks noChangeShapeType="1"/>
          </p:cNvSpPr>
          <p:nvPr/>
        </p:nvSpPr>
        <p:spPr bwMode="auto">
          <a:xfrm flipV="1">
            <a:off x="381000" y="765174"/>
            <a:ext cx="8511480" cy="0"/>
          </a:xfrm>
          <a:prstGeom prst="line">
            <a:avLst/>
          </a:prstGeom>
          <a:noFill/>
          <a:ln w="28575">
            <a:solidFill>
              <a:srgbClr val="CC0000"/>
            </a:solidFill>
            <a:round/>
          </a:ln>
          <a:effectLst/>
        </p:spPr>
        <p:txBody>
          <a:bodyPr/>
          <a:lstStyle/>
          <a:p>
            <a:pPr eaLnBrk="0" hangingPunct="0">
              <a:spcBef>
                <a:spcPct val="50000"/>
              </a:spcBef>
              <a:buFontTx/>
              <a:buChar char="•"/>
              <a:defRPr/>
            </a:pPr>
            <a:endParaRPr lang="zh-CN" altLang="en-US" dirty="0">
              <a:latin typeface="Arial" panose="020B0604020202020204" pitchFamily="34" charset="0"/>
            </a:endParaRPr>
          </a:p>
        </p:txBody>
      </p:sp>
      <p:sp>
        <p:nvSpPr>
          <p:cNvPr id="12294" name="Line 6"/>
          <p:cNvSpPr>
            <a:spLocks noChangeShapeType="1"/>
          </p:cNvSpPr>
          <p:nvPr/>
        </p:nvSpPr>
        <p:spPr bwMode="auto">
          <a:xfrm flipV="1">
            <a:off x="279400" y="6360120"/>
            <a:ext cx="8382000" cy="0"/>
          </a:xfrm>
          <a:prstGeom prst="line">
            <a:avLst/>
          </a:prstGeom>
          <a:noFill/>
          <a:ln w="19050">
            <a:solidFill>
              <a:srgbClr val="CC0000"/>
            </a:solidFill>
            <a:round/>
          </a:ln>
          <a:effectLst/>
        </p:spPr>
        <p:txBody>
          <a:bodyPr/>
          <a:lstStyle/>
          <a:p>
            <a:pPr eaLnBrk="0" hangingPunct="0">
              <a:spcBef>
                <a:spcPct val="50000"/>
              </a:spcBef>
              <a:buFontTx/>
              <a:buChar char="•"/>
              <a:defRPr/>
            </a:pPr>
            <a:endParaRPr lang="zh-CN" altLang="en-US">
              <a:latin typeface="Arial" panose="020B0604020202020204" pitchFamily="34" charset="0"/>
            </a:endParaRPr>
          </a:p>
        </p:txBody>
      </p:sp>
      <p:sp>
        <p:nvSpPr>
          <p:cNvPr id="10" name="Rectangle 2"/>
          <p:cNvSpPr>
            <a:spLocks noGrp="1" noChangeArrowheads="1"/>
          </p:cNvSpPr>
          <p:nvPr>
            <p:ph type="title"/>
          </p:nvPr>
        </p:nvSpPr>
        <p:spPr bwMode="auto">
          <a:xfrm>
            <a:off x="323528" y="44624"/>
            <a:ext cx="8287072" cy="720080"/>
          </a:xfrm>
          <a:prstGeom prst="rect">
            <a:avLst/>
          </a:prstGeom>
          <a:noFill/>
          <a:ln w="9525">
            <a:noFill/>
            <a:miter lim="800000"/>
          </a:ln>
        </p:spPr>
        <p:txBody>
          <a:bodyPr vert="horz" wrap="square" lIns="91440" tIns="45720" rIns="91440" bIns="45720" numCol="1" anchor="ctr" anchorCtr="0" compatLnSpc="1"/>
          <a:lstStyle/>
          <a:p>
            <a:pPr lvl="0"/>
            <a:r>
              <a:rPr lang="en-US" altLang="zh-TW" dirty="0" smtClean="0"/>
              <a:t>Click to edit Master title style</a:t>
            </a:r>
            <a:endParaRPr lang="en-US" altLang="zh-TW" dirty="0" smtClean="0"/>
          </a:p>
        </p:txBody>
      </p:sp>
      <p:pic>
        <p:nvPicPr>
          <p:cNvPr id="3" name="图片 2"/>
          <p:cNvPicPr>
            <a:picLocks noChangeAspect="1"/>
          </p:cNvPicPr>
          <p:nvPr userDrawn="1"/>
        </p:nvPicPr>
        <p:blipFill>
          <a:blip r:embed="rId13"/>
          <a:stretch>
            <a:fillRect/>
          </a:stretch>
        </p:blipFill>
        <p:spPr>
          <a:xfrm>
            <a:off x="-36512" y="-35396"/>
            <a:ext cx="9134475" cy="8001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hf sldNum="0" hdr="0" dt="0"/>
  <p:txStyles>
    <p:titleStyle>
      <a:lvl1pPr algn="l" rtl="0" eaLnBrk="0" fontAlgn="base" hangingPunct="0">
        <a:spcBef>
          <a:spcPct val="0"/>
        </a:spcBef>
        <a:spcAft>
          <a:spcPct val="0"/>
        </a:spcAft>
        <a:defRPr sz="2600" b="1">
          <a:solidFill>
            <a:schemeClr val="bg1"/>
          </a:solidFill>
          <a:latin typeface="+mj-lt"/>
          <a:ea typeface="+mj-ea"/>
          <a:cs typeface="+mj-cs"/>
        </a:defRPr>
      </a:lvl1pPr>
      <a:lvl2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2pPr>
      <a:lvl3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3pPr>
      <a:lvl4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4pPr>
      <a:lvl5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5pPr>
      <a:lvl6pPr marL="4572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6pPr>
      <a:lvl7pPr marL="9144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7pPr>
      <a:lvl8pPr marL="13716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8pPr>
      <a:lvl9pPr marL="18288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9pPr>
    </p:titleStyle>
    <p:bodyStyle>
      <a:lvl1pPr marL="342900" indent="-342900" algn="l" rtl="0" eaLnBrk="0" fontAlgn="base" hangingPunct="0">
        <a:lnSpc>
          <a:spcPct val="120000"/>
        </a:lnSpc>
        <a:spcBef>
          <a:spcPct val="20000"/>
        </a:spcBef>
        <a:spcAft>
          <a:spcPct val="0"/>
        </a:spcAft>
        <a:buSzPct val="60000"/>
        <a:buFont typeface="Wingdings" panose="05000000000000000000" pitchFamily="2" charset="2"/>
        <a:buChar char="q"/>
        <a:defRPr sz="2400" b="1">
          <a:solidFill>
            <a:schemeClr val="tx1"/>
          </a:solidFill>
          <a:latin typeface="+mn-lt"/>
          <a:ea typeface="+mn-ea"/>
          <a:cs typeface="+mn-cs"/>
        </a:defRPr>
      </a:lvl1pPr>
      <a:lvl2pPr marL="742950" indent="-285750" algn="l" rtl="0" eaLnBrk="0" fontAlgn="base" hangingPunct="0">
        <a:lnSpc>
          <a:spcPct val="120000"/>
        </a:lnSpc>
        <a:spcBef>
          <a:spcPct val="20000"/>
        </a:spcBef>
        <a:spcAft>
          <a:spcPct val="0"/>
        </a:spcAft>
        <a:buSzPct val="60000"/>
        <a:buFont typeface="Wingdings" panose="05000000000000000000" pitchFamily="2" charset="2"/>
        <a:buChar char="Ø"/>
        <a:defRPr sz="2000" b="1">
          <a:solidFill>
            <a:schemeClr val="tx1"/>
          </a:solidFill>
          <a:latin typeface="楷体_GB2312" pitchFamily="49" charset="-122"/>
          <a:ea typeface="楷体_GB2312" pitchFamily="49" charset="-122"/>
        </a:defRPr>
      </a:lvl2pPr>
      <a:lvl3pPr marL="1143000" indent="-228600" algn="l" rtl="0" eaLnBrk="0" fontAlgn="base" hangingPunct="0">
        <a:lnSpc>
          <a:spcPct val="120000"/>
        </a:lnSpc>
        <a:spcBef>
          <a:spcPct val="20000"/>
        </a:spcBef>
        <a:spcAft>
          <a:spcPct val="0"/>
        </a:spcAft>
        <a:buSzPct val="60000"/>
        <a:buFont typeface="Wingdings" panose="05000000000000000000" pitchFamily="2" charset="2"/>
        <a:buChar char="v"/>
        <a:defRPr sz="2400">
          <a:solidFill>
            <a:schemeClr val="tx1"/>
          </a:solidFill>
          <a:latin typeface="新宋体" panose="02010609030101010101" charset="-122"/>
          <a:ea typeface="新宋体" panose="02010609030101010101" charset="-122"/>
        </a:defRPr>
      </a:lvl3pPr>
      <a:lvl4pPr marL="1600200" indent="-228600" algn="l" rtl="0" eaLnBrk="0" fontAlgn="base" hangingPunct="0">
        <a:lnSpc>
          <a:spcPct val="120000"/>
        </a:lnSpc>
        <a:spcBef>
          <a:spcPct val="20000"/>
        </a:spcBef>
        <a:spcAft>
          <a:spcPct val="0"/>
        </a:spcAft>
        <a:buSzPct val="60000"/>
        <a:buFont typeface="Webdings" panose="05030102010509060703" pitchFamily="18" charset="2"/>
        <a:buChar char="&lt;"/>
        <a:defRPr sz="1600">
          <a:solidFill>
            <a:schemeClr val="tx1"/>
          </a:solidFill>
          <a:latin typeface="新宋体" panose="02010609030101010101" charset="-122"/>
          <a:ea typeface="新宋体" panose="02010609030101010101" charset="-122"/>
        </a:defRPr>
      </a:lvl4pPr>
      <a:lvl5pPr marL="2057400" indent="-228600" algn="l" rtl="0" eaLnBrk="0" fontAlgn="base" hangingPunct="0">
        <a:spcBef>
          <a:spcPct val="20000"/>
        </a:spcBef>
        <a:spcAft>
          <a:spcPct val="0"/>
        </a:spcAft>
        <a:buSzPct val="60000"/>
        <a:buFont typeface="Webdings" panose="05030102010509060703" pitchFamily="18" charset="2"/>
        <a:buChar char="&lt;"/>
        <a:defRPr sz="1200" b="1">
          <a:solidFill>
            <a:schemeClr val="tx1"/>
          </a:solidFill>
          <a:latin typeface="Lucida Sans Unicode" panose="020B0602030504020204" pitchFamily="34" charset="0"/>
          <a:ea typeface="新宋体" panose="02010609030101010101" charset="-122"/>
        </a:defRPr>
      </a:lvl5pPr>
      <a:lvl6pPr marL="2514600" indent="-228600" algn="l" rtl="0" eaLnBrk="0" fontAlgn="base" hangingPunct="0">
        <a:spcBef>
          <a:spcPct val="20000"/>
        </a:spcBef>
        <a:spcAft>
          <a:spcPct val="0"/>
        </a:spcAft>
        <a:buSzPct val="60000"/>
        <a:buFont typeface="Webdings" panose="05030102010509060703" pitchFamily="18" charset="2"/>
        <a:buChar char="&lt;"/>
        <a:defRPr sz="1200" b="1">
          <a:solidFill>
            <a:schemeClr val="tx1"/>
          </a:solidFill>
          <a:latin typeface="Lucida Sans Unicode" panose="020B0602030504020204" pitchFamily="34" charset="0"/>
          <a:ea typeface="新宋体" panose="02010609030101010101" charset="-122"/>
        </a:defRPr>
      </a:lvl6pPr>
      <a:lvl7pPr marL="2971800" indent="-228600" algn="l" rtl="0" eaLnBrk="0" fontAlgn="base" hangingPunct="0">
        <a:spcBef>
          <a:spcPct val="20000"/>
        </a:spcBef>
        <a:spcAft>
          <a:spcPct val="0"/>
        </a:spcAft>
        <a:buSzPct val="60000"/>
        <a:buFont typeface="Webdings" panose="05030102010509060703" pitchFamily="18" charset="2"/>
        <a:buChar char="&lt;"/>
        <a:defRPr sz="1200" b="1">
          <a:solidFill>
            <a:schemeClr val="tx1"/>
          </a:solidFill>
          <a:latin typeface="Lucida Sans Unicode" panose="020B0602030504020204" pitchFamily="34" charset="0"/>
          <a:ea typeface="新宋体" panose="02010609030101010101" charset="-122"/>
        </a:defRPr>
      </a:lvl7pPr>
      <a:lvl8pPr marL="3429000" indent="-228600" algn="l" rtl="0" eaLnBrk="0" fontAlgn="base" hangingPunct="0">
        <a:spcBef>
          <a:spcPct val="20000"/>
        </a:spcBef>
        <a:spcAft>
          <a:spcPct val="0"/>
        </a:spcAft>
        <a:buSzPct val="60000"/>
        <a:buFont typeface="Webdings" panose="05030102010509060703" pitchFamily="18" charset="2"/>
        <a:buChar char="&lt;"/>
        <a:defRPr sz="1200" b="1">
          <a:solidFill>
            <a:schemeClr val="tx1"/>
          </a:solidFill>
          <a:latin typeface="Lucida Sans Unicode" panose="020B0602030504020204" pitchFamily="34" charset="0"/>
          <a:ea typeface="新宋体" panose="02010609030101010101" charset="-122"/>
        </a:defRPr>
      </a:lvl8pPr>
      <a:lvl9pPr marL="3886200" indent="-228600" algn="l" rtl="0" eaLnBrk="0" fontAlgn="base" hangingPunct="0">
        <a:spcBef>
          <a:spcPct val="20000"/>
        </a:spcBef>
        <a:spcAft>
          <a:spcPct val="0"/>
        </a:spcAft>
        <a:buSzPct val="60000"/>
        <a:buFont typeface="Webdings" panose="05030102010509060703" pitchFamily="18" charset="2"/>
        <a:buChar char="&lt;"/>
        <a:defRPr sz="1200" b="1">
          <a:solidFill>
            <a:schemeClr val="tx1"/>
          </a:solidFill>
          <a:latin typeface="Lucida Sans Unicode" panose="020B0602030504020204" pitchFamily="34" charset="0"/>
          <a:ea typeface="新宋体" panose="02010609030101010101" charset="-122"/>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image" Target="../media/image8.jpeg"/><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9.png"/></Relationships>
</file>

<file path=ppt/slides/_rels/slide12.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16.jpe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2.xml"/><Relationship Id="rId2" Type="http://schemas.openxmlformats.org/officeDocument/2006/relationships/image" Target="../media/image18.jpeg"/><Relationship Id="rId1" Type="http://schemas.openxmlformats.org/officeDocument/2006/relationships/image" Target="../media/image17.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9" Type="http://schemas.openxmlformats.org/officeDocument/2006/relationships/slideLayout" Target="../slideLayouts/slideLayout5.xml"/><Relationship Id="rId8" Type="http://schemas.openxmlformats.org/officeDocument/2006/relationships/image" Target="../media/image27.png"/><Relationship Id="rId7" Type="http://schemas.openxmlformats.org/officeDocument/2006/relationships/image" Target="../media/image26.jpeg"/><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jpeg"/><Relationship Id="rId3" Type="http://schemas.openxmlformats.org/officeDocument/2006/relationships/image" Target="../media/image22.png"/><Relationship Id="rId2" Type="http://schemas.openxmlformats.org/officeDocument/2006/relationships/image" Target="../media/image21.jpeg"/><Relationship Id="rId10" Type="http://schemas.openxmlformats.org/officeDocument/2006/relationships/notesSlide" Target="../notesSlides/notesSlide14.xml"/><Relationship Id="rId1" Type="http://schemas.openxmlformats.org/officeDocument/2006/relationships/image" Target="../media/image20.w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9" Type="http://schemas.openxmlformats.org/officeDocument/2006/relationships/notesSlide" Target="../notesSlides/notesSlide16.xml"/><Relationship Id="rId8" Type="http://schemas.openxmlformats.org/officeDocument/2006/relationships/slideLayout" Target="../slideLayouts/slideLayout5.xml"/><Relationship Id="rId7" Type="http://schemas.microsoft.com/office/2007/relationships/hdphoto" Target="../media/image34.wdp"/><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3" Type="http://schemas.openxmlformats.org/officeDocument/2006/relationships/image" Target="../media/image30.png"/><Relationship Id="rId2" Type="http://schemas.openxmlformats.org/officeDocument/2006/relationships/image" Target="../media/image29.wmf"/><Relationship Id="rId1" Type="http://schemas.openxmlformats.org/officeDocument/2006/relationships/image" Target="../media/image28.w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2.xml"/><Relationship Id="rId1" Type="http://schemas.openxmlformats.org/officeDocument/2006/relationships/image" Target="../media/image35.w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6" Type="http://schemas.openxmlformats.org/officeDocument/2006/relationships/notesSlide" Target="../notesSlides/notesSlide20.xml"/><Relationship Id="rId5" Type="http://schemas.openxmlformats.org/officeDocument/2006/relationships/vmlDrawing" Target="../drawings/vmlDrawing1.vml"/><Relationship Id="rId4" Type="http://schemas.openxmlformats.org/officeDocument/2006/relationships/slideLayout" Target="../slideLayouts/slideLayout5.xml"/><Relationship Id="rId3" Type="http://schemas.openxmlformats.org/officeDocument/2006/relationships/image" Target="../media/image37.wmf"/><Relationship Id="rId2" Type="http://schemas.openxmlformats.org/officeDocument/2006/relationships/oleObject" Target="../embeddings/Workbook1.xls"/><Relationship Id="rId1" Type="http://schemas.openxmlformats.org/officeDocument/2006/relationships/image" Target="../media/image36.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3.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image" Target="../media/image38.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19.pn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9.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5" Type="http://schemas.openxmlformats.org/officeDocument/2006/relationships/slideLayout" Target="../slideLayouts/slideLayout8.xml"/><Relationship Id="rId4" Type="http://schemas.openxmlformats.org/officeDocument/2006/relationships/image" Target="../media/image43.png"/><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image" Target="../media/image40.pn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image" Target="../media/image44.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0.xml"/><Relationship Id="rId1" Type="http://schemas.openxmlformats.org/officeDocument/2006/relationships/image" Target="../media/image4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9" Type="http://schemas.openxmlformats.org/officeDocument/2006/relationships/slideLayout" Target="../slideLayouts/slideLayout3.xml"/><Relationship Id="rId8" Type="http://schemas.openxmlformats.org/officeDocument/2006/relationships/image" Target="../media/image53.png"/><Relationship Id="rId7" Type="http://schemas.openxmlformats.org/officeDocument/2006/relationships/image" Target="../media/image52.png"/><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emf"/><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image" Target="../media/image4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4.png"/><Relationship Id="rId1" Type="http://schemas.openxmlformats.org/officeDocument/2006/relationships/image" Target="../media/image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0"/>
          <p:cNvSpPr>
            <a:spLocks noGrp="1" noChangeArrowheads="1"/>
          </p:cNvSpPr>
          <p:nvPr>
            <p:ph type="ctrTitle"/>
          </p:nvPr>
        </p:nvSpPr>
        <p:spPr>
          <a:xfrm>
            <a:off x="467544" y="2348880"/>
            <a:ext cx="8031192" cy="936104"/>
          </a:xfrm>
          <a:noFill/>
          <a:ln>
            <a:noFill/>
          </a:ln>
        </p:spPr>
        <p:txBody>
          <a:bodyPr/>
          <a:lstStyle/>
          <a:p>
            <a:r>
              <a:rPr dirty="0" smtClean="0">
                <a:solidFill>
                  <a:schemeClr val="accent6">
                    <a:lumMod val="50000"/>
                  </a:schemeClr>
                </a:solidFill>
                <a:latin typeface="微软雅黑" panose="020B0503020204020204" charset="-122"/>
                <a:ea typeface="微软雅黑" panose="020B0503020204020204" charset="-122"/>
              </a:rPr>
              <a:t>大型集团主数据管理系统建设规划方案</a:t>
            </a:r>
            <a:endParaRPr dirty="0" smtClean="0">
              <a:solidFill>
                <a:schemeClr val="accent6">
                  <a:lumMod val="50000"/>
                </a:schemeClr>
              </a:solidFill>
              <a:latin typeface="微软雅黑" panose="020B0503020204020204" charset="-122"/>
              <a:ea typeface="微软雅黑" panose="020B0503020204020204" charset="-122"/>
            </a:endParaRPr>
          </a:p>
        </p:txBody>
      </p:sp>
      <p:sp>
        <p:nvSpPr>
          <p:cNvPr id="7" name="标题 1"/>
          <p:cNvSpPr txBox="1"/>
          <p:nvPr/>
        </p:nvSpPr>
        <p:spPr bwMode="auto">
          <a:xfrm>
            <a:off x="2627688" y="5229200"/>
            <a:ext cx="4608608" cy="1080120"/>
          </a:xfrm>
          <a:prstGeom prst="rect">
            <a:avLst/>
          </a:prstGeom>
          <a:noFill/>
          <a:ln w="9525">
            <a:noFill/>
            <a:miter lim="800000"/>
          </a:ln>
        </p:spPr>
        <p:txBody>
          <a:bodyPr vert="horz" wrap="square" lIns="91440" tIns="45720" rIns="91440" bIns="45720" numCol="1" anchor="t" anchorCtr="0" compatLnSpc="1"/>
          <a:lstStyle>
            <a:lvl1pPr marL="59055" indent="-59055" algn="ctr" rtl="0" eaLnBrk="0" fontAlgn="base" hangingPunct="0">
              <a:spcBef>
                <a:spcPct val="0"/>
              </a:spcBef>
              <a:spcAft>
                <a:spcPct val="0"/>
              </a:spcAft>
              <a:defRPr sz="2800" b="0">
                <a:solidFill>
                  <a:schemeClr val="tx1"/>
                </a:solidFill>
                <a:latin typeface="黑体" panose="02010609060101010101" pitchFamily="2" charset="-122"/>
                <a:ea typeface="黑体" panose="02010609060101010101" pitchFamily="2" charset="-122"/>
                <a:cs typeface="+mj-cs"/>
              </a:defRPr>
            </a:lvl1pPr>
            <a:lvl2pPr marL="59055" indent="-59055" algn="l" rtl="0" eaLnBrk="0" fontAlgn="base" hangingPunct="0">
              <a:spcBef>
                <a:spcPct val="0"/>
              </a:spcBef>
              <a:spcAft>
                <a:spcPct val="0"/>
              </a:spcAft>
              <a:defRPr sz="2000" b="1">
                <a:solidFill>
                  <a:schemeClr val="bg1"/>
                </a:solidFill>
                <a:latin typeface="宋体" panose="02010600030101010101" pitchFamily="2" charset="-122"/>
                <a:ea typeface="宋体" panose="02010600030101010101" pitchFamily="2" charset="-122"/>
              </a:defRPr>
            </a:lvl2pPr>
            <a:lvl3pPr marL="59055" indent="-59055" algn="l" rtl="0" eaLnBrk="0" fontAlgn="base" hangingPunct="0">
              <a:spcBef>
                <a:spcPct val="0"/>
              </a:spcBef>
              <a:spcAft>
                <a:spcPct val="0"/>
              </a:spcAft>
              <a:defRPr sz="2000" b="1">
                <a:solidFill>
                  <a:schemeClr val="bg1"/>
                </a:solidFill>
                <a:latin typeface="宋体" panose="02010600030101010101" pitchFamily="2" charset="-122"/>
                <a:ea typeface="宋体" panose="02010600030101010101" pitchFamily="2" charset="-122"/>
              </a:defRPr>
            </a:lvl3pPr>
            <a:lvl4pPr marL="59055" indent="-59055" algn="l" rtl="0" eaLnBrk="0" fontAlgn="base" hangingPunct="0">
              <a:spcBef>
                <a:spcPct val="0"/>
              </a:spcBef>
              <a:spcAft>
                <a:spcPct val="0"/>
              </a:spcAft>
              <a:defRPr sz="2000" b="1">
                <a:solidFill>
                  <a:schemeClr val="bg1"/>
                </a:solidFill>
                <a:latin typeface="宋体" panose="02010600030101010101" pitchFamily="2" charset="-122"/>
                <a:ea typeface="宋体" panose="02010600030101010101" pitchFamily="2" charset="-122"/>
              </a:defRPr>
            </a:lvl4pPr>
            <a:lvl5pPr marL="59055" indent="-59055" algn="l" rtl="0" eaLnBrk="0" fontAlgn="base" hangingPunct="0">
              <a:spcBef>
                <a:spcPct val="0"/>
              </a:spcBef>
              <a:spcAft>
                <a:spcPct val="0"/>
              </a:spcAft>
              <a:defRPr sz="2000" b="1">
                <a:solidFill>
                  <a:schemeClr val="bg1"/>
                </a:solidFill>
                <a:latin typeface="宋体" panose="02010600030101010101" pitchFamily="2" charset="-122"/>
                <a:ea typeface="宋体" panose="02010600030101010101" pitchFamily="2" charset="-122"/>
              </a:defRPr>
            </a:lvl5pPr>
            <a:lvl6pPr marL="516255" algn="l" rtl="0" eaLnBrk="0" fontAlgn="base" hangingPunct="0">
              <a:spcBef>
                <a:spcPct val="0"/>
              </a:spcBef>
              <a:spcAft>
                <a:spcPct val="0"/>
              </a:spcAft>
              <a:defRPr sz="2000" b="1">
                <a:solidFill>
                  <a:schemeClr val="bg1"/>
                </a:solidFill>
                <a:latin typeface="宋体" panose="02010600030101010101" pitchFamily="2" charset="-122"/>
                <a:ea typeface="宋体" panose="02010600030101010101" pitchFamily="2" charset="-122"/>
              </a:defRPr>
            </a:lvl6pPr>
            <a:lvl7pPr marL="973455" algn="l" rtl="0" eaLnBrk="0" fontAlgn="base" hangingPunct="0">
              <a:spcBef>
                <a:spcPct val="0"/>
              </a:spcBef>
              <a:spcAft>
                <a:spcPct val="0"/>
              </a:spcAft>
              <a:defRPr sz="2000" b="1">
                <a:solidFill>
                  <a:schemeClr val="bg1"/>
                </a:solidFill>
                <a:latin typeface="宋体" panose="02010600030101010101" pitchFamily="2" charset="-122"/>
                <a:ea typeface="宋体" panose="02010600030101010101" pitchFamily="2" charset="-122"/>
              </a:defRPr>
            </a:lvl7pPr>
            <a:lvl8pPr marL="1430655" algn="l" rtl="0" eaLnBrk="0" fontAlgn="base" hangingPunct="0">
              <a:spcBef>
                <a:spcPct val="0"/>
              </a:spcBef>
              <a:spcAft>
                <a:spcPct val="0"/>
              </a:spcAft>
              <a:defRPr sz="2000" b="1">
                <a:solidFill>
                  <a:schemeClr val="bg1"/>
                </a:solidFill>
                <a:latin typeface="宋体" panose="02010600030101010101" pitchFamily="2" charset="-122"/>
                <a:ea typeface="宋体" panose="02010600030101010101" pitchFamily="2" charset="-122"/>
              </a:defRPr>
            </a:lvl8pPr>
            <a:lvl9pPr marL="1887855" algn="l" rtl="0" eaLnBrk="0" fontAlgn="base" hangingPunct="0">
              <a:spcBef>
                <a:spcPct val="0"/>
              </a:spcBef>
              <a:spcAft>
                <a:spcPct val="0"/>
              </a:spcAft>
              <a:defRPr sz="2000" b="1">
                <a:solidFill>
                  <a:schemeClr val="bg1"/>
                </a:solidFill>
                <a:latin typeface="宋体" panose="02010600030101010101" pitchFamily="2" charset="-122"/>
                <a:ea typeface="宋体" panose="02010600030101010101" pitchFamily="2" charset="-122"/>
              </a:defRPr>
            </a:lvl9pPr>
          </a:lstStyle>
          <a:p>
            <a:r>
              <a:rPr kumimoji="1" lang="zh-CN" altLang="en-US" sz="2000" b="1" dirty="0" smtClean="0">
                <a:solidFill>
                  <a:srgbClr val="002060"/>
                </a:solidFill>
                <a:latin typeface="微软雅黑" panose="020B0503020204020204" charset="-122"/>
                <a:ea typeface="微软雅黑" panose="020B0503020204020204" charset="-122"/>
              </a:rPr>
              <a:t>主数据项目组</a:t>
            </a:r>
            <a:endParaRPr lang="zh-CN" altLang="en-US" sz="20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bwMode="auto">
          <a:xfrm>
            <a:off x="232300" y="1458193"/>
            <a:ext cx="3335338" cy="2743200"/>
            <a:chOff x="158" y="527"/>
            <a:chExt cx="2101" cy="1728"/>
          </a:xfrm>
        </p:grpSpPr>
        <p:pic>
          <p:nvPicPr>
            <p:cNvPr id="4" name="Picture 4" descr="images"/>
            <p:cNvPicPr>
              <a:picLocks noChangeAspect="1" noChangeArrowheads="1"/>
            </p:cNvPicPr>
            <p:nvPr/>
          </p:nvPicPr>
          <p:blipFill>
            <a:blip r:embed="rId1" cstate="print"/>
            <a:srcRect/>
            <a:stretch>
              <a:fillRect/>
            </a:stretch>
          </p:blipFill>
          <p:spPr bwMode="auto">
            <a:xfrm>
              <a:off x="567" y="799"/>
              <a:ext cx="589" cy="441"/>
            </a:xfrm>
            <a:prstGeom prst="rect">
              <a:avLst/>
            </a:prstGeom>
            <a:noFill/>
          </p:spPr>
        </p:pic>
        <p:pic>
          <p:nvPicPr>
            <p:cNvPr id="5" name="Picture 5" descr="images2"/>
            <p:cNvPicPr>
              <a:picLocks noChangeAspect="1" noChangeArrowheads="1"/>
            </p:cNvPicPr>
            <p:nvPr/>
          </p:nvPicPr>
          <p:blipFill>
            <a:blip r:embed="rId2" cstate="print"/>
            <a:srcRect/>
            <a:stretch>
              <a:fillRect/>
            </a:stretch>
          </p:blipFill>
          <p:spPr bwMode="auto">
            <a:xfrm>
              <a:off x="567" y="1570"/>
              <a:ext cx="589" cy="442"/>
            </a:xfrm>
            <a:prstGeom prst="rect">
              <a:avLst/>
            </a:prstGeom>
            <a:noFill/>
          </p:spPr>
        </p:pic>
        <p:sp>
          <p:nvSpPr>
            <p:cNvPr id="6" name="AutoShape 6"/>
            <p:cNvSpPr>
              <a:spLocks noChangeArrowheads="1"/>
            </p:cNvSpPr>
            <p:nvPr/>
          </p:nvSpPr>
          <p:spPr bwMode="auto">
            <a:xfrm rot="16200000">
              <a:off x="271" y="1276"/>
              <a:ext cx="91" cy="318"/>
            </a:xfrm>
            <a:prstGeom prst="can">
              <a:avLst>
                <a:gd name="adj" fmla="val 20741"/>
              </a:avLst>
            </a:prstGeom>
            <a:gradFill rotWithShape="1">
              <a:gsLst>
                <a:gs pos="0">
                  <a:schemeClr val="bg2"/>
                </a:gs>
                <a:gs pos="50000">
                  <a:schemeClr val="bg2">
                    <a:gamma/>
                    <a:shade val="46275"/>
                    <a:invGamma/>
                  </a:schemeClr>
                </a:gs>
                <a:gs pos="100000">
                  <a:schemeClr val="bg2"/>
                </a:gs>
              </a:gsLst>
              <a:lin ang="0" scaled="1"/>
            </a:gradFill>
            <a:ln w="9525">
              <a:solidFill>
                <a:schemeClr val="tx1"/>
              </a:solidFill>
              <a:round/>
            </a:ln>
            <a:effectLst/>
          </p:spPr>
          <p:txBody>
            <a:bodyPr wrap="none" anchor="ctr"/>
            <a:lstStyle/>
            <a:p>
              <a:endParaRPr lang="zh-CN" altLang="en-US"/>
            </a:p>
          </p:txBody>
        </p:sp>
        <p:sp>
          <p:nvSpPr>
            <p:cNvPr id="7" name="Line 7"/>
            <p:cNvSpPr>
              <a:spLocks noChangeShapeType="1"/>
            </p:cNvSpPr>
            <p:nvPr/>
          </p:nvSpPr>
          <p:spPr bwMode="auto">
            <a:xfrm flipV="1">
              <a:off x="295" y="1071"/>
              <a:ext cx="226" cy="273"/>
            </a:xfrm>
            <a:prstGeom prst="line">
              <a:avLst/>
            </a:prstGeom>
            <a:noFill/>
            <a:ln w="9525">
              <a:solidFill>
                <a:schemeClr val="tx1"/>
              </a:solidFill>
              <a:round/>
              <a:tailEnd type="triangle" w="med" len="med"/>
            </a:ln>
            <a:effectLst/>
          </p:spPr>
          <p:txBody>
            <a:bodyPr/>
            <a:lstStyle/>
            <a:p>
              <a:endParaRPr lang="zh-CN" altLang="en-US"/>
            </a:p>
          </p:txBody>
        </p:sp>
        <p:sp>
          <p:nvSpPr>
            <p:cNvPr id="8" name="Line 8"/>
            <p:cNvSpPr>
              <a:spLocks noChangeShapeType="1"/>
            </p:cNvSpPr>
            <p:nvPr/>
          </p:nvSpPr>
          <p:spPr bwMode="auto">
            <a:xfrm>
              <a:off x="295" y="1525"/>
              <a:ext cx="226" cy="272"/>
            </a:xfrm>
            <a:prstGeom prst="line">
              <a:avLst/>
            </a:prstGeom>
            <a:noFill/>
            <a:ln w="9525">
              <a:solidFill>
                <a:schemeClr val="tx1"/>
              </a:solidFill>
              <a:round/>
              <a:tailEnd type="triangle" w="med" len="med"/>
            </a:ln>
            <a:effectLst/>
          </p:spPr>
          <p:txBody>
            <a:bodyPr/>
            <a:lstStyle/>
            <a:p>
              <a:endParaRPr lang="zh-CN" altLang="en-US"/>
            </a:p>
          </p:txBody>
        </p:sp>
        <p:sp>
          <p:nvSpPr>
            <p:cNvPr id="9" name="Rectangle 9"/>
            <p:cNvSpPr>
              <a:spLocks noChangeArrowheads="1"/>
            </p:cNvSpPr>
            <p:nvPr/>
          </p:nvSpPr>
          <p:spPr bwMode="auto">
            <a:xfrm>
              <a:off x="612" y="527"/>
              <a:ext cx="508" cy="231"/>
            </a:xfrm>
            <a:prstGeom prst="rect">
              <a:avLst/>
            </a:prstGeom>
            <a:noFill/>
            <a:ln w="9525">
              <a:noFill/>
              <a:miter lim="800000"/>
            </a:ln>
            <a:effectLst/>
          </p:spPr>
          <p:txBody>
            <a:bodyPr wrap="none">
              <a:spAutoFit/>
            </a:bodyPr>
            <a:lstStyle/>
            <a:p>
              <a:pPr algn="l">
                <a:buClrTx/>
                <a:buSzTx/>
                <a:buFontTx/>
                <a:buNone/>
              </a:pPr>
              <a:r>
                <a:rPr lang="zh-CN" altLang="en-US" sz="1800" b="1">
                  <a:ea typeface="宋体" panose="02010600030101010101" pitchFamily="2" charset="-122"/>
                </a:rPr>
                <a:t>仓库</a:t>
              </a:r>
              <a:r>
                <a:rPr lang="en-US" altLang="zh-CN" sz="1800" b="1">
                  <a:ea typeface="宋体" panose="02010600030101010101" pitchFamily="2" charset="-122"/>
                </a:rPr>
                <a:t>A</a:t>
              </a:r>
              <a:endParaRPr lang="en-US" altLang="zh-CN" sz="1800" b="1">
                <a:ea typeface="宋体" panose="02010600030101010101" pitchFamily="2" charset="-122"/>
              </a:endParaRPr>
            </a:p>
          </p:txBody>
        </p:sp>
        <p:sp>
          <p:nvSpPr>
            <p:cNvPr id="10" name="Rectangle 10"/>
            <p:cNvSpPr>
              <a:spLocks noChangeArrowheads="1"/>
            </p:cNvSpPr>
            <p:nvPr/>
          </p:nvSpPr>
          <p:spPr bwMode="auto">
            <a:xfrm>
              <a:off x="612" y="2024"/>
              <a:ext cx="508" cy="231"/>
            </a:xfrm>
            <a:prstGeom prst="rect">
              <a:avLst/>
            </a:prstGeom>
            <a:noFill/>
            <a:ln w="9525">
              <a:noFill/>
              <a:miter lim="800000"/>
            </a:ln>
            <a:effectLst/>
          </p:spPr>
          <p:txBody>
            <a:bodyPr wrap="none">
              <a:spAutoFit/>
            </a:bodyPr>
            <a:lstStyle/>
            <a:p>
              <a:pPr algn="l">
                <a:buClrTx/>
                <a:buSzTx/>
                <a:buFontTx/>
                <a:buNone/>
              </a:pPr>
              <a:r>
                <a:rPr lang="zh-CN" altLang="en-US" sz="1800" b="1" dirty="0">
                  <a:ea typeface="宋体" panose="02010600030101010101" pitchFamily="2" charset="-122"/>
                </a:rPr>
                <a:t>仓库</a:t>
              </a:r>
              <a:r>
                <a:rPr lang="en-US" altLang="zh-CN" sz="1800" b="1" dirty="0">
                  <a:ea typeface="宋体" panose="02010600030101010101" pitchFamily="2" charset="-122"/>
                </a:rPr>
                <a:t>B</a:t>
              </a:r>
              <a:endParaRPr lang="en-US" altLang="zh-CN" sz="1800" b="1" dirty="0">
                <a:ea typeface="宋体" panose="02010600030101010101" pitchFamily="2" charset="-122"/>
              </a:endParaRPr>
            </a:p>
          </p:txBody>
        </p:sp>
        <p:sp>
          <p:nvSpPr>
            <p:cNvPr id="11" name="Rectangle 11"/>
            <p:cNvSpPr>
              <a:spLocks noChangeArrowheads="1"/>
            </p:cNvSpPr>
            <p:nvPr/>
          </p:nvSpPr>
          <p:spPr bwMode="auto">
            <a:xfrm>
              <a:off x="1247" y="754"/>
              <a:ext cx="1012" cy="460"/>
            </a:xfrm>
            <a:prstGeom prst="rect">
              <a:avLst/>
            </a:prstGeom>
            <a:noFill/>
            <a:ln w="9525">
              <a:noFill/>
              <a:miter lim="800000"/>
            </a:ln>
            <a:effectLst/>
          </p:spPr>
          <p:txBody>
            <a:bodyPr wrap="none">
              <a:spAutoFit/>
            </a:bodyPr>
            <a:lstStyle/>
            <a:p>
              <a:pPr algn="l">
                <a:buClrTx/>
                <a:buSzTx/>
                <a:buFontTx/>
                <a:buNone/>
              </a:pPr>
              <a:r>
                <a:rPr lang="zh-CN" altLang="en-US" sz="1400" b="1" dirty="0">
                  <a:ea typeface="宋体" panose="02010600030101010101" pitchFamily="2" charset="-122"/>
                </a:rPr>
                <a:t>物料编号：</a:t>
              </a:r>
              <a:r>
                <a:rPr lang="en-US" altLang="zh-CN" sz="1400" b="1" dirty="0">
                  <a:ea typeface="宋体" panose="02010600030101010101" pitchFamily="2" charset="-122"/>
                </a:rPr>
                <a:t>1234</a:t>
              </a:r>
              <a:endParaRPr lang="en-US" altLang="zh-CN" sz="1400" b="1" dirty="0">
                <a:ea typeface="宋体" panose="02010600030101010101" pitchFamily="2" charset="-122"/>
              </a:endParaRPr>
            </a:p>
            <a:p>
              <a:pPr algn="l">
                <a:buClrTx/>
                <a:buSzTx/>
                <a:buFontTx/>
                <a:buNone/>
              </a:pPr>
              <a:r>
                <a:rPr lang="zh-CN" altLang="en-US" sz="1400" b="1" dirty="0">
                  <a:ea typeface="宋体" panose="02010600030101010101" pitchFamily="2" charset="-122"/>
                </a:rPr>
                <a:t>物料说明：输油管</a:t>
              </a:r>
              <a:br>
                <a:rPr lang="en-US" altLang="zh-CN" sz="1400" b="1" dirty="0">
                  <a:ea typeface="宋体" panose="02010600030101010101" pitchFamily="2" charset="-122"/>
                </a:rPr>
              </a:br>
              <a:r>
                <a:rPr lang="zh-CN" altLang="en-US" sz="1400" b="1" dirty="0">
                  <a:ea typeface="宋体" panose="02010600030101010101" pitchFamily="2" charset="-122"/>
                </a:rPr>
                <a:t>数量</a:t>
              </a:r>
              <a:r>
                <a:rPr lang="en-US" altLang="zh-CN" sz="1400" b="1" dirty="0">
                  <a:ea typeface="宋体" panose="02010600030101010101" pitchFamily="2" charset="-122"/>
                </a:rPr>
                <a:t>:50</a:t>
              </a:r>
              <a:endParaRPr lang="en-US" altLang="zh-CN" sz="1400" b="1" dirty="0">
                <a:ea typeface="宋体" panose="02010600030101010101" pitchFamily="2" charset="-122"/>
              </a:endParaRPr>
            </a:p>
          </p:txBody>
        </p:sp>
        <p:sp>
          <p:nvSpPr>
            <p:cNvPr id="12" name="Rectangle 12"/>
            <p:cNvSpPr>
              <a:spLocks noChangeArrowheads="1"/>
            </p:cNvSpPr>
            <p:nvPr/>
          </p:nvSpPr>
          <p:spPr bwMode="auto">
            <a:xfrm>
              <a:off x="1247" y="1570"/>
              <a:ext cx="1012" cy="460"/>
            </a:xfrm>
            <a:prstGeom prst="rect">
              <a:avLst/>
            </a:prstGeom>
            <a:noFill/>
            <a:ln w="9525">
              <a:noFill/>
              <a:miter lim="800000"/>
            </a:ln>
            <a:effectLst/>
          </p:spPr>
          <p:txBody>
            <a:bodyPr wrap="none">
              <a:spAutoFit/>
            </a:bodyPr>
            <a:lstStyle/>
            <a:p>
              <a:pPr algn="l">
                <a:buClrTx/>
                <a:buSzTx/>
                <a:buFontTx/>
                <a:buNone/>
              </a:pPr>
              <a:r>
                <a:rPr lang="zh-CN" altLang="en-US" sz="1400" b="1">
                  <a:ea typeface="宋体" panose="02010600030101010101" pitchFamily="2" charset="-122"/>
                </a:rPr>
                <a:t>物料编号：</a:t>
              </a:r>
              <a:r>
                <a:rPr lang="en-US" altLang="zh-CN" sz="1400" b="1">
                  <a:ea typeface="宋体" panose="02010600030101010101" pitchFamily="2" charset="-122"/>
                </a:rPr>
                <a:t>4321</a:t>
              </a:r>
              <a:endParaRPr lang="en-US" altLang="zh-CN" sz="1400" b="1">
                <a:ea typeface="宋体" panose="02010600030101010101" pitchFamily="2" charset="-122"/>
              </a:endParaRPr>
            </a:p>
            <a:p>
              <a:pPr algn="l">
                <a:buClrTx/>
                <a:buSzTx/>
                <a:buFontTx/>
                <a:buNone/>
              </a:pPr>
              <a:r>
                <a:rPr lang="zh-CN" altLang="en-US" sz="1400" b="1">
                  <a:ea typeface="宋体" panose="02010600030101010101" pitchFamily="2" charset="-122"/>
                </a:rPr>
                <a:t>物料说明：输油管</a:t>
              </a:r>
              <a:br>
                <a:rPr lang="zh-CN" altLang="en-US" sz="1400" b="1">
                  <a:ea typeface="宋体" panose="02010600030101010101" pitchFamily="2" charset="-122"/>
                </a:rPr>
              </a:br>
              <a:r>
                <a:rPr lang="zh-CN" altLang="en-US" sz="1400" b="1">
                  <a:ea typeface="宋体" panose="02010600030101010101" pitchFamily="2" charset="-122"/>
                </a:rPr>
                <a:t>数量：</a:t>
              </a:r>
              <a:r>
                <a:rPr lang="en-US" altLang="zh-CN" sz="1400" b="1">
                  <a:ea typeface="宋体" panose="02010600030101010101" pitchFamily="2" charset="-122"/>
                </a:rPr>
                <a:t>50</a:t>
              </a:r>
              <a:endParaRPr lang="en-US" altLang="zh-CN" sz="1400" b="1">
                <a:ea typeface="宋体" panose="02010600030101010101" pitchFamily="2" charset="-122"/>
              </a:endParaRPr>
            </a:p>
          </p:txBody>
        </p:sp>
      </p:grpSp>
      <p:grpSp>
        <p:nvGrpSpPr>
          <p:cNvPr id="3" name="Group 13"/>
          <p:cNvGrpSpPr/>
          <p:nvPr/>
        </p:nvGrpSpPr>
        <p:grpSpPr bwMode="auto">
          <a:xfrm>
            <a:off x="2392888" y="3834680"/>
            <a:ext cx="1971675" cy="874713"/>
            <a:chOff x="1519" y="2024"/>
            <a:chExt cx="1242" cy="551"/>
          </a:xfrm>
        </p:grpSpPr>
        <p:pic>
          <p:nvPicPr>
            <p:cNvPr id="14" name="Picture 14" descr="order"/>
            <p:cNvPicPr>
              <a:picLocks noChangeAspect="1" noChangeArrowheads="1"/>
            </p:cNvPicPr>
            <p:nvPr/>
          </p:nvPicPr>
          <p:blipFill>
            <a:blip r:embed="rId3" cstate="print"/>
            <a:srcRect/>
            <a:stretch>
              <a:fillRect/>
            </a:stretch>
          </p:blipFill>
          <p:spPr bwMode="auto">
            <a:xfrm>
              <a:off x="1519" y="2205"/>
              <a:ext cx="363" cy="363"/>
            </a:xfrm>
            <a:prstGeom prst="rect">
              <a:avLst/>
            </a:prstGeom>
            <a:noFill/>
          </p:spPr>
        </p:pic>
        <p:sp>
          <p:nvSpPr>
            <p:cNvPr id="15" name="Line 15"/>
            <p:cNvSpPr>
              <a:spLocks noChangeShapeType="1"/>
            </p:cNvSpPr>
            <p:nvPr/>
          </p:nvSpPr>
          <p:spPr bwMode="auto">
            <a:xfrm>
              <a:off x="1655" y="2024"/>
              <a:ext cx="0" cy="181"/>
            </a:xfrm>
            <a:prstGeom prst="line">
              <a:avLst/>
            </a:prstGeom>
            <a:noFill/>
            <a:ln w="9525">
              <a:solidFill>
                <a:schemeClr val="tx1"/>
              </a:solidFill>
              <a:round/>
              <a:tailEnd type="triangle" w="med" len="med"/>
            </a:ln>
            <a:effectLst/>
          </p:spPr>
          <p:txBody>
            <a:bodyPr/>
            <a:lstStyle/>
            <a:p>
              <a:endParaRPr lang="zh-CN" altLang="en-US"/>
            </a:p>
          </p:txBody>
        </p:sp>
        <p:sp>
          <p:nvSpPr>
            <p:cNvPr id="16" name="Rectangle 16"/>
            <p:cNvSpPr>
              <a:spLocks noChangeArrowheads="1"/>
            </p:cNvSpPr>
            <p:nvPr/>
          </p:nvSpPr>
          <p:spPr bwMode="auto">
            <a:xfrm>
              <a:off x="1837" y="2115"/>
              <a:ext cx="924" cy="460"/>
            </a:xfrm>
            <a:prstGeom prst="rect">
              <a:avLst/>
            </a:prstGeom>
            <a:noFill/>
            <a:ln w="9525">
              <a:noFill/>
              <a:miter lim="800000"/>
            </a:ln>
            <a:effectLst/>
          </p:spPr>
          <p:txBody>
            <a:bodyPr wrap="none">
              <a:spAutoFit/>
            </a:bodyPr>
            <a:lstStyle/>
            <a:p>
              <a:pPr algn="l">
                <a:buClrTx/>
                <a:buSzTx/>
                <a:buFontTx/>
                <a:buNone/>
              </a:pPr>
              <a:r>
                <a:rPr lang="zh-CN" altLang="en-US" sz="1400" b="1">
                  <a:ea typeface="宋体" panose="02010600030101010101" pitchFamily="2" charset="-122"/>
                </a:rPr>
                <a:t>工单</a:t>
              </a:r>
              <a:endParaRPr lang="zh-CN" altLang="en-US" sz="1400" b="1">
                <a:ea typeface="宋体" panose="02010600030101010101" pitchFamily="2" charset="-122"/>
              </a:endParaRPr>
            </a:p>
            <a:p>
              <a:pPr algn="l">
                <a:buClrTx/>
                <a:buSzTx/>
                <a:buFontTx/>
                <a:buNone/>
              </a:pPr>
              <a:r>
                <a:rPr lang="zh-CN" altLang="en-US" sz="1400" b="1">
                  <a:ea typeface="宋体" panose="02010600030101010101" pitchFamily="2" charset="-122"/>
                </a:rPr>
                <a:t>物料编号：</a:t>
              </a:r>
              <a:r>
                <a:rPr lang="en-US" altLang="zh-CN" sz="1400" b="1">
                  <a:ea typeface="宋体" panose="02010600030101010101" pitchFamily="2" charset="-122"/>
                </a:rPr>
                <a:t>4321</a:t>
              </a:r>
              <a:endParaRPr lang="en-US" altLang="zh-CN" sz="1400" b="1">
                <a:ea typeface="宋体" panose="02010600030101010101" pitchFamily="2" charset="-122"/>
              </a:endParaRPr>
            </a:p>
            <a:p>
              <a:pPr algn="l">
                <a:buClrTx/>
                <a:buSzTx/>
                <a:buFontTx/>
                <a:buNone/>
              </a:pPr>
              <a:r>
                <a:rPr lang="zh-CN" altLang="en-US" sz="1400" b="1">
                  <a:ea typeface="宋体" panose="02010600030101010101" pitchFamily="2" charset="-122"/>
                </a:rPr>
                <a:t>消耗数量：</a:t>
              </a:r>
              <a:r>
                <a:rPr lang="en-US" altLang="zh-CN" sz="1400" b="1">
                  <a:ea typeface="宋体" panose="02010600030101010101" pitchFamily="2" charset="-122"/>
                </a:rPr>
                <a:t>50</a:t>
              </a:r>
              <a:endParaRPr lang="en-US" altLang="zh-CN" sz="1400" b="1">
                <a:ea typeface="宋体" panose="02010600030101010101" pitchFamily="2" charset="-122"/>
              </a:endParaRPr>
            </a:p>
          </p:txBody>
        </p:sp>
      </p:grpSp>
      <p:grpSp>
        <p:nvGrpSpPr>
          <p:cNvPr id="13" name="Group 17"/>
          <p:cNvGrpSpPr/>
          <p:nvPr/>
        </p:nvGrpSpPr>
        <p:grpSpPr bwMode="auto">
          <a:xfrm>
            <a:off x="2248425" y="4771305"/>
            <a:ext cx="2124075" cy="863600"/>
            <a:chOff x="1428" y="2614"/>
            <a:chExt cx="1338" cy="544"/>
          </a:xfrm>
        </p:grpSpPr>
        <p:sp>
          <p:nvSpPr>
            <p:cNvPr id="18" name="AutoShape 18"/>
            <p:cNvSpPr>
              <a:spLocks noChangeArrowheads="1"/>
            </p:cNvSpPr>
            <p:nvPr/>
          </p:nvSpPr>
          <p:spPr bwMode="auto">
            <a:xfrm>
              <a:off x="1428" y="2795"/>
              <a:ext cx="454" cy="363"/>
            </a:xfrm>
            <a:prstGeom prst="verticalScroll">
              <a:avLst>
                <a:gd name="adj" fmla="val 12500"/>
              </a:avLst>
            </a:prstGeom>
            <a:solidFill>
              <a:srgbClr val="00CCFF"/>
            </a:solidFill>
            <a:ln w="9525">
              <a:solidFill>
                <a:schemeClr val="tx1"/>
              </a:solidFill>
              <a:round/>
            </a:ln>
            <a:effectLst/>
          </p:spPr>
          <p:txBody>
            <a:bodyPr vert="eaVert" wrap="none" anchor="ctr"/>
            <a:lstStyle/>
            <a:p>
              <a:endParaRPr lang="zh-CN" altLang="en-US"/>
            </a:p>
          </p:txBody>
        </p:sp>
        <p:sp>
          <p:nvSpPr>
            <p:cNvPr id="19" name="Line 19"/>
            <p:cNvSpPr>
              <a:spLocks noChangeShapeType="1"/>
            </p:cNvSpPr>
            <p:nvPr/>
          </p:nvSpPr>
          <p:spPr bwMode="auto">
            <a:xfrm>
              <a:off x="1655" y="2614"/>
              <a:ext cx="0" cy="181"/>
            </a:xfrm>
            <a:prstGeom prst="line">
              <a:avLst/>
            </a:prstGeom>
            <a:noFill/>
            <a:ln w="9525">
              <a:solidFill>
                <a:schemeClr val="tx1"/>
              </a:solidFill>
              <a:round/>
              <a:tailEnd type="triangle" w="med" len="med"/>
            </a:ln>
            <a:effectLst/>
          </p:spPr>
          <p:txBody>
            <a:bodyPr/>
            <a:lstStyle/>
            <a:p>
              <a:endParaRPr lang="zh-CN" altLang="en-US"/>
            </a:p>
          </p:txBody>
        </p:sp>
        <p:sp>
          <p:nvSpPr>
            <p:cNvPr id="20" name="Rectangle 20"/>
            <p:cNvSpPr>
              <a:spLocks noChangeArrowheads="1"/>
            </p:cNvSpPr>
            <p:nvPr/>
          </p:nvSpPr>
          <p:spPr bwMode="auto">
            <a:xfrm>
              <a:off x="1882" y="2750"/>
              <a:ext cx="884" cy="403"/>
            </a:xfrm>
            <a:prstGeom prst="rect">
              <a:avLst/>
            </a:prstGeom>
            <a:noFill/>
            <a:ln w="9525">
              <a:noFill/>
              <a:miter lim="800000"/>
            </a:ln>
            <a:effectLst/>
          </p:spPr>
          <p:txBody>
            <a:bodyPr wrap="none">
              <a:spAutoFit/>
            </a:bodyPr>
            <a:lstStyle/>
            <a:p>
              <a:pPr algn="l">
                <a:buClrTx/>
                <a:buSzTx/>
                <a:buFontTx/>
                <a:buNone/>
              </a:pPr>
              <a:r>
                <a:rPr lang="zh-CN" altLang="en-US" sz="1200" b="1">
                  <a:ea typeface="宋体" panose="02010600030101010101" pitchFamily="2" charset="-122"/>
                </a:rPr>
                <a:t>物料编号：</a:t>
              </a:r>
              <a:r>
                <a:rPr lang="en-US" altLang="zh-CN" sz="1200" b="1">
                  <a:ea typeface="宋体" panose="02010600030101010101" pitchFamily="2" charset="-122"/>
                </a:rPr>
                <a:t>4321</a:t>
              </a:r>
              <a:endParaRPr lang="en-US" altLang="zh-CN" sz="1200" b="1">
                <a:ea typeface="宋体" panose="02010600030101010101" pitchFamily="2" charset="-122"/>
              </a:endParaRPr>
            </a:p>
            <a:p>
              <a:pPr algn="l">
                <a:buClrTx/>
                <a:buSzTx/>
                <a:buFontTx/>
                <a:buNone/>
              </a:pPr>
              <a:r>
                <a:rPr lang="zh-CN" altLang="en-US" sz="1200" b="1">
                  <a:ea typeface="宋体" panose="02010600030101010101" pitchFamily="2" charset="-122"/>
                </a:rPr>
                <a:t>物料说明：输油管</a:t>
              </a:r>
              <a:br>
                <a:rPr lang="zh-CN" altLang="en-US" sz="1200" b="1">
                  <a:ea typeface="宋体" panose="02010600030101010101" pitchFamily="2" charset="-122"/>
                </a:rPr>
              </a:br>
              <a:r>
                <a:rPr lang="zh-CN" altLang="en-US" sz="1200" b="1">
                  <a:ea typeface="宋体" panose="02010600030101010101" pitchFamily="2" charset="-122"/>
                </a:rPr>
                <a:t>数量：</a:t>
              </a:r>
              <a:r>
                <a:rPr lang="en-US" altLang="zh-CN" sz="1200" b="1">
                  <a:ea typeface="宋体" panose="02010600030101010101" pitchFamily="2" charset="-122"/>
                </a:rPr>
                <a:t>0</a:t>
              </a:r>
              <a:endParaRPr lang="en-US" altLang="zh-CN" sz="1200" b="1">
                <a:ea typeface="宋体" panose="02010600030101010101" pitchFamily="2" charset="-122"/>
              </a:endParaRPr>
            </a:p>
          </p:txBody>
        </p:sp>
      </p:grpSp>
      <p:grpSp>
        <p:nvGrpSpPr>
          <p:cNvPr id="17" name="Group 21"/>
          <p:cNvGrpSpPr/>
          <p:nvPr/>
        </p:nvGrpSpPr>
        <p:grpSpPr bwMode="auto">
          <a:xfrm>
            <a:off x="1188085" y="5596255"/>
            <a:ext cx="5345430" cy="828994"/>
            <a:chOff x="760" y="3203"/>
            <a:chExt cx="2664" cy="522"/>
          </a:xfrm>
        </p:grpSpPr>
        <p:sp>
          <p:nvSpPr>
            <p:cNvPr id="22" name="Rectangle 22"/>
            <p:cNvSpPr>
              <a:spLocks noChangeArrowheads="1"/>
            </p:cNvSpPr>
            <p:nvPr/>
          </p:nvSpPr>
          <p:spPr bwMode="auto">
            <a:xfrm>
              <a:off x="760" y="3319"/>
              <a:ext cx="680" cy="406"/>
            </a:xfrm>
            <a:prstGeom prst="rect">
              <a:avLst/>
            </a:prstGeom>
            <a:noFill/>
            <a:ln w="9525">
              <a:noFill/>
              <a:miter lim="800000"/>
            </a:ln>
            <a:effectLst/>
          </p:spPr>
          <p:txBody>
            <a:bodyPr>
              <a:spAutoFit/>
            </a:bodyPr>
            <a:lstStyle/>
            <a:p>
              <a:pPr>
                <a:buClrTx/>
                <a:buSzTx/>
                <a:buFontTx/>
                <a:buNone/>
              </a:pPr>
              <a:r>
                <a:rPr lang="zh-CN" altLang="en-US" sz="1200" b="1" dirty="0">
                  <a:ea typeface="宋体" panose="02010600030101010101" pitchFamily="2" charset="-122"/>
                </a:rPr>
                <a:t>仓库</a:t>
              </a:r>
              <a:r>
                <a:rPr lang="en-US" altLang="zh-CN" sz="1200" b="1" dirty="0">
                  <a:ea typeface="宋体" panose="02010600030101010101" pitchFamily="2" charset="-122"/>
                </a:rPr>
                <a:t>B</a:t>
              </a:r>
              <a:r>
                <a:rPr lang="zh-CN" altLang="en-US" sz="1200" b="1" dirty="0">
                  <a:ea typeface="宋体" panose="02010600030101010101" pitchFamily="2" charset="-122"/>
                </a:rPr>
                <a:t>提出</a:t>
              </a:r>
              <a:endParaRPr lang="zh-CN" altLang="en-US" sz="1200" b="1" dirty="0">
                <a:ea typeface="宋体" panose="02010600030101010101" pitchFamily="2" charset="-122"/>
              </a:endParaRPr>
            </a:p>
            <a:p>
              <a:pPr>
                <a:buClrTx/>
                <a:buSzTx/>
                <a:buFontTx/>
                <a:buNone/>
              </a:pPr>
              <a:r>
                <a:rPr lang="zh-CN" altLang="en-US" sz="1200" b="1" dirty="0">
                  <a:ea typeface="宋体" panose="02010600030101010101" pitchFamily="2" charset="-122"/>
                </a:rPr>
                <a:t>数量为</a:t>
              </a:r>
              <a:r>
                <a:rPr lang="en-US" altLang="zh-CN" sz="1200" b="1" dirty="0">
                  <a:ea typeface="宋体" panose="02010600030101010101" pitchFamily="2" charset="-122"/>
                </a:rPr>
                <a:t>25</a:t>
              </a:r>
              <a:r>
                <a:rPr lang="zh-CN" altLang="en-US" sz="1200" b="1" dirty="0">
                  <a:ea typeface="宋体" panose="02010600030101010101" pitchFamily="2" charset="-122"/>
                </a:rPr>
                <a:t>个的采购申请</a:t>
              </a:r>
              <a:endParaRPr lang="zh-CN" altLang="en-US" sz="1200" b="1" dirty="0">
                <a:ea typeface="宋体" panose="02010600030101010101" pitchFamily="2" charset="-122"/>
              </a:endParaRPr>
            </a:p>
          </p:txBody>
        </p:sp>
        <p:grpSp>
          <p:nvGrpSpPr>
            <p:cNvPr id="21" name="Group 23"/>
            <p:cNvGrpSpPr/>
            <p:nvPr/>
          </p:nvGrpSpPr>
          <p:grpSpPr bwMode="auto">
            <a:xfrm>
              <a:off x="1429" y="3203"/>
              <a:ext cx="1995" cy="484"/>
              <a:chOff x="1429" y="3203"/>
              <a:chExt cx="1995" cy="484"/>
            </a:xfrm>
          </p:grpSpPr>
          <p:pic>
            <p:nvPicPr>
              <p:cNvPr id="24" name="Picture 24" descr="Apply"/>
              <p:cNvPicPr>
                <a:picLocks noChangeAspect="1" noChangeArrowheads="1"/>
              </p:cNvPicPr>
              <p:nvPr/>
            </p:nvPicPr>
            <p:blipFill>
              <a:blip r:embed="rId4" cstate="print"/>
              <a:srcRect/>
              <a:stretch>
                <a:fillRect/>
              </a:stretch>
            </p:blipFill>
            <p:spPr bwMode="auto">
              <a:xfrm>
                <a:off x="1429" y="3385"/>
                <a:ext cx="453" cy="302"/>
              </a:xfrm>
              <a:prstGeom prst="rect">
                <a:avLst/>
              </a:prstGeom>
              <a:noFill/>
            </p:spPr>
          </p:pic>
          <p:sp>
            <p:nvSpPr>
              <p:cNvPr id="25" name="Line 25"/>
              <p:cNvSpPr>
                <a:spLocks noChangeShapeType="1"/>
              </p:cNvSpPr>
              <p:nvPr/>
            </p:nvSpPr>
            <p:spPr bwMode="auto">
              <a:xfrm>
                <a:off x="1655" y="3203"/>
                <a:ext cx="0" cy="181"/>
              </a:xfrm>
              <a:prstGeom prst="line">
                <a:avLst/>
              </a:prstGeom>
              <a:noFill/>
              <a:ln w="9525">
                <a:solidFill>
                  <a:schemeClr val="tx1"/>
                </a:solidFill>
                <a:round/>
                <a:tailEnd type="triangle" w="med" len="med"/>
              </a:ln>
              <a:effectLst/>
            </p:spPr>
            <p:txBody>
              <a:bodyPr/>
              <a:lstStyle/>
              <a:p>
                <a:endParaRPr lang="zh-CN" altLang="en-US"/>
              </a:p>
            </p:txBody>
          </p:sp>
          <p:sp>
            <p:nvSpPr>
              <p:cNvPr id="26" name="Line 26"/>
              <p:cNvSpPr>
                <a:spLocks noChangeShapeType="1"/>
              </p:cNvSpPr>
              <p:nvPr/>
            </p:nvSpPr>
            <p:spPr bwMode="auto">
              <a:xfrm>
                <a:off x="1927" y="3521"/>
                <a:ext cx="1497" cy="0"/>
              </a:xfrm>
              <a:prstGeom prst="line">
                <a:avLst/>
              </a:prstGeom>
              <a:noFill/>
              <a:ln w="9525">
                <a:solidFill>
                  <a:schemeClr val="tx1"/>
                </a:solidFill>
                <a:round/>
                <a:tailEnd type="triangle" w="med" len="med"/>
              </a:ln>
              <a:effectLst/>
            </p:spPr>
            <p:txBody>
              <a:bodyPr/>
              <a:lstStyle/>
              <a:p>
                <a:endParaRPr lang="zh-CN" altLang="en-US"/>
              </a:p>
            </p:txBody>
          </p:sp>
        </p:grpSp>
      </p:grpSp>
      <p:grpSp>
        <p:nvGrpSpPr>
          <p:cNvPr id="23" name="Group 28"/>
          <p:cNvGrpSpPr/>
          <p:nvPr/>
        </p:nvGrpSpPr>
        <p:grpSpPr bwMode="auto">
          <a:xfrm>
            <a:off x="3400950" y="1818555"/>
            <a:ext cx="5256213" cy="1871663"/>
            <a:chOff x="2154" y="754"/>
            <a:chExt cx="3242" cy="1179"/>
          </a:xfrm>
        </p:grpSpPr>
        <p:sp>
          <p:nvSpPr>
            <p:cNvPr id="29" name="AutoShape 29"/>
            <p:cNvSpPr>
              <a:spLocks noChangeArrowheads="1"/>
            </p:cNvSpPr>
            <p:nvPr/>
          </p:nvSpPr>
          <p:spPr bwMode="auto">
            <a:xfrm>
              <a:off x="2426" y="845"/>
              <a:ext cx="454" cy="363"/>
            </a:xfrm>
            <a:prstGeom prst="verticalScroll">
              <a:avLst>
                <a:gd name="adj" fmla="val 12500"/>
              </a:avLst>
            </a:prstGeom>
            <a:solidFill>
              <a:srgbClr val="00CCFF"/>
            </a:solidFill>
            <a:ln w="9525">
              <a:solidFill>
                <a:schemeClr val="tx1"/>
              </a:solidFill>
              <a:round/>
            </a:ln>
            <a:effectLst/>
          </p:spPr>
          <p:txBody>
            <a:bodyPr vert="eaVert" wrap="none" anchor="ctr"/>
            <a:lstStyle/>
            <a:p>
              <a:endParaRPr lang="zh-CN" altLang="en-US"/>
            </a:p>
          </p:txBody>
        </p:sp>
        <p:sp>
          <p:nvSpPr>
            <p:cNvPr id="30" name="AutoShape 30"/>
            <p:cNvSpPr>
              <a:spLocks noChangeArrowheads="1"/>
            </p:cNvSpPr>
            <p:nvPr/>
          </p:nvSpPr>
          <p:spPr bwMode="auto">
            <a:xfrm>
              <a:off x="2426" y="1570"/>
              <a:ext cx="454" cy="363"/>
            </a:xfrm>
            <a:prstGeom prst="verticalScroll">
              <a:avLst>
                <a:gd name="adj" fmla="val 12500"/>
              </a:avLst>
            </a:prstGeom>
            <a:solidFill>
              <a:srgbClr val="00CCFF"/>
            </a:solidFill>
            <a:ln w="9525">
              <a:solidFill>
                <a:schemeClr val="tx1"/>
              </a:solidFill>
              <a:round/>
            </a:ln>
            <a:effectLst/>
          </p:spPr>
          <p:txBody>
            <a:bodyPr vert="eaVert" wrap="none" anchor="ctr"/>
            <a:lstStyle/>
            <a:p>
              <a:endParaRPr lang="zh-CN" altLang="en-US"/>
            </a:p>
          </p:txBody>
        </p:sp>
        <p:sp>
          <p:nvSpPr>
            <p:cNvPr id="31" name="AutoShape 31"/>
            <p:cNvSpPr>
              <a:spLocks noChangeArrowheads="1"/>
            </p:cNvSpPr>
            <p:nvPr/>
          </p:nvSpPr>
          <p:spPr bwMode="auto">
            <a:xfrm>
              <a:off x="3288" y="1162"/>
              <a:ext cx="454" cy="363"/>
            </a:xfrm>
            <a:prstGeom prst="verticalScroll">
              <a:avLst>
                <a:gd name="adj" fmla="val 12500"/>
              </a:avLst>
            </a:prstGeom>
            <a:solidFill>
              <a:srgbClr val="00CCFF"/>
            </a:solidFill>
            <a:ln w="9525">
              <a:solidFill>
                <a:schemeClr val="tx1"/>
              </a:solidFill>
              <a:round/>
            </a:ln>
            <a:effectLst/>
          </p:spPr>
          <p:txBody>
            <a:bodyPr vert="eaVert" wrap="none" anchor="ctr"/>
            <a:lstStyle/>
            <a:p>
              <a:endParaRPr lang="zh-CN" altLang="en-US"/>
            </a:p>
          </p:txBody>
        </p:sp>
        <p:sp>
          <p:nvSpPr>
            <p:cNvPr id="32" name="Rectangle 32"/>
            <p:cNvSpPr>
              <a:spLocks noChangeArrowheads="1"/>
            </p:cNvSpPr>
            <p:nvPr/>
          </p:nvSpPr>
          <p:spPr bwMode="auto">
            <a:xfrm>
              <a:off x="4150" y="1153"/>
              <a:ext cx="113" cy="231"/>
            </a:xfrm>
            <a:prstGeom prst="rect">
              <a:avLst/>
            </a:prstGeom>
            <a:noFill/>
            <a:ln w="9525">
              <a:noFill/>
              <a:miter lim="800000"/>
            </a:ln>
            <a:effectLst/>
          </p:spPr>
          <p:txBody>
            <a:bodyPr wrap="none">
              <a:spAutoFit/>
            </a:bodyPr>
            <a:lstStyle/>
            <a:p>
              <a:pPr algn="l">
                <a:buClrTx/>
                <a:buSzTx/>
                <a:buFontTx/>
                <a:buNone/>
              </a:pPr>
              <a:endParaRPr lang="zh-CN" altLang="en-US" sz="1800" b="1">
                <a:ea typeface="宋体" panose="02010600030101010101" pitchFamily="2" charset="-122"/>
              </a:endParaRPr>
            </a:p>
          </p:txBody>
        </p:sp>
        <p:sp>
          <p:nvSpPr>
            <p:cNvPr id="33" name="Line 33"/>
            <p:cNvSpPr>
              <a:spLocks noChangeShapeType="1"/>
            </p:cNvSpPr>
            <p:nvPr/>
          </p:nvSpPr>
          <p:spPr bwMode="auto">
            <a:xfrm>
              <a:off x="2880" y="981"/>
              <a:ext cx="363" cy="272"/>
            </a:xfrm>
            <a:prstGeom prst="line">
              <a:avLst/>
            </a:prstGeom>
            <a:noFill/>
            <a:ln w="9525">
              <a:solidFill>
                <a:schemeClr val="tx1"/>
              </a:solidFill>
              <a:round/>
              <a:tailEnd type="triangle" w="med" len="med"/>
            </a:ln>
            <a:effectLst/>
          </p:spPr>
          <p:txBody>
            <a:bodyPr wrap="none"/>
            <a:lstStyle/>
            <a:p>
              <a:endParaRPr lang="zh-CN" altLang="en-US"/>
            </a:p>
          </p:txBody>
        </p:sp>
        <p:sp>
          <p:nvSpPr>
            <p:cNvPr id="34" name="Line 34"/>
            <p:cNvSpPr>
              <a:spLocks noChangeShapeType="1"/>
            </p:cNvSpPr>
            <p:nvPr/>
          </p:nvSpPr>
          <p:spPr bwMode="auto">
            <a:xfrm flipV="1">
              <a:off x="2880" y="1480"/>
              <a:ext cx="363" cy="272"/>
            </a:xfrm>
            <a:prstGeom prst="line">
              <a:avLst/>
            </a:prstGeom>
            <a:noFill/>
            <a:ln w="9525">
              <a:solidFill>
                <a:schemeClr val="tx1"/>
              </a:solidFill>
              <a:round/>
              <a:tailEnd type="triangle" w="med" len="med"/>
            </a:ln>
            <a:effectLst/>
          </p:spPr>
          <p:txBody>
            <a:bodyPr wrap="none"/>
            <a:lstStyle/>
            <a:p>
              <a:endParaRPr lang="zh-CN" altLang="en-US"/>
            </a:p>
          </p:txBody>
        </p:sp>
        <p:sp>
          <p:nvSpPr>
            <p:cNvPr id="35" name="Line 35"/>
            <p:cNvSpPr>
              <a:spLocks noChangeShapeType="1"/>
            </p:cNvSpPr>
            <p:nvPr/>
          </p:nvSpPr>
          <p:spPr bwMode="auto">
            <a:xfrm>
              <a:off x="2154" y="981"/>
              <a:ext cx="272" cy="0"/>
            </a:xfrm>
            <a:prstGeom prst="line">
              <a:avLst/>
            </a:prstGeom>
            <a:noFill/>
            <a:ln w="9525">
              <a:solidFill>
                <a:schemeClr val="tx1"/>
              </a:solidFill>
              <a:round/>
              <a:tailEnd type="triangle" w="med" len="med"/>
            </a:ln>
            <a:effectLst/>
          </p:spPr>
          <p:txBody>
            <a:bodyPr wrap="none"/>
            <a:lstStyle/>
            <a:p>
              <a:endParaRPr lang="zh-CN" altLang="en-US"/>
            </a:p>
          </p:txBody>
        </p:sp>
        <p:sp>
          <p:nvSpPr>
            <p:cNvPr id="36" name="Line 36"/>
            <p:cNvSpPr>
              <a:spLocks noChangeShapeType="1"/>
            </p:cNvSpPr>
            <p:nvPr/>
          </p:nvSpPr>
          <p:spPr bwMode="auto">
            <a:xfrm>
              <a:off x="2154" y="1752"/>
              <a:ext cx="272" cy="0"/>
            </a:xfrm>
            <a:prstGeom prst="line">
              <a:avLst/>
            </a:prstGeom>
            <a:noFill/>
            <a:ln w="9525">
              <a:solidFill>
                <a:schemeClr val="tx1"/>
              </a:solidFill>
              <a:round/>
              <a:tailEnd type="triangle" w="med" len="med"/>
            </a:ln>
            <a:effectLst/>
          </p:spPr>
          <p:txBody>
            <a:bodyPr wrap="none"/>
            <a:lstStyle/>
            <a:p>
              <a:endParaRPr lang="zh-CN" altLang="en-US"/>
            </a:p>
          </p:txBody>
        </p:sp>
        <p:sp>
          <p:nvSpPr>
            <p:cNvPr id="37" name="Rectangle 37"/>
            <p:cNvSpPr>
              <a:spLocks noChangeArrowheads="1"/>
            </p:cNvSpPr>
            <p:nvPr/>
          </p:nvSpPr>
          <p:spPr bwMode="auto">
            <a:xfrm>
              <a:off x="3205" y="754"/>
              <a:ext cx="615" cy="366"/>
            </a:xfrm>
            <a:prstGeom prst="rect">
              <a:avLst/>
            </a:prstGeom>
            <a:noFill/>
            <a:ln w="9525">
              <a:noFill/>
              <a:miter lim="800000"/>
            </a:ln>
            <a:effectLst/>
          </p:spPr>
          <p:txBody>
            <a:bodyPr wrap="none">
              <a:spAutoFit/>
            </a:bodyPr>
            <a:lstStyle/>
            <a:p>
              <a:pPr>
                <a:buClrTx/>
                <a:buSzTx/>
                <a:buFontTx/>
                <a:buNone/>
              </a:pPr>
              <a:r>
                <a:rPr lang="zh-CN" altLang="en-US" b="1">
                  <a:ea typeface="宋体" panose="02010600030101010101" pitchFamily="2" charset="-122"/>
                </a:rPr>
                <a:t>集团库存</a:t>
              </a:r>
              <a:endParaRPr lang="zh-CN" altLang="en-US" b="1">
                <a:ea typeface="宋体" panose="02010600030101010101" pitchFamily="2" charset="-122"/>
              </a:endParaRPr>
            </a:p>
            <a:p>
              <a:pPr>
                <a:buClrTx/>
                <a:buSzTx/>
                <a:buFontTx/>
                <a:buNone/>
              </a:pPr>
              <a:r>
                <a:rPr lang="zh-CN" altLang="en-US" b="1">
                  <a:ea typeface="宋体" panose="02010600030101010101" pitchFamily="2" charset="-122"/>
                </a:rPr>
                <a:t>报表合并</a:t>
              </a:r>
              <a:endParaRPr lang="zh-CN" altLang="en-US" b="1">
                <a:ea typeface="宋体" panose="02010600030101010101" pitchFamily="2" charset="-122"/>
              </a:endParaRPr>
            </a:p>
          </p:txBody>
        </p:sp>
        <p:sp>
          <p:nvSpPr>
            <p:cNvPr id="38" name="Rectangle 38"/>
            <p:cNvSpPr>
              <a:spLocks noChangeArrowheads="1"/>
            </p:cNvSpPr>
            <p:nvPr/>
          </p:nvSpPr>
          <p:spPr bwMode="auto">
            <a:xfrm>
              <a:off x="4860" y="1424"/>
              <a:ext cx="536" cy="172"/>
            </a:xfrm>
            <a:prstGeom prst="rect">
              <a:avLst/>
            </a:prstGeom>
            <a:noFill/>
            <a:ln w="9525">
              <a:noFill/>
              <a:miter lim="800000"/>
            </a:ln>
            <a:effectLst/>
          </p:spPr>
          <p:txBody>
            <a:bodyPr wrap="none"/>
            <a:lstStyle/>
            <a:p>
              <a:pPr marL="171450" indent="-57150">
                <a:spcBef>
                  <a:spcPct val="75000"/>
                </a:spcBef>
                <a:buClr>
                  <a:schemeClr val="tx1"/>
                </a:buClr>
              </a:pPr>
              <a:r>
                <a:rPr lang="zh-CN" altLang="en-US" sz="1000">
                  <a:ea typeface="宋体" panose="02010600030101010101" pitchFamily="2" charset="-122"/>
                </a:rPr>
                <a:t>仓库</a:t>
              </a:r>
              <a:r>
                <a:rPr lang="en-US" altLang="zh-CN" sz="1000">
                  <a:ea typeface="宋体" panose="02010600030101010101" pitchFamily="2" charset="-122"/>
                </a:rPr>
                <a:t>B</a:t>
              </a:r>
              <a:endParaRPr lang="en-US" altLang="zh-CN" sz="1000">
                <a:ea typeface="宋体" panose="02010600030101010101" pitchFamily="2" charset="-122"/>
              </a:endParaRPr>
            </a:p>
          </p:txBody>
        </p:sp>
        <p:sp>
          <p:nvSpPr>
            <p:cNvPr id="39" name="Rectangle 39"/>
            <p:cNvSpPr>
              <a:spLocks noChangeArrowheads="1"/>
            </p:cNvSpPr>
            <p:nvPr/>
          </p:nvSpPr>
          <p:spPr bwMode="auto">
            <a:xfrm>
              <a:off x="4549" y="1424"/>
              <a:ext cx="311" cy="172"/>
            </a:xfrm>
            <a:prstGeom prst="rect">
              <a:avLst/>
            </a:prstGeom>
            <a:noFill/>
            <a:ln w="9525">
              <a:noFill/>
              <a:miter lim="800000"/>
            </a:ln>
            <a:effectLst/>
          </p:spPr>
          <p:txBody>
            <a:bodyPr wrap="none"/>
            <a:lstStyle/>
            <a:p>
              <a:pPr marL="171450" indent="-57150">
                <a:spcBef>
                  <a:spcPct val="75000"/>
                </a:spcBef>
                <a:buClr>
                  <a:schemeClr val="tx1"/>
                </a:buClr>
              </a:pPr>
              <a:r>
                <a:rPr lang="en-US" altLang="zh-CN" sz="1000">
                  <a:ea typeface="宋体" panose="02010600030101010101" pitchFamily="2" charset="-122"/>
                </a:rPr>
                <a:t>50</a:t>
              </a:r>
              <a:endParaRPr lang="en-US" altLang="zh-CN" sz="1000">
                <a:ea typeface="宋体" panose="02010600030101010101" pitchFamily="2" charset="-122"/>
              </a:endParaRPr>
            </a:p>
          </p:txBody>
        </p:sp>
        <p:sp>
          <p:nvSpPr>
            <p:cNvPr id="40" name="Rectangle 40"/>
            <p:cNvSpPr>
              <a:spLocks noChangeArrowheads="1"/>
            </p:cNvSpPr>
            <p:nvPr/>
          </p:nvSpPr>
          <p:spPr bwMode="auto">
            <a:xfrm>
              <a:off x="4014" y="1424"/>
              <a:ext cx="535" cy="172"/>
            </a:xfrm>
            <a:prstGeom prst="rect">
              <a:avLst/>
            </a:prstGeom>
            <a:noFill/>
            <a:ln w="9525">
              <a:noFill/>
              <a:miter lim="800000"/>
            </a:ln>
            <a:effectLst/>
          </p:spPr>
          <p:txBody>
            <a:bodyPr wrap="none"/>
            <a:lstStyle/>
            <a:p>
              <a:pPr marL="171450" indent="-57150">
                <a:spcBef>
                  <a:spcPct val="75000"/>
                </a:spcBef>
                <a:buClr>
                  <a:schemeClr val="tx1"/>
                </a:buClr>
              </a:pPr>
              <a:r>
                <a:rPr lang="en-US" altLang="zh-CN" sz="1000">
                  <a:ea typeface="宋体" panose="02010600030101010101" pitchFamily="2" charset="-122"/>
                </a:rPr>
                <a:t>4321</a:t>
              </a:r>
              <a:endParaRPr lang="en-US" altLang="zh-CN" sz="1000">
                <a:ea typeface="宋体" panose="02010600030101010101" pitchFamily="2" charset="-122"/>
              </a:endParaRPr>
            </a:p>
          </p:txBody>
        </p:sp>
        <p:sp>
          <p:nvSpPr>
            <p:cNvPr id="41" name="Rectangle 41"/>
            <p:cNvSpPr>
              <a:spLocks noChangeArrowheads="1"/>
            </p:cNvSpPr>
            <p:nvPr/>
          </p:nvSpPr>
          <p:spPr bwMode="auto">
            <a:xfrm>
              <a:off x="4860" y="1252"/>
              <a:ext cx="536" cy="172"/>
            </a:xfrm>
            <a:prstGeom prst="rect">
              <a:avLst/>
            </a:prstGeom>
            <a:noFill/>
            <a:ln w="9525">
              <a:noFill/>
              <a:miter lim="800000"/>
            </a:ln>
            <a:effectLst/>
          </p:spPr>
          <p:txBody>
            <a:bodyPr wrap="none"/>
            <a:lstStyle/>
            <a:p>
              <a:pPr marL="171450" indent="-57150">
                <a:spcBef>
                  <a:spcPct val="75000"/>
                </a:spcBef>
                <a:buClr>
                  <a:schemeClr val="tx1"/>
                </a:buClr>
              </a:pPr>
              <a:r>
                <a:rPr lang="zh-CN" altLang="en-US" sz="1000">
                  <a:ea typeface="宋体" panose="02010600030101010101" pitchFamily="2" charset="-122"/>
                </a:rPr>
                <a:t>仓库</a:t>
              </a:r>
              <a:r>
                <a:rPr lang="en-US" altLang="zh-CN" sz="1000">
                  <a:ea typeface="宋体" panose="02010600030101010101" pitchFamily="2" charset="-122"/>
                </a:rPr>
                <a:t>A</a:t>
              </a:r>
              <a:endParaRPr lang="en-US" altLang="zh-CN" sz="1000">
                <a:ea typeface="宋体" panose="02010600030101010101" pitchFamily="2" charset="-122"/>
              </a:endParaRPr>
            </a:p>
          </p:txBody>
        </p:sp>
        <p:sp>
          <p:nvSpPr>
            <p:cNvPr id="42" name="Rectangle 42"/>
            <p:cNvSpPr>
              <a:spLocks noChangeArrowheads="1"/>
            </p:cNvSpPr>
            <p:nvPr/>
          </p:nvSpPr>
          <p:spPr bwMode="auto">
            <a:xfrm>
              <a:off x="4549" y="1252"/>
              <a:ext cx="311" cy="172"/>
            </a:xfrm>
            <a:prstGeom prst="rect">
              <a:avLst/>
            </a:prstGeom>
            <a:noFill/>
            <a:ln w="9525">
              <a:noFill/>
              <a:miter lim="800000"/>
            </a:ln>
            <a:effectLst/>
          </p:spPr>
          <p:txBody>
            <a:bodyPr wrap="none"/>
            <a:lstStyle/>
            <a:p>
              <a:pPr marL="171450" indent="-57150">
                <a:spcBef>
                  <a:spcPct val="75000"/>
                </a:spcBef>
                <a:buClr>
                  <a:schemeClr val="tx1"/>
                </a:buClr>
              </a:pPr>
              <a:r>
                <a:rPr lang="en-US" altLang="zh-CN" sz="1000">
                  <a:ea typeface="宋体" panose="02010600030101010101" pitchFamily="2" charset="-122"/>
                </a:rPr>
                <a:t>50</a:t>
              </a:r>
              <a:endParaRPr lang="en-US" altLang="zh-CN" sz="1000">
                <a:ea typeface="宋体" panose="02010600030101010101" pitchFamily="2" charset="-122"/>
              </a:endParaRPr>
            </a:p>
          </p:txBody>
        </p:sp>
        <p:sp>
          <p:nvSpPr>
            <p:cNvPr id="43" name="Rectangle 43"/>
            <p:cNvSpPr>
              <a:spLocks noChangeArrowheads="1"/>
            </p:cNvSpPr>
            <p:nvPr/>
          </p:nvSpPr>
          <p:spPr bwMode="auto">
            <a:xfrm>
              <a:off x="4014" y="1252"/>
              <a:ext cx="535" cy="172"/>
            </a:xfrm>
            <a:prstGeom prst="rect">
              <a:avLst/>
            </a:prstGeom>
            <a:noFill/>
            <a:ln w="9525">
              <a:noFill/>
              <a:miter lim="800000"/>
            </a:ln>
            <a:effectLst/>
          </p:spPr>
          <p:txBody>
            <a:bodyPr wrap="none"/>
            <a:lstStyle/>
            <a:p>
              <a:pPr marL="171450" indent="-57150">
                <a:spcBef>
                  <a:spcPct val="75000"/>
                </a:spcBef>
                <a:buClr>
                  <a:schemeClr val="tx1"/>
                </a:buClr>
              </a:pPr>
              <a:r>
                <a:rPr lang="en-US" altLang="zh-CN" sz="1000">
                  <a:ea typeface="宋体" panose="02010600030101010101" pitchFamily="2" charset="-122"/>
                </a:rPr>
                <a:t>1234</a:t>
              </a:r>
              <a:endParaRPr lang="en-US" altLang="zh-CN" sz="1000">
                <a:ea typeface="宋体" panose="02010600030101010101" pitchFamily="2" charset="-122"/>
              </a:endParaRPr>
            </a:p>
          </p:txBody>
        </p:sp>
        <p:sp>
          <p:nvSpPr>
            <p:cNvPr id="44" name="Rectangle 44"/>
            <p:cNvSpPr>
              <a:spLocks noChangeArrowheads="1"/>
            </p:cNvSpPr>
            <p:nvPr/>
          </p:nvSpPr>
          <p:spPr bwMode="auto">
            <a:xfrm>
              <a:off x="4860" y="1071"/>
              <a:ext cx="536" cy="181"/>
            </a:xfrm>
            <a:prstGeom prst="rect">
              <a:avLst/>
            </a:prstGeom>
            <a:noFill/>
            <a:ln w="9525">
              <a:noFill/>
              <a:miter lim="800000"/>
            </a:ln>
            <a:effectLst/>
          </p:spPr>
          <p:txBody>
            <a:bodyPr wrap="none"/>
            <a:lstStyle/>
            <a:p>
              <a:pPr marL="171450" indent="-57150">
                <a:spcBef>
                  <a:spcPct val="75000"/>
                </a:spcBef>
                <a:buClr>
                  <a:schemeClr val="tx1"/>
                </a:buClr>
              </a:pPr>
              <a:r>
                <a:rPr lang="zh-CN" altLang="en-US" sz="1000">
                  <a:ea typeface="宋体" panose="02010600030101010101" pitchFamily="2" charset="-122"/>
                </a:rPr>
                <a:t>存储地点</a:t>
              </a:r>
              <a:endParaRPr lang="zh-CN" altLang="en-US" sz="1000">
                <a:ea typeface="宋体" panose="02010600030101010101" pitchFamily="2" charset="-122"/>
              </a:endParaRPr>
            </a:p>
          </p:txBody>
        </p:sp>
        <p:sp>
          <p:nvSpPr>
            <p:cNvPr id="45" name="Rectangle 45"/>
            <p:cNvSpPr>
              <a:spLocks noChangeArrowheads="1"/>
            </p:cNvSpPr>
            <p:nvPr/>
          </p:nvSpPr>
          <p:spPr bwMode="auto">
            <a:xfrm>
              <a:off x="4549" y="1071"/>
              <a:ext cx="311" cy="181"/>
            </a:xfrm>
            <a:prstGeom prst="rect">
              <a:avLst/>
            </a:prstGeom>
            <a:noFill/>
            <a:ln w="9525">
              <a:noFill/>
              <a:miter lim="800000"/>
            </a:ln>
            <a:effectLst/>
          </p:spPr>
          <p:txBody>
            <a:bodyPr wrap="none" anchor="ctr"/>
            <a:lstStyle/>
            <a:p>
              <a:pPr marL="171450" indent="-57150">
                <a:spcBef>
                  <a:spcPct val="75000"/>
                </a:spcBef>
                <a:buClr>
                  <a:schemeClr val="tx1"/>
                </a:buClr>
              </a:pPr>
              <a:r>
                <a:rPr lang="zh-CN" altLang="en-US" sz="1000">
                  <a:ea typeface="宋体" panose="02010600030101010101" pitchFamily="2" charset="-122"/>
                </a:rPr>
                <a:t>数量</a:t>
              </a:r>
              <a:endParaRPr lang="zh-CN" altLang="en-US" sz="1000">
                <a:ea typeface="宋体" panose="02010600030101010101" pitchFamily="2" charset="-122"/>
              </a:endParaRPr>
            </a:p>
          </p:txBody>
        </p:sp>
        <p:sp>
          <p:nvSpPr>
            <p:cNvPr id="46" name="Rectangle 46"/>
            <p:cNvSpPr>
              <a:spLocks noChangeArrowheads="1"/>
            </p:cNvSpPr>
            <p:nvPr/>
          </p:nvSpPr>
          <p:spPr bwMode="auto">
            <a:xfrm>
              <a:off x="4014" y="1071"/>
              <a:ext cx="535" cy="181"/>
            </a:xfrm>
            <a:prstGeom prst="rect">
              <a:avLst/>
            </a:prstGeom>
            <a:noFill/>
            <a:ln w="9525">
              <a:noFill/>
              <a:miter lim="800000"/>
            </a:ln>
            <a:effectLst/>
          </p:spPr>
          <p:txBody>
            <a:bodyPr wrap="none"/>
            <a:lstStyle/>
            <a:p>
              <a:pPr marL="171450" indent="-57150">
                <a:spcBef>
                  <a:spcPct val="75000"/>
                </a:spcBef>
                <a:buClr>
                  <a:schemeClr val="tx1"/>
                </a:buClr>
              </a:pPr>
              <a:r>
                <a:rPr lang="zh-CN" altLang="en-US" sz="1000">
                  <a:ea typeface="宋体" panose="02010600030101010101" pitchFamily="2" charset="-122"/>
                </a:rPr>
                <a:t>物料编号</a:t>
              </a:r>
              <a:endParaRPr lang="zh-CN" altLang="en-US" sz="1000">
                <a:ea typeface="宋体" panose="02010600030101010101" pitchFamily="2" charset="-122"/>
              </a:endParaRPr>
            </a:p>
          </p:txBody>
        </p:sp>
        <p:sp>
          <p:nvSpPr>
            <p:cNvPr id="47" name="Line 47"/>
            <p:cNvSpPr>
              <a:spLocks noChangeShapeType="1"/>
            </p:cNvSpPr>
            <p:nvPr/>
          </p:nvSpPr>
          <p:spPr bwMode="auto">
            <a:xfrm>
              <a:off x="4014" y="1071"/>
              <a:ext cx="1382" cy="0"/>
            </a:xfrm>
            <a:prstGeom prst="line">
              <a:avLst/>
            </a:prstGeom>
            <a:noFill/>
            <a:ln w="28575" cap="sq">
              <a:solidFill>
                <a:schemeClr val="tx1"/>
              </a:solidFill>
              <a:round/>
            </a:ln>
            <a:effectLst/>
          </p:spPr>
          <p:txBody>
            <a:bodyPr wrap="none"/>
            <a:lstStyle/>
            <a:p>
              <a:endParaRPr lang="zh-CN" altLang="en-US"/>
            </a:p>
          </p:txBody>
        </p:sp>
        <p:sp>
          <p:nvSpPr>
            <p:cNvPr id="48" name="Line 48"/>
            <p:cNvSpPr>
              <a:spLocks noChangeShapeType="1"/>
            </p:cNvSpPr>
            <p:nvPr/>
          </p:nvSpPr>
          <p:spPr bwMode="auto">
            <a:xfrm>
              <a:off x="4014" y="1252"/>
              <a:ext cx="1382" cy="0"/>
            </a:xfrm>
            <a:prstGeom prst="line">
              <a:avLst/>
            </a:prstGeom>
            <a:noFill/>
            <a:ln w="12700">
              <a:solidFill>
                <a:schemeClr val="tx1"/>
              </a:solidFill>
              <a:round/>
            </a:ln>
            <a:effectLst/>
          </p:spPr>
          <p:txBody>
            <a:bodyPr wrap="none"/>
            <a:lstStyle/>
            <a:p>
              <a:endParaRPr lang="zh-CN" altLang="en-US"/>
            </a:p>
          </p:txBody>
        </p:sp>
        <p:sp>
          <p:nvSpPr>
            <p:cNvPr id="49" name="Line 49"/>
            <p:cNvSpPr>
              <a:spLocks noChangeShapeType="1"/>
            </p:cNvSpPr>
            <p:nvPr/>
          </p:nvSpPr>
          <p:spPr bwMode="auto">
            <a:xfrm>
              <a:off x="4014" y="1424"/>
              <a:ext cx="1382" cy="0"/>
            </a:xfrm>
            <a:prstGeom prst="line">
              <a:avLst/>
            </a:prstGeom>
            <a:noFill/>
            <a:ln w="12700">
              <a:solidFill>
                <a:schemeClr val="tx1"/>
              </a:solidFill>
              <a:round/>
            </a:ln>
            <a:effectLst/>
          </p:spPr>
          <p:txBody>
            <a:bodyPr wrap="none"/>
            <a:lstStyle/>
            <a:p>
              <a:endParaRPr lang="zh-CN" altLang="en-US"/>
            </a:p>
          </p:txBody>
        </p:sp>
        <p:sp>
          <p:nvSpPr>
            <p:cNvPr id="50" name="Line 50"/>
            <p:cNvSpPr>
              <a:spLocks noChangeShapeType="1"/>
            </p:cNvSpPr>
            <p:nvPr/>
          </p:nvSpPr>
          <p:spPr bwMode="auto">
            <a:xfrm>
              <a:off x="4014" y="1596"/>
              <a:ext cx="1382" cy="0"/>
            </a:xfrm>
            <a:prstGeom prst="line">
              <a:avLst/>
            </a:prstGeom>
            <a:noFill/>
            <a:ln w="28575" cap="sq">
              <a:solidFill>
                <a:schemeClr val="tx1"/>
              </a:solidFill>
              <a:round/>
            </a:ln>
            <a:effectLst/>
          </p:spPr>
          <p:txBody>
            <a:bodyPr wrap="none"/>
            <a:lstStyle/>
            <a:p>
              <a:endParaRPr lang="zh-CN" altLang="en-US"/>
            </a:p>
          </p:txBody>
        </p:sp>
        <p:sp>
          <p:nvSpPr>
            <p:cNvPr id="51" name="Line 51"/>
            <p:cNvSpPr>
              <a:spLocks noChangeShapeType="1"/>
            </p:cNvSpPr>
            <p:nvPr/>
          </p:nvSpPr>
          <p:spPr bwMode="auto">
            <a:xfrm>
              <a:off x="4014" y="1071"/>
              <a:ext cx="0" cy="525"/>
            </a:xfrm>
            <a:prstGeom prst="line">
              <a:avLst/>
            </a:prstGeom>
            <a:noFill/>
            <a:ln w="28575" cap="sq">
              <a:solidFill>
                <a:schemeClr val="tx1"/>
              </a:solidFill>
              <a:round/>
            </a:ln>
            <a:effectLst/>
          </p:spPr>
          <p:txBody>
            <a:bodyPr wrap="none"/>
            <a:lstStyle/>
            <a:p>
              <a:endParaRPr lang="zh-CN" altLang="en-US"/>
            </a:p>
          </p:txBody>
        </p:sp>
        <p:sp>
          <p:nvSpPr>
            <p:cNvPr id="52" name="Line 52"/>
            <p:cNvSpPr>
              <a:spLocks noChangeShapeType="1"/>
            </p:cNvSpPr>
            <p:nvPr/>
          </p:nvSpPr>
          <p:spPr bwMode="auto">
            <a:xfrm>
              <a:off x="4549" y="1071"/>
              <a:ext cx="0" cy="525"/>
            </a:xfrm>
            <a:prstGeom prst="line">
              <a:avLst/>
            </a:prstGeom>
            <a:noFill/>
            <a:ln w="12700">
              <a:solidFill>
                <a:schemeClr val="tx1"/>
              </a:solidFill>
              <a:round/>
            </a:ln>
            <a:effectLst/>
          </p:spPr>
          <p:txBody>
            <a:bodyPr wrap="none"/>
            <a:lstStyle/>
            <a:p>
              <a:endParaRPr lang="zh-CN" altLang="en-US"/>
            </a:p>
          </p:txBody>
        </p:sp>
        <p:sp>
          <p:nvSpPr>
            <p:cNvPr id="53" name="Line 53"/>
            <p:cNvSpPr>
              <a:spLocks noChangeShapeType="1"/>
            </p:cNvSpPr>
            <p:nvPr/>
          </p:nvSpPr>
          <p:spPr bwMode="auto">
            <a:xfrm>
              <a:off x="4860" y="1071"/>
              <a:ext cx="0" cy="525"/>
            </a:xfrm>
            <a:prstGeom prst="line">
              <a:avLst/>
            </a:prstGeom>
            <a:noFill/>
            <a:ln w="12700">
              <a:solidFill>
                <a:schemeClr val="tx1"/>
              </a:solidFill>
              <a:round/>
            </a:ln>
            <a:effectLst/>
          </p:spPr>
          <p:txBody>
            <a:bodyPr wrap="none"/>
            <a:lstStyle/>
            <a:p>
              <a:endParaRPr lang="zh-CN" altLang="en-US"/>
            </a:p>
          </p:txBody>
        </p:sp>
        <p:sp>
          <p:nvSpPr>
            <p:cNvPr id="54" name="Line 54"/>
            <p:cNvSpPr>
              <a:spLocks noChangeShapeType="1"/>
            </p:cNvSpPr>
            <p:nvPr/>
          </p:nvSpPr>
          <p:spPr bwMode="auto">
            <a:xfrm>
              <a:off x="5396" y="1071"/>
              <a:ext cx="0" cy="525"/>
            </a:xfrm>
            <a:prstGeom prst="line">
              <a:avLst/>
            </a:prstGeom>
            <a:noFill/>
            <a:ln w="28575" cap="sq">
              <a:solidFill>
                <a:schemeClr val="tx1"/>
              </a:solidFill>
              <a:round/>
            </a:ln>
            <a:effectLst/>
          </p:spPr>
          <p:txBody>
            <a:bodyPr wrap="none"/>
            <a:lstStyle/>
            <a:p>
              <a:endParaRPr lang="zh-CN" altLang="en-US"/>
            </a:p>
          </p:txBody>
        </p:sp>
      </p:grpSp>
      <p:grpSp>
        <p:nvGrpSpPr>
          <p:cNvPr id="28" name="Group 55"/>
          <p:cNvGrpSpPr/>
          <p:nvPr/>
        </p:nvGrpSpPr>
        <p:grpSpPr bwMode="auto">
          <a:xfrm>
            <a:off x="4769375" y="4410943"/>
            <a:ext cx="2232025" cy="1295400"/>
            <a:chOff x="3016" y="2387"/>
            <a:chExt cx="1406" cy="816"/>
          </a:xfrm>
        </p:grpSpPr>
        <p:sp>
          <p:nvSpPr>
            <p:cNvPr id="56" name="Rectangle 56"/>
            <p:cNvSpPr>
              <a:spLocks noChangeArrowheads="1"/>
            </p:cNvSpPr>
            <p:nvPr/>
          </p:nvSpPr>
          <p:spPr bwMode="auto">
            <a:xfrm>
              <a:off x="3877" y="2754"/>
              <a:ext cx="545" cy="177"/>
            </a:xfrm>
            <a:prstGeom prst="rect">
              <a:avLst/>
            </a:prstGeom>
            <a:noFill/>
            <a:ln w="9525">
              <a:noFill/>
              <a:miter lim="800000"/>
            </a:ln>
            <a:effectLst/>
          </p:spPr>
          <p:txBody>
            <a:bodyPr wrap="none"/>
            <a:lstStyle/>
            <a:p>
              <a:pPr marL="171450" indent="-57150">
                <a:spcBef>
                  <a:spcPct val="75000"/>
                </a:spcBef>
                <a:buClr>
                  <a:schemeClr val="tx1"/>
                </a:buClr>
              </a:pPr>
              <a:r>
                <a:rPr lang="zh-CN" altLang="en-US" sz="1000">
                  <a:ea typeface="宋体" panose="02010600030101010101" pitchFamily="2" charset="-122"/>
                </a:rPr>
                <a:t>仓库</a:t>
              </a:r>
              <a:r>
                <a:rPr lang="en-US" altLang="zh-CN" sz="1000">
                  <a:ea typeface="宋体" panose="02010600030101010101" pitchFamily="2" charset="-122"/>
                </a:rPr>
                <a:t>B</a:t>
              </a:r>
              <a:endParaRPr lang="en-US" altLang="zh-CN" sz="1000">
                <a:ea typeface="宋体" panose="02010600030101010101" pitchFamily="2" charset="-122"/>
              </a:endParaRPr>
            </a:p>
          </p:txBody>
        </p:sp>
        <p:sp>
          <p:nvSpPr>
            <p:cNvPr id="57" name="Rectangle 57"/>
            <p:cNvSpPr>
              <a:spLocks noChangeArrowheads="1"/>
            </p:cNvSpPr>
            <p:nvPr/>
          </p:nvSpPr>
          <p:spPr bwMode="auto">
            <a:xfrm>
              <a:off x="3560" y="2754"/>
              <a:ext cx="317" cy="177"/>
            </a:xfrm>
            <a:prstGeom prst="rect">
              <a:avLst/>
            </a:prstGeom>
            <a:noFill/>
            <a:ln w="9525">
              <a:noFill/>
              <a:miter lim="800000"/>
            </a:ln>
            <a:effectLst/>
          </p:spPr>
          <p:txBody>
            <a:bodyPr wrap="none"/>
            <a:lstStyle/>
            <a:p>
              <a:pPr marL="171450" indent="-57150">
                <a:spcBef>
                  <a:spcPct val="75000"/>
                </a:spcBef>
                <a:buClr>
                  <a:schemeClr val="tx1"/>
                </a:buClr>
              </a:pPr>
              <a:r>
                <a:rPr lang="en-US" altLang="zh-CN" sz="1000">
                  <a:ea typeface="宋体" panose="02010600030101010101" pitchFamily="2" charset="-122"/>
                </a:rPr>
                <a:t>0</a:t>
              </a:r>
              <a:endParaRPr lang="en-US" altLang="zh-CN" sz="1000">
                <a:ea typeface="宋体" panose="02010600030101010101" pitchFamily="2" charset="-122"/>
              </a:endParaRPr>
            </a:p>
          </p:txBody>
        </p:sp>
        <p:sp>
          <p:nvSpPr>
            <p:cNvPr id="58" name="Rectangle 58"/>
            <p:cNvSpPr>
              <a:spLocks noChangeArrowheads="1"/>
            </p:cNvSpPr>
            <p:nvPr/>
          </p:nvSpPr>
          <p:spPr bwMode="auto">
            <a:xfrm>
              <a:off x="3016" y="2754"/>
              <a:ext cx="544" cy="177"/>
            </a:xfrm>
            <a:prstGeom prst="rect">
              <a:avLst/>
            </a:prstGeom>
            <a:noFill/>
            <a:ln w="9525">
              <a:noFill/>
              <a:miter lim="800000"/>
            </a:ln>
            <a:effectLst/>
          </p:spPr>
          <p:txBody>
            <a:bodyPr wrap="none"/>
            <a:lstStyle/>
            <a:p>
              <a:pPr marL="171450" indent="-57150">
                <a:spcBef>
                  <a:spcPct val="75000"/>
                </a:spcBef>
                <a:buClr>
                  <a:schemeClr val="tx1"/>
                </a:buClr>
              </a:pPr>
              <a:r>
                <a:rPr lang="en-US" altLang="zh-CN" sz="1000">
                  <a:ea typeface="宋体" panose="02010600030101010101" pitchFamily="2" charset="-122"/>
                </a:rPr>
                <a:t>4321</a:t>
              </a:r>
              <a:endParaRPr lang="en-US" altLang="zh-CN" sz="1000">
                <a:ea typeface="宋体" panose="02010600030101010101" pitchFamily="2" charset="-122"/>
              </a:endParaRPr>
            </a:p>
          </p:txBody>
        </p:sp>
        <p:sp>
          <p:nvSpPr>
            <p:cNvPr id="59" name="Rectangle 59"/>
            <p:cNvSpPr>
              <a:spLocks noChangeArrowheads="1"/>
            </p:cNvSpPr>
            <p:nvPr/>
          </p:nvSpPr>
          <p:spPr bwMode="auto">
            <a:xfrm>
              <a:off x="3877" y="2578"/>
              <a:ext cx="545" cy="176"/>
            </a:xfrm>
            <a:prstGeom prst="rect">
              <a:avLst/>
            </a:prstGeom>
            <a:noFill/>
            <a:ln w="9525">
              <a:noFill/>
              <a:miter lim="800000"/>
            </a:ln>
            <a:effectLst/>
          </p:spPr>
          <p:txBody>
            <a:bodyPr wrap="none"/>
            <a:lstStyle/>
            <a:p>
              <a:pPr marL="171450" indent="-57150">
                <a:spcBef>
                  <a:spcPct val="75000"/>
                </a:spcBef>
                <a:buClr>
                  <a:schemeClr val="tx1"/>
                </a:buClr>
              </a:pPr>
              <a:r>
                <a:rPr lang="zh-CN" altLang="en-US" sz="1000">
                  <a:ea typeface="宋体" panose="02010600030101010101" pitchFamily="2" charset="-122"/>
                </a:rPr>
                <a:t>仓库</a:t>
              </a:r>
              <a:r>
                <a:rPr lang="en-US" altLang="zh-CN" sz="1000">
                  <a:ea typeface="宋体" panose="02010600030101010101" pitchFamily="2" charset="-122"/>
                </a:rPr>
                <a:t>A</a:t>
              </a:r>
              <a:endParaRPr lang="en-US" altLang="zh-CN" sz="1000">
                <a:ea typeface="宋体" panose="02010600030101010101" pitchFamily="2" charset="-122"/>
              </a:endParaRPr>
            </a:p>
          </p:txBody>
        </p:sp>
        <p:sp>
          <p:nvSpPr>
            <p:cNvPr id="60" name="Rectangle 60"/>
            <p:cNvSpPr>
              <a:spLocks noChangeArrowheads="1"/>
            </p:cNvSpPr>
            <p:nvPr/>
          </p:nvSpPr>
          <p:spPr bwMode="auto">
            <a:xfrm>
              <a:off x="3560" y="2578"/>
              <a:ext cx="317" cy="176"/>
            </a:xfrm>
            <a:prstGeom prst="rect">
              <a:avLst/>
            </a:prstGeom>
            <a:noFill/>
            <a:ln w="9525">
              <a:noFill/>
              <a:miter lim="800000"/>
            </a:ln>
            <a:effectLst/>
          </p:spPr>
          <p:txBody>
            <a:bodyPr wrap="none"/>
            <a:lstStyle/>
            <a:p>
              <a:pPr marL="171450" indent="-57150">
                <a:spcBef>
                  <a:spcPct val="75000"/>
                </a:spcBef>
                <a:buClr>
                  <a:schemeClr val="tx1"/>
                </a:buClr>
              </a:pPr>
              <a:r>
                <a:rPr lang="en-US" altLang="zh-CN" sz="1000">
                  <a:ea typeface="宋体" panose="02010600030101010101" pitchFamily="2" charset="-122"/>
                </a:rPr>
                <a:t>50</a:t>
              </a:r>
              <a:endParaRPr lang="en-US" altLang="zh-CN" sz="1000">
                <a:ea typeface="宋体" panose="02010600030101010101" pitchFamily="2" charset="-122"/>
              </a:endParaRPr>
            </a:p>
          </p:txBody>
        </p:sp>
        <p:sp>
          <p:nvSpPr>
            <p:cNvPr id="61" name="Rectangle 61"/>
            <p:cNvSpPr>
              <a:spLocks noChangeArrowheads="1"/>
            </p:cNvSpPr>
            <p:nvPr/>
          </p:nvSpPr>
          <p:spPr bwMode="auto">
            <a:xfrm>
              <a:off x="3016" y="2578"/>
              <a:ext cx="544" cy="176"/>
            </a:xfrm>
            <a:prstGeom prst="rect">
              <a:avLst/>
            </a:prstGeom>
            <a:noFill/>
            <a:ln w="9525">
              <a:noFill/>
              <a:miter lim="800000"/>
            </a:ln>
            <a:effectLst/>
          </p:spPr>
          <p:txBody>
            <a:bodyPr wrap="none"/>
            <a:lstStyle/>
            <a:p>
              <a:pPr marL="171450" indent="-57150">
                <a:spcBef>
                  <a:spcPct val="75000"/>
                </a:spcBef>
                <a:buClr>
                  <a:schemeClr val="tx1"/>
                </a:buClr>
              </a:pPr>
              <a:r>
                <a:rPr lang="en-US" altLang="zh-CN" sz="1000">
                  <a:ea typeface="宋体" panose="02010600030101010101" pitchFamily="2" charset="-122"/>
                </a:rPr>
                <a:t>1234</a:t>
              </a:r>
              <a:endParaRPr lang="en-US" altLang="zh-CN" sz="1000">
                <a:ea typeface="宋体" panose="02010600030101010101" pitchFamily="2" charset="-122"/>
              </a:endParaRPr>
            </a:p>
          </p:txBody>
        </p:sp>
        <p:sp>
          <p:nvSpPr>
            <p:cNvPr id="62" name="Rectangle 62"/>
            <p:cNvSpPr>
              <a:spLocks noChangeArrowheads="1"/>
            </p:cNvSpPr>
            <p:nvPr/>
          </p:nvSpPr>
          <p:spPr bwMode="auto">
            <a:xfrm>
              <a:off x="3877" y="2387"/>
              <a:ext cx="545" cy="191"/>
            </a:xfrm>
            <a:prstGeom prst="rect">
              <a:avLst/>
            </a:prstGeom>
            <a:noFill/>
            <a:ln w="9525">
              <a:noFill/>
              <a:miter lim="800000"/>
            </a:ln>
            <a:effectLst/>
          </p:spPr>
          <p:txBody>
            <a:bodyPr wrap="none"/>
            <a:lstStyle/>
            <a:p>
              <a:pPr marL="171450" indent="-57150">
                <a:spcBef>
                  <a:spcPct val="75000"/>
                </a:spcBef>
                <a:buClr>
                  <a:schemeClr val="tx1"/>
                </a:buClr>
              </a:pPr>
              <a:r>
                <a:rPr lang="zh-CN" altLang="en-US" sz="1000">
                  <a:ea typeface="宋体" panose="02010600030101010101" pitchFamily="2" charset="-122"/>
                </a:rPr>
                <a:t>存储地点</a:t>
              </a:r>
              <a:endParaRPr lang="zh-CN" altLang="en-US" sz="1000">
                <a:ea typeface="宋体" panose="02010600030101010101" pitchFamily="2" charset="-122"/>
              </a:endParaRPr>
            </a:p>
          </p:txBody>
        </p:sp>
        <p:sp>
          <p:nvSpPr>
            <p:cNvPr id="63" name="Rectangle 63"/>
            <p:cNvSpPr>
              <a:spLocks noChangeArrowheads="1"/>
            </p:cNvSpPr>
            <p:nvPr/>
          </p:nvSpPr>
          <p:spPr bwMode="auto">
            <a:xfrm>
              <a:off x="3560" y="2387"/>
              <a:ext cx="317" cy="191"/>
            </a:xfrm>
            <a:prstGeom prst="rect">
              <a:avLst/>
            </a:prstGeom>
            <a:noFill/>
            <a:ln w="9525">
              <a:noFill/>
              <a:miter lim="800000"/>
            </a:ln>
            <a:effectLst/>
          </p:spPr>
          <p:txBody>
            <a:bodyPr wrap="none"/>
            <a:lstStyle/>
            <a:p>
              <a:pPr marL="171450" indent="-57150">
                <a:spcBef>
                  <a:spcPct val="75000"/>
                </a:spcBef>
                <a:buClr>
                  <a:schemeClr val="tx1"/>
                </a:buClr>
              </a:pPr>
              <a:r>
                <a:rPr lang="zh-CN" altLang="en-US" sz="1000">
                  <a:ea typeface="宋体" panose="02010600030101010101" pitchFamily="2" charset="-122"/>
                </a:rPr>
                <a:t>数量</a:t>
              </a:r>
              <a:endParaRPr lang="zh-CN" altLang="en-US" sz="1000">
                <a:ea typeface="宋体" panose="02010600030101010101" pitchFamily="2" charset="-122"/>
              </a:endParaRPr>
            </a:p>
          </p:txBody>
        </p:sp>
        <p:sp>
          <p:nvSpPr>
            <p:cNvPr id="64" name="Rectangle 64"/>
            <p:cNvSpPr>
              <a:spLocks noChangeArrowheads="1"/>
            </p:cNvSpPr>
            <p:nvPr/>
          </p:nvSpPr>
          <p:spPr bwMode="auto">
            <a:xfrm>
              <a:off x="3016" y="2387"/>
              <a:ext cx="544" cy="191"/>
            </a:xfrm>
            <a:prstGeom prst="rect">
              <a:avLst/>
            </a:prstGeom>
            <a:noFill/>
            <a:ln w="9525">
              <a:noFill/>
              <a:miter lim="800000"/>
            </a:ln>
            <a:effectLst/>
          </p:spPr>
          <p:txBody>
            <a:bodyPr wrap="none"/>
            <a:lstStyle/>
            <a:p>
              <a:pPr marL="171450" indent="-57150">
                <a:spcBef>
                  <a:spcPct val="75000"/>
                </a:spcBef>
                <a:buClr>
                  <a:schemeClr val="tx1"/>
                </a:buClr>
              </a:pPr>
              <a:r>
                <a:rPr lang="zh-CN" altLang="en-US" sz="1000">
                  <a:ea typeface="宋体" panose="02010600030101010101" pitchFamily="2" charset="-122"/>
                </a:rPr>
                <a:t>物料编号</a:t>
              </a:r>
              <a:endParaRPr lang="zh-CN" altLang="en-US" sz="1000">
                <a:ea typeface="宋体" panose="02010600030101010101" pitchFamily="2" charset="-122"/>
              </a:endParaRPr>
            </a:p>
          </p:txBody>
        </p:sp>
        <p:sp>
          <p:nvSpPr>
            <p:cNvPr id="65" name="Line 65"/>
            <p:cNvSpPr>
              <a:spLocks noChangeShapeType="1"/>
            </p:cNvSpPr>
            <p:nvPr/>
          </p:nvSpPr>
          <p:spPr bwMode="auto">
            <a:xfrm>
              <a:off x="3016" y="2387"/>
              <a:ext cx="1406" cy="0"/>
            </a:xfrm>
            <a:prstGeom prst="line">
              <a:avLst/>
            </a:prstGeom>
            <a:noFill/>
            <a:ln w="28575" cap="sq">
              <a:solidFill>
                <a:schemeClr val="tx1"/>
              </a:solidFill>
              <a:round/>
            </a:ln>
            <a:effectLst/>
          </p:spPr>
          <p:txBody>
            <a:bodyPr wrap="none"/>
            <a:lstStyle/>
            <a:p>
              <a:endParaRPr lang="zh-CN" altLang="en-US"/>
            </a:p>
          </p:txBody>
        </p:sp>
        <p:sp>
          <p:nvSpPr>
            <p:cNvPr id="66" name="Line 66"/>
            <p:cNvSpPr>
              <a:spLocks noChangeShapeType="1"/>
            </p:cNvSpPr>
            <p:nvPr/>
          </p:nvSpPr>
          <p:spPr bwMode="auto">
            <a:xfrm>
              <a:off x="3016" y="2578"/>
              <a:ext cx="1406" cy="0"/>
            </a:xfrm>
            <a:prstGeom prst="line">
              <a:avLst/>
            </a:prstGeom>
            <a:noFill/>
            <a:ln w="12700">
              <a:solidFill>
                <a:schemeClr val="tx1"/>
              </a:solidFill>
              <a:round/>
            </a:ln>
            <a:effectLst/>
          </p:spPr>
          <p:txBody>
            <a:bodyPr wrap="none"/>
            <a:lstStyle/>
            <a:p>
              <a:endParaRPr lang="zh-CN" altLang="en-US"/>
            </a:p>
          </p:txBody>
        </p:sp>
        <p:sp>
          <p:nvSpPr>
            <p:cNvPr id="67" name="Line 67"/>
            <p:cNvSpPr>
              <a:spLocks noChangeShapeType="1"/>
            </p:cNvSpPr>
            <p:nvPr/>
          </p:nvSpPr>
          <p:spPr bwMode="auto">
            <a:xfrm>
              <a:off x="3016" y="2754"/>
              <a:ext cx="1406" cy="0"/>
            </a:xfrm>
            <a:prstGeom prst="line">
              <a:avLst/>
            </a:prstGeom>
            <a:noFill/>
            <a:ln w="12700">
              <a:solidFill>
                <a:schemeClr val="tx1"/>
              </a:solidFill>
              <a:round/>
            </a:ln>
            <a:effectLst/>
          </p:spPr>
          <p:txBody>
            <a:bodyPr wrap="none"/>
            <a:lstStyle/>
            <a:p>
              <a:endParaRPr lang="zh-CN" altLang="en-US"/>
            </a:p>
          </p:txBody>
        </p:sp>
        <p:sp>
          <p:nvSpPr>
            <p:cNvPr id="68" name="Line 68"/>
            <p:cNvSpPr>
              <a:spLocks noChangeShapeType="1"/>
            </p:cNvSpPr>
            <p:nvPr/>
          </p:nvSpPr>
          <p:spPr bwMode="auto">
            <a:xfrm>
              <a:off x="3016" y="2931"/>
              <a:ext cx="1406" cy="0"/>
            </a:xfrm>
            <a:prstGeom prst="line">
              <a:avLst/>
            </a:prstGeom>
            <a:noFill/>
            <a:ln w="28575" cap="sq">
              <a:solidFill>
                <a:schemeClr val="tx1"/>
              </a:solidFill>
              <a:round/>
            </a:ln>
            <a:effectLst/>
          </p:spPr>
          <p:txBody>
            <a:bodyPr wrap="none"/>
            <a:lstStyle/>
            <a:p>
              <a:endParaRPr lang="zh-CN" altLang="en-US"/>
            </a:p>
          </p:txBody>
        </p:sp>
        <p:sp>
          <p:nvSpPr>
            <p:cNvPr id="69" name="Line 69"/>
            <p:cNvSpPr>
              <a:spLocks noChangeShapeType="1"/>
            </p:cNvSpPr>
            <p:nvPr/>
          </p:nvSpPr>
          <p:spPr bwMode="auto">
            <a:xfrm>
              <a:off x="3016" y="2387"/>
              <a:ext cx="0" cy="544"/>
            </a:xfrm>
            <a:prstGeom prst="line">
              <a:avLst/>
            </a:prstGeom>
            <a:noFill/>
            <a:ln w="28575" cap="sq">
              <a:solidFill>
                <a:schemeClr val="tx1"/>
              </a:solidFill>
              <a:round/>
            </a:ln>
            <a:effectLst/>
          </p:spPr>
          <p:txBody>
            <a:bodyPr wrap="none"/>
            <a:lstStyle/>
            <a:p>
              <a:endParaRPr lang="zh-CN" altLang="en-US"/>
            </a:p>
          </p:txBody>
        </p:sp>
        <p:sp>
          <p:nvSpPr>
            <p:cNvPr id="70" name="Line 70"/>
            <p:cNvSpPr>
              <a:spLocks noChangeShapeType="1"/>
            </p:cNvSpPr>
            <p:nvPr/>
          </p:nvSpPr>
          <p:spPr bwMode="auto">
            <a:xfrm>
              <a:off x="3560" y="2387"/>
              <a:ext cx="0" cy="544"/>
            </a:xfrm>
            <a:prstGeom prst="line">
              <a:avLst/>
            </a:prstGeom>
            <a:noFill/>
            <a:ln w="12700">
              <a:solidFill>
                <a:schemeClr val="tx1"/>
              </a:solidFill>
              <a:round/>
            </a:ln>
            <a:effectLst/>
          </p:spPr>
          <p:txBody>
            <a:bodyPr wrap="none"/>
            <a:lstStyle/>
            <a:p>
              <a:endParaRPr lang="zh-CN" altLang="en-US"/>
            </a:p>
          </p:txBody>
        </p:sp>
        <p:sp>
          <p:nvSpPr>
            <p:cNvPr id="71" name="Line 71"/>
            <p:cNvSpPr>
              <a:spLocks noChangeShapeType="1"/>
            </p:cNvSpPr>
            <p:nvPr/>
          </p:nvSpPr>
          <p:spPr bwMode="auto">
            <a:xfrm>
              <a:off x="3877" y="2387"/>
              <a:ext cx="0" cy="544"/>
            </a:xfrm>
            <a:prstGeom prst="line">
              <a:avLst/>
            </a:prstGeom>
            <a:noFill/>
            <a:ln w="12700">
              <a:solidFill>
                <a:schemeClr val="tx1"/>
              </a:solidFill>
              <a:round/>
            </a:ln>
            <a:effectLst/>
          </p:spPr>
          <p:txBody>
            <a:bodyPr wrap="none"/>
            <a:lstStyle/>
            <a:p>
              <a:endParaRPr lang="zh-CN" altLang="en-US"/>
            </a:p>
          </p:txBody>
        </p:sp>
        <p:sp>
          <p:nvSpPr>
            <p:cNvPr id="72" name="Line 72"/>
            <p:cNvSpPr>
              <a:spLocks noChangeShapeType="1"/>
            </p:cNvSpPr>
            <p:nvPr/>
          </p:nvSpPr>
          <p:spPr bwMode="auto">
            <a:xfrm>
              <a:off x="4422" y="2387"/>
              <a:ext cx="0" cy="544"/>
            </a:xfrm>
            <a:prstGeom prst="line">
              <a:avLst/>
            </a:prstGeom>
            <a:noFill/>
            <a:ln w="28575" cap="sq">
              <a:solidFill>
                <a:schemeClr val="tx1"/>
              </a:solidFill>
              <a:round/>
            </a:ln>
            <a:effectLst/>
          </p:spPr>
          <p:txBody>
            <a:bodyPr wrap="none"/>
            <a:lstStyle/>
            <a:p>
              <a:endParaRPr lang="zh-CN" altLang="en-US"/>
            </a:p>
          </p:txBody>
        </p:sp>
        <p:sp>
          <p:nvSpPr>
            <p:cNvPr id="73" name="Line 73"/>
            <p:cNvSpPr>
              <a:spLocks noChangeShapeType="1"/>
            </p:cNvSpPr>
            <p:nvPr/>
          </p:nvSpPr>
          <p:spPr bwMode="auto">
            <a:xfrm>
              <a:off x="3606" y="2976"/>
              <a:ext cx="0" cy="227"/>
            </a:xfrm>
            <a:prstGeom prst="line">
              <a:avLst/>
            </a:prstGeom>
            <a:noFill/>
            <a:ln w="9525">
              <a:solidFill>
                <a:schemeClr val="tx1"/>
              </a:solidFill>
              <a:round/>
              <a:tailEnd type="triangle" w="med" len="med"/>
            </a:ln>
            <a:effectLst/>
          </p:spPr>
          <p:txBody>
            <a:bodyPr wrap="none"/>
            <a:lstStyle/>
            <a:p>
              <a:endParaRPr lang="zh-CN" altLang="en-US"/>
            </a:p>
          </p:txBody>
        </p:sp>
        <p:sp>
          <p:nvSpPr>
            <p:cNvPr id="74" name="Line 74"/>
            <p:cNvSpPr>
              <a:spLocks noChangeShapeType="1"/>
            </p:cNvSpPr>
            <p:nvPr/>
          </p:nvSpPr>
          <p:spPr bwMode="auto">
            <a:xfrm flipV="1">
              <a:off x="3787" y="2976"/>
              <a:ext cx="0" cy="227"/>
            </a:xfrm>
            <a:prstGeom prst="line">
              <a:avLst/>
            </a:prstGeom>
            <a:noFill/>
            <a:ln w="9525">
              <a:solidFill>
                <a:schemeClr val="tx1"/>
              </a:solidFill>
              <a:round/>
              <a:tailEnd type="triangle" w="med" len="med"/>
            </a:ln>
            <a:effectLst/>
          </p:spPr>
          <p:txBody>
            <a:bodyPr wrap="none"/>
            <a:lstStyle/>
            <a:p>
              <a:endParaRPr lang="zh-CN" altLang="en-US"/>
            </a:p>
          </p:txBody>
        </p:sp>
      </p:grpSp>
      <p:sp>
        <p:nvSpPr>
          <p:cNvPr id="75" name="Rectangle 75"/>
          <p:cNvSpPr>
            <a:spLocks noChangeArrowheads="1"/>
          </p:cNvSpPr>
          <p:nvPr/>
        </p:nvSpPr>
        <p:spPr bwMode="auto">
          <a:xfrm>
            <a:off x="6425138" y="5562649"/>
            <a:ext cx="2467342" cy="646331"/>
          </a:xfrm>
          <a:prstGeom prst="rect">
            <a:avLst/>
          </a:prstGeom>
          <a:noFill/>
          <a:ln w="9525">
            <a:noFill/>
            <a:miter lim="800000"/>
          </a:ln>
          <a:effectLst/>
        </p:spPr>
        <p:txBody>
          <a:bodyPr wrap="none">
            <a:spAutoFit/>
          </a:bodyPr>
          <a:lstStyle/>
          <a:p>
            <a:pPr algn="l">
              <a:buClrTx/>
              <a:buSzTx/>
              <a:buFontTx/>
              <a:buNone/>
            </a:pPr>
            <a:r>
              <a:rPr lang="zh-CN" altLang="en-US" sz="1800" b="1" dirty="0">
                <a:solidFill>
                  <a:srgbClr val="FF0000"/>
                </a:solidFill>
                <a:ea typeface="宋体" panose="02010600030101010101" pitchFamily="2" charset="-122"/>
              </a:rPr>
              <a:t>同意采购申请</a:t>
            </a:r>
            <a:r>
              <a:rPr lang="zh-CN" altLang="en-US" sz="1800" b="1" dirty="0" smtClean="0">
                <a:solidFill>
                  <a:srgbClr val="FF0000"/>
                </a:solidFill>
                <a:ea typeface="宋体" panose="02010600030101010101" pitchFamily="2" charset="-122"/>
              </a:rPr>
              <a:t>！</a:t>
            </a:r>
            <a:endParaRPr lang="en-US" altLang="zh-CN" sz="1800" b="1" dirty="0" smtClean="0">
              <a:solidFill>
                <a:srgbClr val="FF0000"/>
              </a:solidFill>
              <a:ea typeface="宋体" panose="02010600030101010101" pitchFamily="2" charset="-122"/>
            </a:endParaRPr>
          </a:p>
          <a:p>
            <a:pPr algn="l">
              <a:buClrTx/>
              <a:buSzTx/>
              <a:buFontTx/>
              <a:buNone/>
            </a:pPr>
            <a:r>
              <a:rPr lang="zh-CN" altLang="en-US" dirty="0" smtClean="0"/>
              <a:t>实际上仓库</a:t>
            </a:r>
            <a:r>
              <a:rPr lang="en-US" altLang="zh-CN" dirty="0" smtClean="0"/>
              <a:t>A</a:t>
            </a:r>
            <a:r>
              <a:rPr lang="zh-CN" altLang="en-US" dirty="0" smtClean="0"/>
              <a:t>还有</a:t>
            </a:r>
            <a:r>
              <a:rPr lang="en-US" altLang="zh-CN" dirty="0" smtClean="0"/>
              <a:t>50</a:t>
            </a:r>
            <a:r>
              <a:rPr lang="zh-CN" altLang="en-US" dirty="0" smtClean="0"/>
              <a:t>个</a:t>
            </a:r>
            <a:endParaRPr lang="zh-CN" altLang="en-US" sz="1800" b="1" dirty="0"/>
          </a:p>
        </p:txBody>
      </p:sp>
      <p:sp>
        <p:nvSpPr>
          <p:cNvPr id="78" name="标题 1"/>
          <p:cNvSpPr txBox="1"/>
          <p:nvPr/>
        </p:nvSpPr>
        <p:spPr bwMode="auto">
          <a:xfrm>
            <a:off x="179512" y="188640"/>
            <a:ext cx="8701118" cy="549275"/>
          </a:xfrm>
          <a:prstGeom prst="rect">
            <a:avLst/>
          </a:prstGeom>
          <a:noFill/>
          <a:ln w="9525">
            <a:noFill/>
            <a:miter lim="800000"/>
          </a:ln>
        </p:spPr>
        <p:txBody>
          <a:bodyPr vert="horz" wrap="square" lIns="91440" tIns="45720" rIns="91440" bIns="45720" numCol="1" anchor="b" anchorCtr="0" compatLnSpc="1"/>
          <a:lstStyle/>
          <a:p>
            <a:pPr lvl="0" eaLnBrk="0" hangingPunct="0">
              <a:buClr>
                <a:srgbClr val="0033CC"/>
              </a:buClr>
              <a:buSzPct val="140000"/>
            </a:pPr>
            <a:r>
              <a:rPr lang="zh-CN" altLang="en-US" sz="2800" dirty="0" smtClean="0">
                <a:solidFill>
                  <a:schemeClr val="bg1"/>
                </a:solidFill>
                <a:latin typeface="微软雅黑" panose="020B0503020204020204" charset="-122"/>
                <a:ea typeface="微软雅黑" panose="020B0503020204020204" charset="-122"/>
                <a:cs typeface="+mj-cs"/>
              </a:rPr>
              <a:t>信息分类代码的必要性及意义</a:t>
            </a:r>
            <a:r>
              <a:rPr lang="en-US" altLang="zh-CN" sz="2800" dirty="0" smtClean="0">
                <a:solidFill>
                  <a:schemeClr val="bg1"/>
                </a:solidFill>
                <a:latin typeface="微软雅黑" panose="020B0503020204020204" charset="-122"/>
                <a:ea typeface="微软雅黑" panose="020B0503020204020204" charset="-122"/>
                <a:cs typeface="+mj-cs"/>
              </a:rPr>
              <a:t>-</a:t>
            </a:r>
            <a:r>
              <a:rPr lang="zh-CN" altLang="en-US" sz="2800" dirty="0" smtClean="0">
                <a:solidFill>
                  <a:schemeClr val="bg1"/>
                </a:solidFill>
                <a:latin typeface="微软雅黑" panose="020B0503020204020204" charset="-122"/>
                <a:ea typeface="微软雅黑" panose="020B0503020204020204" charset="-122"/>
                <a:cs typeface="+mj-cs"/>
              </a:rPr>
              <a:t>主要面临的</a:t>
            </a:r>
            <a:r>
              <a:rPr lang="zh-CN" altLang="en-US" sz="2800" dirty="0">
                <a:solidFill>
                  <a:schemeClr val="bg1"/>
                </a:solidFill>
                <a:latin typeface="微软雅黑" panose="020B0503020204020204" charset="-122"/>
                <a:ea typeface="微软雅黑" panose="020B0503020204020204" charset="-122"/>
                <a:cs typeface="+mj-cs"/>
              </a:rPr>
              <a:t>挑战</a:t>
            </a:r>
            <a:endParaRPr lang="en-US" altLang="zh-CN" sz="2800" dirty="0" smtClean="0">
              <a:solidFill>
                <a:schemeClr val="bg1"/>
              </a:solidFill>
              <a:latin typeface="微软雅黑" panose="020B0503020204020204" charset="-122"/>
              <a:ea typeface="微软雅黑" panose="020B0503020204020204" charset="-122"/>
              <a:cs typeface="+mj-cs"/>
            </a:endParaRPr>
          </a:p>
        </p:txBody>
      </p:sp>
      <p:sp>
        <p:nvSpPr>
          <p:cNvPr id="77" name="Rectangle 23"/>
          <p:cNvSpPr>
            <a:spLocks noChangeArrowheads="1"/>
          </p:cNvSpPr>
          <p:nvPr/>
        </p:nvSpPr>
        <p:spPr bwMode="auto">
          <a:xfrm>
            <a:off x="395536" y="836712"/>
            <a:ext cx="8451009" cy="576263"/>
          </a:xfrm>
          <a:prstGeom prst="rect">
            <a:avLst/>
          </a:prstGeom>
          <a:noFill/>
          <a:ln w="9525">
            <a:noFill/>
            <a:miter lim="800000"/>
          </a:ln>
          <a:effectLst/>
        </p:spPr>
        <p:txBody>
          <a:bodyPr wrap="none" anchor="ctr"/>
          <a:lstStyle/>
          <a:p>
            <a:pPr marL="271780" indent="-271780" eaLnBrk="0" hangingPunct="0">
              <a:lnSpc>
                <a:spcPct val="120000"/>
              </a:lnSpc>
              <a:spcBef>
                <a:spcPct val="20000"/>
              </a:spcBef>
              <a:buClr>
                <a:srgbClr val="FF0000"/>
              </a:buClr>
              <a:buSzPct val="60000"/>
              <a:buFont typeface="Wingdings" panose="05000000000000000000" pitchFamily="2" charset="2"/>
              <a:buChar char="p"/>
            </a:pPr>
            <a:r>
              <a:rPr lang="zh-CN" altLang="en-US" sz="1600" dirty="0" smtClean="0">
                <a:latin typeface="仿宋" panose="02010609060101010101" charset="-122"/>
                <a:ea typeface="仿宋" panose="02010609060101010101" charset="-122"/>
              </a:rPr>
              <a:t>由于缺乏统一标准，容易出现一物多码的现象，不利于科学的采购决策，容易导致库存积压。</a:t>
            </a:r>
            <a:endParaRPr lang="en-US" altLang="zh-CN" sz="1600" dirty="0" smtClean="0">
              <a:latin typeface="仿宋" panose="02010609060101010101" charset="-122"/>
              <a:ea typeface="仿宋" panose="02010609060101010101" charset="-122"/>
            </a:endParaRPr>
          </a:p>
          <a:p>
            <a:pPr marL="271780" indent="-271780" eaLnBrk="0" hangingPunct="0">
              <a:lnSpc>
                <a:spcPct val="120000"/>
              </a:lnSpc>
              <a:spcBef>
                <a:spcPct val="20000"/>
              </a:spcBef>
              <a:buClr>
                <a:srgbClr val="FF0000"/>
              </a:buClr>
              <a:buSzPct val="60000"/>
              <a:buFont typeface="Wingdings" panose="05000000000000000000" pitchFamily="2" charset="2"/>
              <a:buChar char="p"/>
            </a:pPr>
            <a:r>
              <a:rPr lang="zh-CN" altLang="en-US" sz="1600" dirty="0" smtClean="0">
                <a:latin typeface="仿宋" panose="02010609060101010101" charset="-122"/>
                <a:ea typeface="仿宋" panose="02010609060101010101" charset="-122"/>
              </a:rPr>
              <a:t>不利于集团</a:t>
            </a:r>
            <a:r>
              <a:rPr lang="zh-CN" altLang="en-US" sz="1600" dirty="0">
                <a:latin typeface="仿宋" panose="02010609060101010101" charset="-122"/>
                <a:ea typeface="仿宋" panose="02010609060101010101" charset="-122"/>
              </a:rPr>
              <a:t>的集中采购，很难发挥集中采购的优势，不利于降低采购</a:t>
            </a:r>
            <a:r>
              <a:rPr lang="zh-CN" altLang="en-US" sz="1600" dirty="0" smtClean="0">
                <a:latin typeface="仿宋" panose="02010609060101010101" charset="-122"/>
                <a:ea typeface="仿宋" panose="02010609060101010101" charset="-122"/>
              </a:rPr>
              <a:t>成本</a:t>
            </a:r>
            <a:endParaRPr lang="zh-CN" altLang="en-US" sz="1600" dirty="0">
              <a:latin typeface="仿宋" panose="02010609060101010101" charset="-122"/>
              <a:ea typeface="仿宋"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up)">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down)">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7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77"/>
                                        </p:tgtEl>
                                        <p:attrNameLst>
                                          <p:attrName>style.visibility</p:attrName>
                                        </p:attrNameLst>
                                      </p:cBhvr>
                                      <p:to>
                                        <p:strVal val="visible"/>
                                      </p:to>
                                    </p:set>
                                    <p:animEffect transition="in" filter="wipe(left)">
                                      <p:cBhvr>
                                        <p:cTn id="36"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7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95536" y="188640"/>
            <a:ext cx="8229600" cy="476672"/>
          </a:xfrm>
        </p:spPr>
        <p:txBody>
          <a:bodyPr/>
          <a:lstStyle/>
          <a:p>
            <a:pPr lvl="1">
              <a:defRPr/>
            </a:pPr>
            <a:r>
              <a:rPr lang="en-US" altLang="zh-CN" kern="1200" dirty="0" smtClean="0">
                <a:solidFill>
                  <a:schemeClr val="bg1"/>
                </a:solidFill>
                <a:latin typeface="微软雅黑" panose="020B0503020204020204" charset="-122"/>
                <a:ea typeface="微软雅黑" panose="020B0503020204020204" charset="-122"/>
                <a:cs typeface="+mj-cs"/>
              </a:rPr>
              <a:t>MDM</a:t>
            </a:r>
            <a:r>
              <a:rPr lang="zh-CN" altLang="en-US" kern="1200" dirty="0" smtClean="0">
                <a:solidFill>
                  <a:schemeClr val="bg1"/>
                </a:solidFill>
                <a:latin typeface="微软雅黑" panose="020B0503020204020204" charset="-122"/>
                <a:ea typeface="微软雅黑" panose="020B0503020204020204" charset="-122"/>
                <a:cs typeface="+mj-cs"/>
              </a:rPr>
              <a:t>与</a:t>
            </a:r>
            <a:r>
              <a:rPr lang="en-US" altLang="zh-CN" kern="1200" dirty="0">
                <a:solidFill>
                  <a:schemeClr val="bg1"/>
                </a:solidFill>
                <a:latin typeface="微软雅黑" panose="020B0503020204020204" charset="-122"/>
                <a:ea typeface="微软雅黑" panose="020B0503020204020204" charset="-122"/>
                <a:cs typeface="+mj-cs"/>
              </a:rPr>
              <a:t>CAD</a:t>
            </a:r>
            <a:r>
              <a:rPr lang="zh-CN" altLang="en-US" kern="1200" dirty="0" smtClean="0">
                <a:solidFill>
                  <a:schemeClr val="bg1"/>
                </a:solidFill>
                <a:latin typeface="微软雅黑" panose="020B0503020204020204" charset="-122"/>
                <a:ea typeface="微软雅黑" panose="020B0503020204020204" charset="-122"/>
                <a:cs typeface="+mj-cs"/>
              </a:rPr>
              <a:t>、</a:t>
            </a:r>
            <a:r>
              <a:rPr lang="en-US" altLang="zh-CN" kern="1200" dirty="0" smtClean="0">
                <a:solidFill>
                  <a:schemeClr val="bg1"/>
                </a:solidFill>
                <a:latin typeface="微软雅黑" panose="020B0503020204020204" charset="-122"/>
                <a:ea typeface="微软雅黑" panose="020B0503020204020204" charset="-122"/>
                <a:cs typeface="+mj-cs"/>
              </a:rPr>
              <a:t>PDM</a:t>
            </a:r>
            <a:r>
              <a:rPr lang="zh-CN" altLang="en-US" kern="1200" dirty="0" smtClean="0">
                <a:solidFill>
                  <a:schemeClr val="bg1"/>
                </a:solidFill>
                <a:latin typeface="微软雅黑" panose="020B0503020204020204" charset="-122"/>
                <a:ea typeface="微软雅黑" panose="020B0503020204020204" charset="-122"/>
                <a:cs typeface="+mj-cs"/>
              </a:rPr>
              <a:t>、</a:t>
            </a:r>
            <a:r>
              <a:rPr lang="en-US" altLang="zh-CN" kern="1200" dirty="0" smtClean="0">
                <a:solidFill>
                  <a:schemeClr val="bg1"/>
                </a:solidFill>
                <a:latin typeface="微软雅黑" panose="020B0503020204020204" charset="-122"/>
                <a:ea typeface="微软雅黑" panose="020B0503020204020204" charset="-122"/>
                <a:cs typeface="+mj-cs"/>
              </a:rPr>
              <a:t>ERP</a:t>
            </a:r>
            <a:r>
              <a:rPr lang="zh-CN" altLang="en-US" kern="1200" dirty="0" smtClean="0">
                <a:solidFill>
                  <a:schemeClr val="bg1"/>
                </a:solidFill>
                <a:latin typeface="微软雅黑" panose="020B0503020204020204" charset="-122"/>
                <a:ea typeface="微软雅黑" panose="020B0503020204020204" charset="-122"/>
                <a:cs typeface="+mj-cs"/>
              </a:rPr>
              <a:t>系统集成关系图</a:t>
            </a:r>
            <a:endParaRPr lang="zh-CN" altLang="en-US" kern="1200" dirty="0">
              <a:solidFill>
                <a:schemeClr val="bg1"/>
              </a:solidFill>
              <a:latin typeface="微软雅黑" panose="020B0503020204020204" charset="-122"/>
              <a:ea typeface="微软雅黑" panose="020B0503020204020204" charset="-122"/>
              <a:cs typeface="+mj-cs"/>
            </a:endParaRPr>
          </a:p>
        </p:txBody>
      </p:sp>
      <p:sp>
        <p:nvSpPr>
          <p:cNvPr id="304130" name="Rectangle 2"/>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zh-CN" altLang="en-US"/>
          </a:p>
        </p:txBody>
      </p:sp>
      <p:pic>
        <p:nvPicPr>
          <p:cNvPr id="143363" name="Picture 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939963" y="908720"/>
            <a:ext cx="7376453" cy="5284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611560" y="2339335"/>
            <a:ext cx="8098027" cy="4258017"/>
            <a:chOff x="5004048" y="1977998"/>
            <a:chExt cx="8098027" cy="4258017"/>
          </a:xfrm>
        </p:grpSpPr>
        <p:pic>
          <p:nvPicPr>
            <p:cNvPr id="6" name="图片 5"/>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004048" y="1977998"/>
              <a:ext cx="7056784" cy="4258017"/>
            </a:xfrm>
            <a:prstGeom prst="rect">
              <a:avLst/>
            </a:prstGeom>
            <a:noFill/>
            <a:ln>
              <a:noFill/>
            </a:ln>
            <a:effectLst/>
          </p:spPr>
        </p:pic>
        <p:sp>
          <p:nvSpPr>
            <p:cNvPr id="12" name="Cloud 65"/>
            <p:cNvSpPr/>
            <p:nvPr/>
          </p:nvSpPr>
          <p:spPr bwMode="auto">
            <a:xfrm>
              <a:off x="10188625" y="2760542"/>
              <a:ext cx="2913450" cy="2889864"/>
            </a:xfrm>
            <a:prstGeom prst="cloud">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ctr" anchorCtr="0" compatLnSpc="1"/>
            <a:lstStyle/>
            <a:p>
              <a:pPr marL="59055"/>
              <a:r>
                <a:rPr lang="zh-CN" altLang="en-US" dirty="0" smtClean="0">
                  <a:solidFill>
                    <a:schemeClr val="bg1"/>
                  </a:solidFill>
                  <a:latin typeface="微软雅黑" panose="020B0503020204020204" charset="-122"/>
                  <a:ea typeface="微软雅黑" panose="020B0503020204020204" charset="-122"/>
                </a:rPr>
                <a:t>对于外协件、部分有图纸的自制件、外购件，其料号申请可通过</a:t>
              </a:r>
              <a:r>
                <a:rPr lang="en-US" altLang="zh-CN" dirty="0" smtClean="0">
                  <a:solidFill>
                    <a:schemeClr val="bg1"/>
                  </a:solidFill>
                  <a:latin typeface="微软雅黑" panose="020B0503020204020204" charset="-122"/>
                  <a:ea typeface="微软雅黑" panose="020B0503020204020204" charset="-122"/>
                </a:rPr>
                <a:t>CAD</a:t>
              </a:r>
              <a:r>
                <a:rPr lang="zh-CN" altLang="en-US" dirty="0" smtClean="0">
                  <a:solidFill>
                    <a:schemeClr val="bg1"/>
                  </a:solidFill>
                  <a:latin typeface="微软雅黑" panose="020B0503020204020204" charset="-122"/>
                  <a:ea typeface="微软雅黑" panose="020B0503020204020204" charset="-122"/>
                </a:rPr>
                <a:t>（</a:t>
              </a:r>
              <a:r>
                <a:rPr lang="en-US" altLang="zh-CN" dirty="0" smtClean="0">
                  <a:solidFill>
                    <a:schemeClr val="bg1"/>
                  </a:solidFill>
                  <a:latin typeface="微软雅黑" panose="020B0503020204020204" charset="-122"/>
                  <a:ea typeface="微软雅黑" panose="020B0503020204020204" charset="-122"/>
                </a:rPr>
                <a:t>PDM</a:t>
              </a:r>
              <a:r>
                <a:rPr lang="zh-CN" altLang="en-US" dirty="0" smtClean="0">
                  <a:solidFill>
                    <a:schemeClr val="bg1"/>
                  </a:solidFill>
                  <a:latin typeface="微软雅黑" panose="020B0503020204020204" charset="-122"/>
                  <a:ea typeface="微软雅黑" panose="020B0503020204020204" charset="-122"/>
                </a:rPr>
                <a:t>）内置菜单，直接调用</a:t>
              </a:r>
              <a:r>
                <a:rPr lang="en-US" altLang="zh-CN" dirty="0" smtClean="0">
                  <a:solidFill>
                    <a:schemeClr val="bg1"/>
                  </a:solidFill>
                  <a:latin typeface="微软雅黑" panose="020B0503020204020204" charset="-122"/>
                  <a:ea typeface="微软雅黑" panose="020B0503020204020204" charset="-122"/>
                </a:rPr>
                <a:t>MDM</a:t>
              </a:r>
              <a:r>
                <a:rPr lang="zh-CN" altLang="en-US" dirty="0" smtClean="0">
                  <a:solidFill>
                    <a:schemeClr val="bg1"/>
                  </a:solidFill>
                  <a:latin typeface="微软雅黑" panose="020B0503020204020204" charset="-122"/>
                  <a:ea typeface="微软雅黑" panose="020B0503020204020204" charset="-122"/>
                </a:rPr>
                <a:t>申请界面进行编码申请</a:t>
              </a:r>
              <a:endParaRPr lang="zh-CN" altLang="en-US" dirty="0">
                <a:solidFill>
                  <a:schemeClr val="bg1"/>
                </a:solidFill>
                <a:latin typeface="微软雅黑" panose="020B0503020204020204" charset="-122"/>
                <a:ea typeface="微软雅黑" panose="020B0503020204020204" charset="-122"/>
              </a:endParaRPr>
            </a:p>
          </p:txBody>
        </p:sp>
      </p:grpSp>
      <p:sp>
        <p:nvSpPr>
          <p:cNvPr id="3" name="标题 2"/>
          <p:cNvSpPr>
            <a:spLocks noGrp="1"/>
          </p:cNvSpPr>
          <p:nvPr>
            <p:ph type="title"/>
          </p:nvPr>
        </p:nvSpPr>
        <p:spPr/>
        <p:txBody>
          <a:bodyPr/>
          <a:lstStyle/>
          <a:p>
            <a:r>
              <a:rPr lang="en-US" altLang="zh-CN" dirty="0" smtClean="0"/>
              <a:t>MDM</a:t>
            </a:r>
            <a:r>
              <a:rPr lang="zh-CN" altLang="en-US" dirty="0" smtClean="0"/>
              <a:t>与</a:t>
            </a:r>
            <a:r>
              <a:rPr lang="en-US" altLang="zh-CN" dirty="0" smtClean="0"/>
              <a:t>PDM</a:t>
            </a:r>
            <a:r>
              <a:rPr lang="zh-CN" altLang="en-US" dirty="0" smtClean="0"/>
              <a:t>、</a:t>
            </a:r>
            <a:r>
              <a:rPr lang="en-US" altLang="zh-CN" dirty="0" smtClean="0"/>
              <a:t>CAD</a:t>
            </a:r>
            <a:r>
              <a:rPr lang="zh-CN" altLang="en-US" dirty="0" smtClean="0"/>
              <a:t>集成方案</a:t>
            </a:r>
            <a:endParaRPr lang="zh-CN" altLang="en-US" dirty="0"/>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5" name="TextBox 4"/>
          <p:cNvSpPr txBox="1"/>
          <p:nvPr/>
        </p:nvSpPr>
        <p:spPr>
          <a:xfrm>
            <a:off x="323528" y="692696"/>
            <a:ext cx="8568952" cy="1525033"/>
          </a:xfrm>
          <a:prstGeom prst="rect">
            <a:avLst/>
          </a:prstGeom>
          <a:noFill/>
        </p:spPr>
        <p:txBody>
          <a:bodyPr wrap="square" rtlCol="0">
            <a:spAutoFit/>
          </a:bodyPr>
          <a:lstStyle/>
          <a:p>
            <a:pPr marL="265430" lvl="1" indent="-265430" algn="just">
              <a:lnSpc>
                <a:spcPct val="125000"/>
              </a:lnSpc>
              <a:spcBef>
                <a:spcPts val="0"/>
              </a:spcBef>
              <a:spcAft>
                <a:spcPts val="0"/>
              </a:spcAft>
              <a:buClr>
                <a:srgbClr val="FF0000"/>
              </a:buClr>
              <a:buSzPct val="100000"/>
              <a:buFont typeface="Wingdings" panose="05000000000000000000" pitchFamily="2" charset="2"/>
              <a:buChar char="p"/>
            </a:pPr>
            <a:r>
              <a:rPr lang="zh-CN" altLang="en-US" sz="1400" dirty="0">
                <a:latin typeface="+mj-ea"/>
                <a:ea typeface="+mj-ea"/>
              </a:rPr>
              <a:t>编码</a:t>
            </a:r>
            <a:r>
              <a:rPr lang="zh-CN" altLang="en-US" sz="1400" dirty="0" smtClean="0">
                <a:latin typeface="+mj-ea"/>
                <a:ea typeface="+mj-ea"/>
              </a:rPr>
              <a:t>申请</a:t>
            </a:r>
            <a:endParaRPr lang="en-US" altLang="zh-CN" sz="1400" dirty="0" smtClean="0">
              <a:latin typeface="+mj-ea"/>
              <a:ea typeface="+mj-ea"/>
            </a:endParaRPr>
          </a:p>
          <a:p>
            <a:pPr marL="742950" lvl="1" indent="-285750" defTabSz="622300" eaLnBrk="0" hangingPunct="0">
              <a:lnSpc>
                <a:spcPct val="120000"/>
              </a:lnSpc>
              <a:spcBef>
                <a:spcPct val="20000"/>
              </a:spcBef>
              <a:buClr>
                <a:srgbClr val="FF0000"/>
              </a:buClr>
              <a:buSzPct val="60000"/>
              <a:buFont typeface="Wingdings" panose="05000000000000000000" pitchFamily="2" charset="2"/>
              <a:buChar char="Ø"/>
              <a:defRPr/>
            </a:pPr>
            <a:r>
              <a:rPr lang="zh-CN" altLang="en-US" sz="1400" b="0" dirty="0">
                <a:latin typeface="微软雅黑" panose="020B0503020204020204" charset="-122"/>
                <a:ea typeface="微软雅黑" panose="020B0503020204020204" charset="-122"/>
                <a:cs typeface="Arial" panose="020B0604020202020204" pitchFamily="34" charset="0"/>
              </a:rPr>
              <a:t>对于外购</a:t>
            </a:r>
            <a:r>
              <a:rPr lang="zh-CN" altLang="en-US" sz="1400" b="0" dirty="0" smtClean="0">
                <a:latin typeface="微软雅黑" panose="020B0503020204020204" charset="-122"/>
                <a:ea typeface="微软雅黑" panose="020B0503020204020204" charset="-122"/>
                <a:cs typeface="Arial" panose="020B0604020202020204" pitchFamily="34" charset="0"/>
              </a:rPr>
              <a:t>件编码申请</a:t>
            </a:r>
            <a:r>
              <a:rPr lang="zh-CN" altLang="en-US" sz="1400" b="0" dirty="0">
                <a:latin typeface="微软雅黑" panose="020B0503020204020204" charset="-122"/>
                <a:ea typeface="微软雅黑" panose="020B0503020204020204" charset="-122"/>
                <a:cs typeface="Arial" panose="020B0604020202020204" pitchFamily="34" charset="0"/>
              </a:rPr>
              <a:t>，可在</a:t>
            </a:r>
            <a:r>
              <a:rPr lang="en-US" altLang="zh-CN" sz="1400" b="0" dirty="0">
                <a:latin typeface="微软雅黑" panose="020B0503020204020204" charset="-122"/>
                <a:ea typeface="微软雅黑" panose="020B0503020204020204" charset="-122"/>
                <a:cs typeface="Arial" panose="020B0604020202020204" pitchFamily="34" charset="0"/>
              </a:rPr>
              <a:t>MDM</a:t>
            </a:r>
            <a:r>
              <a:rPr lang="zh-CN" altLang="en-US" sz="1400" b="0" dirty="0" smtClean="0">
                <a:latin typeface="微软雅黑" panose="020B0503020204020204" charset="-122"/>
                <a:ea typeface="微软雅黑" panose="020B0503020204020204" charset="-122"/>
                <a:cs typeface="Arial" panose="020B0604020202020204" pitchFamily="34" charset="0"/>
              </a:rPr>
              <a:t>平台申请，亦可在</a:t>
            </a:r>
            <a:r>
              <a:rPr lang="en-US" altLang="zh-CN" sz="1400" b="0" dirty="0" smtClean="0">
                <a:latin typeface="微软雅黑" panose="020B0503020204020204" charset="-122"/>
                <a:ea typeface="微软雅黑" panose="020B0503020204020204" charset="-122"/>
                <a:cs typeface="Arial" panose="020B0604020202020204" pitchFamily="34" charset="0"/>
              </a:rPr>
              <a:t>CAD</a:t>
            </a:r>
            <a:r>
              <a:rPr lang="zh-CN" altLang="en-US" sz="1400" b="0" dirty="0" smtClean="0">
                <a:latin typeface="微软雅黑" panose="020B0503020204020204" charset="-122"/>
                <a:ea typeface="微软雅黑" panose="020B0503020204020204" charset="-122"/>
                <a:cs typeface="Arial" panose="020B0604020202020204" pitchFamily="34" charset="0"/>
              </a:rPr>
              <a:t>（</a:t>
            </a:r>
            <a:r>
              <a:rPr lang="en-US" altLang="zh-CN" sz="1400" b="0" dirty="0" smtClean="0">
                <a:latin typeface="微软雅黑" panose="020B0503020204020204" charset="-122"/>
                <a:ea typeface="微软雅黑" panose="020B0503020204020204" charset="-122"/>
                <a:cs typeface="Arial" panose="020B0604020202020204" pitchFamily="34" charset="0"/>
              </a:rPr>
              <a:t>PDM</a:t>
            </a:r>
            <a:r>
              <a:rPr lang="zh-CN" altLang="en-US" sz="1400" b="0" dirty="0" smtClean="0">
                <a:latin typeface="微软雅黑" panose="020B0503020204020204" charset="-122"/>
                <a:ea typeface="微软雅黑" panose="020B0503020204020204" charset="-122"/>
                <a:cs typeface="Arial" panose="020B0604020202020204" pitchFamily="34" charset="0"/>
              </a:rPr>
              <a:t>）前端调用</a:t>
            </a:r>
            <a:r>
              <a:rPr lang="en-US" altLang="zh-CN" sz="1400" b="0" dirty="0" smtClean="0">
                <a:latin typeface="微软雅黑" panose="020B0503020204020204" charset="-122"/>
                <a:ea typeface="微软雅黑" panose="020B0503020204020204" charset="-122"/>
                <a:cs typeface="Arial" panose="020B0604020202020204" pitchFamily="34" charset="0"/>
              </a:rPr>
              <a:t>MDM</a:t>
            </a:r>
            <a:r>
              <a:rPr lang="zh-CN" altLang="en-US" sz="1400" b="0" dirty="0" smtClean="0">
                <a:latin typeface="微软雅黑" panose="020B0503020204020204" charset="-122"/>
                <a:ea typeface="微软雅黑" panose="020B0503020204020204" charset="-122"/>
                <a:cs typeface="Arial" panose="020B0604020202020204" pitchFamily="34" charset="0"/>
              </a:rPr>
              <a:t>申请页面</a:t>
            </a:r>
            <a:endParaRPr lang="en-US" altLang="zh-CN" sz="1400" b="0" dirty="0" smtClean="0">
              <a:latin typeface="微软雅黑" panose="020B0503020204020204" charset="-122"/>
              <a:ea typeface="微软雅黑" panose="020B0503020204020204" charset="-122"/>
              <a:cs typeface="Arial" panose="020B0604020202020204" pitchFamily="34" charset="0"/>
            </a:endParaRPr>
          </a:p>
          <a:p>
            <a:pPr marL="742950" lvl="1" indent="-285750" defTabSz="622300" eaLnBrk="0" hangingPunct="0">
              <a:lnSpc>
                <a:spcPct val="120000"/>
              </a:lnSpc>
              <a:spcBef>
                <a:spcPct val="20000"/>
              </a:spcBef>
              <a:buClr>
                <a:srgbClr val="FF0000"/>
              </a:buClr>
              <a:buSzPct val="60000"/>
              <a:buFont typeface="Wingdings" panose="05000000000000000000" pitchFamily="2" charset="2"/>
              <a:buChar char="Ø"/>
              <a:defRPr/>
            </a:pPr>
            <a:r>
              <a:rPr lang="zh-CN" altLang="en-US" sz="1400" b="0" dirty="0" smtClean="0">
                <a:latin typeface="微软雅黑" panose="020B0503020204020204" charset="-122"/>
                <a:ea typeface="微软雅黑" panose="020B0503020204020204" charset="-122"/>
                <a:cs typeface="Arial" panose="020B0604020202020204" pitchFamily="34" charset="0"/>
              </a:rPr>
              <a:t>对于自制件（有图）利用</a:t>
            </a:r>
            <a:r>
              <a:rPr lang="en-US" altLang="zh-CN" sz="1400" b="0" dirty="0" smtClean="0">
                <a:latin typeface="微软雅黑" panose="020B0503020204020204" charset="-122"/>
                <a:ea typeface="微软雅黑" panose="020B0503020204020204" charset="-122"/>
                <a:cs typeface="Arial" panose="020B0604020202020204" pitchFamily="34" charset="0"/>
              </a:rPr>
              <a:t>CAD</a:t>
            </a:r>
            <a:r>
              <a:rPr lang="zh-CN" altLang="en-US" sz="1400" b="0" dirty="0" smtClean="0">
                <a:latin typeface="微软雅黑" panose="020B0503020204020204" charset="-122"/>
                <a:ea typeface="微软雅黑" panose="020B0503020204020204" charset="-122"/>
                <a:cs typeface="Arial" panose="020B0604020202020204" pitchFamily="34" charset="0"/>
              </a:rPr>
              <a:t>与</a:t>
            </a:r>
            <a:r>
              <a:rPr lang="en-US" altLang="zh-CN" sz="1400" b="0" dirty="0" smtClean="0">
                <a:latin typeface="微软雅黑" panose="020B0503020204020204" charset="-122"/>
                <a:ea typeface="微软雅黑" panose="020B0503020204020204" charset="-122"/>
                <a:cs typeface="Arial" panose="020B0604020202020204" pitchFamily="34" charset="0"/>
              </a:rPr>
              <a:t>MDM</a:t>
            </a:r>
            <a:r>
              <a:rPr lang="zh-CN" altLang="en-US" sz="1400" b="0" dirty="0" smtClean="0">
                <a:latin typeface="微软雅黑" panose="020B0503020204020204" charset="-122"/>
                <a:ea typeface="微软雅黑" panose="020B0503020204020204" charset="-122"/>
                <a:cs typeface="Arial" panose="020B0604020202020204" pitchFamily="34" charset="0"/>
              </a:rPr>
              <a:t>的集成直接在</a:t>
            </a:r>
            <a:r>
              <a:rPr lang="en-US" altLang="zh-CN" sz="1400" b="0" dirty="0" smtClean="0">
                <a:latin typeface="微软雅黑" panose="020B0503020204020204" charset="-122"/>
                <a:ea typeface="微软雅黑" panose="020B0503020204020204" charset="-122"/>
                <a:cs typeface="Arial" panose="020B0604020202020204" pitchFamily="34" charset="0"/>
              </a:rPr>
              <a:t>CAD</a:t>
            </a:r>
            <a:r>
              <a:rPr lang="zh-CN" altLang="en-US" sz="1400" b="0" dirty="0" smtClean="0">
                <a:latin typeface="微软雅黑" panose="020B0503020204020204" charset="-122"/>
                <a:ea typeface="微软雅黑" panose="020B0503020204020204" charset="-122"/>
                <a:cs typeface="Arial" panose="020B0604020202020204" pitchFamily="34" charset="0"/>
              </a:rPr>
              <a:t>（</a:t>
            </a:r>
            <a:r>
              <a:rPr lang="en-US" altLang="zh-CN" sz="1400" b="0" dirty="0">
                <a:latin typeface="微软雅黑" panose="020B0503020204020204" charset="-122"/>
                <a:ea typeface="微软雅黑" panose="020B0503020204020204" charset="-122"/>
                <a:cs typeface="Arial" panose="020B0604020202020204" pitchFamily="34" charset="0"/>
              </a:rPr>
              <a:t>PDM</a:t>
            </a:r>
            <a:r>
              <a:rPr lang="zh-CN" altLang="en-US" sz="1400" b="0" dirty="0">
                <a:latin typeface="微软雅黑" panose="020B0503020204020204" charset="-122"/>
                <a:ea typeface="微软雅黑" panose="020B0503020204020204" charset="-122"/>
                <a:cs typeface="Arial" panose="020B0604020202020204" pitchFamily="34" charset="0"/>
              </a:rPr>
              <a:t>）界面</a:t>
            </a:r>
            <a:r>
              <a:rPr lang="zh-CN" altLang="en-US" sz="1400" b="0" dirty="0" smtClean="0">
                <a:latin typeface="微软雅黑" panose="020B0503020204020204" charset="-122"/>
                <a:ea typeface="微软雅黑" panose="020B0503020204020204" charset="-122"/>
                <a:cs typeface="Arial" panose="020B0604020202020204" pitchFamily="34" charset="0"/>
              </a:rPr>
              <a:t>申请，对于自制件（无图）可在</a:t>
            </a:r>
            <a:r>
              <a:rPr lang="en-US" altLang="zh-CN" sz="1400" b="0" dirty="0" smtClean="0">
                <a:latin typeface="微软雅黑" panose="020B0503020204020204" charset="-122"/>
                <a:ea typeface="微软雅黑" panose="020B0503020204020204" charset="-122"/>
                <a:cs typeface="Arial" panose="020B0604020202020204" pitchFamily="34" charset="0"/>
              </a:rPr>
              <a:t>MDM</a:t>
            </a:r>
            <a:r>
              <a:rPr lang="zh-CN" altLang="en-US" sz="1400" b="0" dirty="0" smtClean="0">
                <a:latin typeface="微软雅黑" panose="020B0503020204020204" charset="-122"/>
                <a:ea typeface="微软雅黑" panose="020B0503020204020204" charset="-122"/>
                <a:cs typeface="Arial" panose="020B0604020202020204" pitchFamily="34" charset="0"/>
              </a:rPr>
              <a:t>界面直接申请</a:t>
            </a:r>
            <a:endParaRPr lang="en-US" altLang="zh-CN" sz="1400" b="0" dirty="0" smtClean="0">
              <a:latin typeface="微软雅黑" panose="020B0503020204020204" charset="-122"/>
              <a:ea typeface="微软雅黑" panose="020B0503020204020204" charset="-122"/>
              <a:cs typeface="Arial" panose="020B0604020202020204" pitchFamily="34" charset="0"/>
            </a:endParaRPr>
          </a:p>
          <a:p>
            <a:pPr marL="742950" lvl="1" indent="-285750" defTabSz="622300" eaLnBrk="0" hangingPunct="0">
              <a:lnSpc>
                <a:spcPct val="120000"/>
              </a:lnSpc>
              <a:spcBef>
                <a:spcPct val="20000"/>
              </a:spcBef>
              <a:buClr>
                <a:srgbClr val="FF0000"/>
              </a:buClr>
              <a:buSzPct val="60000"/>
              <a:buFont typeface="Wingdings" panose="05000000000000000000" pitchFamily="2" charset="2"/>
              <a:buChar char="Ø"/>
              <a:defRPr/>
            </a:pPr>
            <a:r>
              <a:rPr lang="zh-CN" altLang="en-US" sz="1400" b="0" dirty="0">
                <a:latin typeface="微软雅黑" panose="020B0503020204020204" charset="-122"/>
                <a:ea typeface="微软雅黑" panose="020B0503020204020204" charset="-122"/>
                <a:cs typeface="Arial" panose="020B0604020202020204" pitchFamily="34" charset="0"/>
              </a:rPr>
              <a:t>对于外协件</a:t>
            </a:r>
            <a:r>
              <a:rPr lang="zh-CN" altLang="en-US" sz="1400" b="0" dirty="0" smtClean="0">
                <a:latin typeface="微软雅黑" panose="020B0503020204020204" charset="-122"/>
                <a:ea typeface="微软雅黑" panose="020B0503020204020204" charset="-122"/>
                <a:cs typeface="Arial" panose="020B0604020202020204" pitchFamily="34" charset="0"/>
              </a:rPr>
              <a:t>的编码申请</a:t>
            </a:r>
            <a:r>
              <a:rPr lang="zh-CN" altLang="en-US" sz="1400" b="0" dirty="0">
                <a:latin typeface="微软雅黑" panose="020B0503020204020204" charset="-122"/>
                <a:ea typeface="微软雅黑" panose="020B0503020204020204" charset="-122"/>
                <a:cs typeface="Arial" panose="020B0604020202020204" pitchFamily="34" charset="0"/>
              </a:rPr>
              <a:t>，可</a:t>
            </a:r>
            <a:r>
              <a:rPr lang="zh-CN" altLang="en-US" sz="1400" b="0" dirty="0" smtClean="0">
                <a:latin typeface="微软雅黑" panose="020B0503020204020204" charset="-122"/>
                <a:ea typeface="微软雅黑" panose="020B0503020204020204" charset="-122"/>
                <a:cs typeface="Arial" panose="020B0604020202020204" pitchFamily="34" charset="0"/>
              </a:rPr>
              <a:t>在</a:t>
            </a:r>
            <a:r>
              <a:rPr lang="en-US" altLang="zh-CN" sz="1400" b="0" dirty="0" smtClean="0">
                <a:latin typeface="微软雅黑" panose="020B0503020204020204" charset="-122"/>
                <a:ea typeface="微软雅黑" panose="020B0503020204020204" charset="-122"/>
                <a:cs typeface="Arial" panose="020B0604020202020204" pitchFamily="34" charset="0"/>
              </a:rPr>
              <a:t>CAD</a:t>
            </a:r>
            <a:r>
              <a:rPr lang="zh-CN" altLang="en-US" sz="1400" b="0" dirty="0" smtClean="0">
                <a:latin typeface="微软雅黑" panose="020B0503020204020204" charset="-122"/>
                <a:ea typeface="微软雅黑" panose="020B0503020204020204" charset="-122"/>
                <a:cs typeface="Arial" panose="020B0604020202020204" pitchFamily="34" charset="0"/>
              </a:rPr>
              <a:t>（</a:t>
            </a:r>
            <a:r>
              <a:rPr lang="en-US" altLang="zh-CN" sz="1400" b="0" dirty="0">
                <a:latin typeface="微软雅黑" panose="020B0503020204020204" charset="-122"/>
                <a:ea typeface="微软雅黑" panose="020B0503020204020204" charset="-122"/>
                <a:cs typeface="Arial" panose="020B0604020202020204" pitchFamily="34" charset="0"/>
              </a:rPr>
              <a:t>PDM</a:t>
            </a:r>
            <a:r>
              <a:rPr lang="zh-CN" altLang="en-US" sz="1400" b="0" dirty="0">
                <a:latin typeface="微软雅黑" panose="020B0503020204020204" charset="-122"/>
                <a:ea typeface="微软雅黑" panose="020B0503020204020204" charset="-122"/>
                <a:cs typeface="Arial" panose="020B0604020202020204" pitchFamily="34" charset="0"/>
              </a:rPr>
              <a:t>）工具前端直接调用</a:t>
            </a:r>
            <a:r>
              <a:rPr lang="en-US" altLang="zh-CN" sz="1400" b="0" dirty="0">
                <a:latin typeface="微软雅黑" panose="020B0503020204020204" charset="-122"/>
                <a:ea typeface="微软雅黑" panose="020B0503020204020204" charset="-122"/>
                <a:cs typeface="Arial" panose="020B0604020202020204" pitchFamily="34" charset="0"/>
              </a:rPr>
              <a:t>MDM</a:t>
            </a:r>
            <a:r>
              <a:rPr lang="zh-CN" altLang="en-US" sz="1400" b="0" dirty="0">
                <a:latin typeface="微软雅黑" panose="020B0503020204020204" charset="-122"/>
                <a:ea typeface="微软雅黑" panose="020B0503020204020204" charset="-122"/>
                <a:cs typeface="Arial" panose="020B0604020202020204" pitchFamily="34" charset="0"/>
              </a:rPr>
              <a:t>申请页面进行</a:t>
            </a:r>
            <a:r>
              <a:rPr lang="zh-CN" altLang="en-US" sz="1400" b="0" dirty="0" smtClean="0">
                <a:latin typeface="微软雅黑" panose="020B0503020204020204" charset="-122"/>
                <a:ea typeface="微软雅黑" panose="020B0503020204020204" charset="-122"/>
                <a:cs typeface="Arial" panose="020B0604020202020204" pitchFamily="34" charset="0"/>
              </a:rPr>
              <a:t>申请</a:t>
            </a:r>
            <a:endParaRPr lang="zh-CN" altLang="en-US" sz="1400" b="0" dirty="0">
              <a:latin typeface="微软雅黑" panose="020B0503020204020204" charset="-122"/>
              <a:ea typeface="微软雅黑" panose="020B0503020204020204" charset="-122"/>
              <a:cs typeface="Arial" panose="020B0604020202020204" pitchFamily="34" charset="0"/>
            </a:endParaRPr>
          </a:p>
        </p:txBody>
      </p:sp>
      <p:grpSp>
        <p:nvGrpSpPr>
          <p:cNvPr id="17" name="组合 16"/>
          <p:cNvGrpSpPr/>
          <p:nvPr/>
        </p:nvGrpSpPr>
        <p:grpSpPr>
          <a:xfrm>
            <a:off x="1187624" y="2276872"/>
            <a:ext cx="7848872" cy="4402033"/>
            <a:chOff x="273494" y="1793203"/>
            <a:chExt cx="7848872" cy="4402033"/>
          </a:xfrm>
        </p:grpSpPr>
        <p:pic>
          <p:nvPicPr>
            <p:cNvPr id="15" name="图片 14"/>
            <p:cNvPicPr/>
            <p:nvPr/>
          </p:nvPicPr>
          <p:blipFill rotWithShape="1">
            <a:blip r:embed="rId2" cstate="print"/>
            <a:srcRect l="20036" t="9631" r="19495" b="18137"/>
            <a:stretch>
              <a:fillRect/>
            </a:stretch>
          </p:blipFill>
          <p:spPr bwMode="auto">
            <a:xfrm>
              <a:off x="273494" y="1793203"/>
              <a:ext cx="6480720" cy="4402033"/>
            </a:xfrm>
            <a:prstGeom prst="rect">
              <a:avLst/>
            </a:prstGeom>
            <a:ln>
              <a:noFill/>
            </a:ln>
          </p:spPr>
        </p:pic>
        <p:sp>
          <p:nvSpPr>
            <p:cNvPr id="16" name="Cloud 65"/>
            <p:cNvSpPr/>
            <p:nvPr/>
          </p:nvSpPr>
          <p:spPr bwMode="auto">
            <a:xfrm>
              <a:off x="4737990" y="2657299"/>
              <a:ext cx="3384376" cy="2736304"/>
            </a:xfrm>
            <a:prstGeom prst="cloud">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ctr" anchorCtr="0" compatLnSpc="1"/>
            <a:lstStyle/>
            <a:p>
              <a:pPr marL="59055"/>
              <a:r>
                <a:rPr lang="zh-CN" altLang="en-US" dirty="0" smtClean="0">
                  <a:solidFill>
                    <a:schemeClr val="bg1"/>
                  </a:solidFill>
                  <a:latin typeface="微软雅黑" panose="020B0503020204020204" charset="-122"/>
                  <a:ea typeface="微软雅黑" panose="020B0503020204020204" charset="-122"/>
                </a:rPr>
                <a:t>在</a:t>
              </a:r>
              <a:r>
                <a:rPr lang="en-US" altLang="zh-CN" dirty="0" smtClean="0">
                  <a:solidFill>
                    <a:schemeClr val="bg1"/>
                  </a:solidFill>
                  <a:latin typeface="微软雅黑" panose="020B0503020204020204" charset="-122"/>
                  <a:ea typeface="微软雅黑" panose="020B0503020204020204" charset="-122"/>
                </a:rPr>
                <a:t>CAD</a:t>
              </a:r>
              <a:r>
                <a:rPr lang="zh-CN" altLang="en-US" dirty="0" smtClean="0">
                  <a:solidFill>
                    <a:schemeClr val="bg1"/>
                  </a:solidFill>
                  <a:latin typeface="微软雅黑" panose="020B0503020204020204" charset="-122"/>
                  <a:ea typeface="微软雅黑" panose="020B0503020204020204" charset="-122"/>
                </a:rPr>
                <a:t>前端</a:t>
              </a:r>
              <a:r>
                <a:rPr lang="zh-CN" altLang="en-US" dirty="0">
                  <a:solidFill>
                    <a:schemeClr val="bg1"/>
                  </a:solidFill>
                  <a:latin typeface="微软雅黑" panose="020B0503020204020204" charset="-122"/>
                  <a:ea typeface="微软雅黑" panose="020B0503020204020204" charset="-122"/>
                </a:rPr>
                <a:t>调用</a:t>
              </a:r>
              <a:r>
                <a:rPr lang="en-US" altLang="zh-CN" dirty="0">
                  <a:solidFill>
                    <a:schemeClr val="bg1"/>
                  </a:solidFill>
                  <a:latin typeface="微软雅黑" panose="020B0503020204020204" charset="-122"/>
                  <a:ea typeface="微软雅黑" panose="020B0503020204020204" charset="-122"/>
                </a:rPr>
                <a:t>MDM</a:t>
              </a:r>
              <a:r>
                <a:rPr lang="zh-CN" altLang="en-US" dirty="0">
                  <a:solidFill>
                    <a:schemeClr val="bg1"/>
                  </a:solidFill>
                  <a:latin typeface="微软雅黑" panose="020B0503020204020204" charset="-122"/>
                  <a:ea typeface="微软雅黑" panose="020B0503020204020204" charset="-122"/>
                </a:rPr>
                <a:t>申请界面申请编码时，需按照物料分类原则选择对应的分类，以便系统选择对应的模板</a:t>
              </a:r>
              <a:endParaRPr lang="zh-CN" altLang="en-US" dirty="0">
                <a:solidFill>
                  <a:schemeClr val="bg1"/>
                </a:solidFill>
                <a:latin typeface="微软雅黑" panose="020B0503020204020204" charset="-122"/>
                <a:ea typeface="微软雅黑" panose="020B0503020204020204" charset="-122"/>
              </a:endParaRPr>
            </a:p>
          </p:txBody>
        </p:sp>
      </p:grpSp>
      <p:grpSp>
        <p:nvGrpSpPr>
          <p:cNvPr id="31" name="组合 30"/>
          <p:cNvGrpSpPr/>
          <p:nvPr/>
        </p:nvGrpSpPr>
        <p:grpSpPr>
          <a:xfrm>
            <a:off x="971600" y="2348880"/>
            <a:ext cx="7848872" cy="4330025"/>
            <a:chOff x="633309" y="1979295"/>
            <a:chExt cx="7848872" cy="4330025"/>
          </a:xfrm>
        </p:grpSpPr>
        <p:pic>
          <p:nvPicPr>
            <p:cNvPr id="32" name="图片 31" descr="C:\Users\lincj\Pictures\暴风截图20129289319499.jpg"/>
            <p:cNvPicPr/>
            <p:nvPr/>
          </p:nvPicPr>
          <p:blipFill rotWithShape="1">
            <a:blip r:embed="rId3" cstate="print">
              <a:extLst>
                <a:ext uri="{28A0092B-C50C-407E-A947-70E740481C1C}">
                  <a14:useLocalDpi xmlns:a14="http://schemas.microsoft.com/office/drawing/2010/main" val="0"/>
                </a:ext>
              </a:extLst>
            </a:blip>
            <a:srcRect t="10595" r="1316" b="9881"/>
            <a:stretch>
              <a:fillRect/>
            </a:stretch>
          </p:blipFill>
          <p:spPr bwMode="auto">
            <a:xfrm>
              <a:off x="633309" y="1979295"/>
              <a:ext cx="6674995" cy="4330025"/>
            </a:xfrm>
            <a:prstGeom prst="rect">
              <a:avLst/>
            </a:prstGeom>
            <a:noFill/>
            <a:ln>
              <a:noFill/>
            </a:ln>
          </p:spPr>
        </p:pic>
        <p:sp>
          <p:nvSpPr>
            <p:cNvPr id="33" name="Cloud 65"/>
            <p:cNvSpPr/>
            <p:nvPr/>
          </p:nvSpPr>
          <p:spPr bwMode="auto">
            <a:xfrm>
              <a:off x="5360708" y="2771383"/>
              <a:ext cx="3121473" cy="2457940"/>
            </a:xfrm>
            <a:prstGeom prst="cloud">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ctr" anchorCtr="0" compatLnSpc="1"/>
            <a:lstStyle/>
            <a:p>
              <a:pPr marL="59055"/>
              <a:r>
                <a:rPr lang="zh-CN" altLang="en-US" dirty="0">
                  <a:solidFill>
                    <a:schemeClr val="bg1"/>
                  </a:solidFill>
                  <a:latin typeface="微软雅黑" panose="020B0503020204020204" charset="-122"/>
                  <a:ea typeface="微软雅黑" panose="020B0503020204020204" charset="-122"/>
                </a:rPr>
                <a:t>选择对应的分类后，需根据模板要求完成各特征量的填写，如材质、规格、型号等</a:t>
              </a:r>
              <a:endParaRPr lang="zh-CN" altLang="en-US" dirty="0">
                <a:solidFill>
                  <a:schemeClr val="bg1"/>
                </a:solidFill>
                <a:latin typeface="微软雅黑" panose="020B0503020204020204" charset="-122"/>
                <a:ea typeface="微软雅黑" panose="020B0503020204020204" charset="-122"/>
              </a:endParaRPr>
            </a:p>
          </p:txBody>
        </p:sp>
      </p:grpSp>
      <p:grpSp>
        <p:nvGrpSpPr>
          <p:cNvPr id="20" name="组合 19"/>
          <p:cNvGrpSpPr/>
          <p:nvPr/>
        </p:nvGrpSpPr>
        <p:grpSpPr>
          <a:xfrm>
            <a:off x="1403648" y="2276872"/>
            <a:ext cx="7704856" cy="4402033"/>
            <a:chOff x="2753308" y="3811253"/>
            <a:chExt cx="7704856" cy="4402033"/>
          </a:xfrm>
        </p:grpSpPr>
        <p:pic>
          <p:nvPicPr>
            <p:cNvPr id="7" name="图片 6" descr="C:\Users\lincj\Pictures\暴风截图20129289295631.jpg"/>
            <p:cNvPicPr/>
            <p:nvPr/>
          </p:nvPicPr>
          <p:blipFill rotWithShape="1">
            <a:blip r:embed="rId4" cstate="print">
              <a:extLst>
                <a:ext uri="{28A0092B-C50C-407E-A947-70E740481C1C}">
                  <a14:useLocalDpi xmlns:a14="http://schemas.microsoft.com/office/drawing/2010/main" val="0"/>
                </a:ext>
              </a:extLst>
            </a:blip>
            <a:srcRect t="7943" b="9266"/>
            <a:stretch>
              <a:fillRect/>
            </a:stretch>
          </p:blipFill>
          <p:spPr bwMode="auto">
            <a:xfrm>
              <a:off x="2753308" y="3811253"/>
              <a:ext cx="6583655" cy="4402033"/>
            </a:xfrm>
            <a:prstGeom prst="rect">
              <a:avLst/>
            </a:prstGeom>
            <a:noFill/>
            <a:ln>
              <a:noFill/>
            </a:ln>
          </p:spPr>
        </p:pic>
        <p:sp>
          <p:nvSpPr>
            <p:cNvPr id="13" name="Cloud 65"/>
            <p:cNvSpPr/>
            <p:nvPr/>
          </p:nvSpPr>
          <p:spPr bwMode="auto">
            <a:xfrm>
              <a:off x="7692019" y="4644118"/>
              <a:ext cx="2766145" cy="2623519"/>
            </a:xfrm>
            <a:prstGeom prst="cloud">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ctr" anchorCtr="0" compatLnSpc="1"/>
            <a:lstStyle/>
            <a:p>
              <a:pPr marL="59055"/>
              <a:r>
                <a:rPr lang="en-US" altLang="zh-CN" dirty="0" smtClean="0">
                  <a:solidFill>
                    <a:schemeClr val="bg1"/>
                  </a:solidFill>
                  <a:latin typeface="微软雅黑" panose="020B0503020204020204" charset="-122"/>
                  <a:ea typeface="微软雅黑" panose="020B0503020204020204" charset="-122"/>
                </a:rPr>
                <a:t>MDM</a:t>
              </a:r>
              <a:r>
                <a:rPr lang="zh-CN" altLang="en-US" dirty="0" smtClean="0">
                  <a:solidFill>
                    <a:schemeClr val="bg1"/>
                  </a:solidFill>
                  <a:latin typeface="微软雅黑" panose="020B0503020204020204" charset="-122"/>
                  <a:ea typeface="微软雅黑" panose="020B0503020204020204" charset="-122"/>
                </a:rPr>
                <a:t>系统接收申请后，进行校对审核，若通过则分配编码，若不通过，则拒绝申请</a:t>
              </a:r>
              <a:endParaRPr lang="zh-CN" altLang="en-US" dirty="0">
                <a:solidFill>
                  <a:schemeClr val="bg1"/>
                </a:solidFill>
                <a:latin typeface="微软雅黑" panose="020B0503020204020204" charset="-122"/>
                <a:ea typeface="微软雅黑" panose="020B0503020204020204" charset="-122"/>
              </a:endParaRPr>
            </a:p>
          </p:txBody>
        </p:sp>
      </p:grpSp>
      <p:grpSp>
        <p:nvGrpSpPr>
          <p:cNvPr id="8" name="组合 7"/>
          <p:cNvGrpSpPr/>
          <p:nvPr/>
        </p:nvGrpSpPr>
        <p:grpSpPr>
          <a:xfrm>
            <a:off x="885845" y="2276872"/>
            <a:ext cx="8078643" cy="4377665"/>
            <a:chOff x="1065357" y="2051303"/>
            <a:chExt cx="8078643" cy="4377665"/>
          </a:xfrm>
        </p:grpSpPr>
        <p:pic>
          <p:nvPicPr>
            <p:cNvPr id="136194" name="Picture 2" descr="C:\Users\lincj\Pictures\暴风截图201210124956791.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414" t="12176" r="3835" b="12997"/>
            <a:stretch>
              <a:fillRect/>
            </a:stretch>
          </p:blipFill>
          <p:spPr bwMode="auto">
            <a:xfrm>
              <a:off x="1065357" y="2051303"/>
              <a:ext cx="7313036" cy="4377665"/>
            </a:xfrm>
            <a:prstGeom prst="rect">
              <a:avLst/>
            </a:prstGeom>
            <a:noFill/>
            <a:extLst>
              <a:ext uri="{909E8E84-426E-40DD-AFC4-6F175D3DCCD1}">
                <a14:hiddenFill xmlns:a14="http://schemas.microsoft.com/office/drawing/2010/main">
                  <a:solidFill>
                    <a:srgbClr val="FFFFFF"/>
                  </a:solidFill>
                </a14:hiddenFill>
              </a:ext>
            </a:extLst>
          </p:spPr>
        </p:pic>
        <p:sp>
          <p:nvSpPr>
            <p:cNvPr id="22" name="Cloud 65"/>
            <p:cNvSpPr/>
            <p:nvPr/>
          </p:nvSpPr>
          <p:spPr bwMode="auto">
            <a:xfrm>
              <a:off x="6119664" y="2739449"/>
              <a:ext cx="3024336" cy="2705775"/>
            </a:xfrm>
            <a:prstGeom prst="cloud">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ctr" anchorCtr="0" compatLnSpc="1"/>
            <a:lstStyle/>
            <a:p>
              <a:pPr marL="59055"/>
              <a:r>
                <a:rPr lang="zh-CN" altLang="en-US" dirty="0" smtClean="0">
                  <a:solidFill>
                    <a:schemeClr val="bg1"/>
                  </a:solidFill>
                  <a:latin typeface="微软雅黑" panose="020B0503020204020204" charset="-122"/>
                  <a:ea typeface="微软雅黑" panose="020B0503020204020204" charset="-122"/>
                </a:rPr>
                <a:t>编码申请成功后，图纸标题栏信息会自动记录对应的编码、名称、材料等信息</a:t>
              </a:r>
              <a:endParaRPr lang="zh-CN" altLang="en-US" dirty="0">
                <a:solidFill>
                  <a:schemeClr val="bg1"/>
                </a:solidFill>
                <a:latin typeface="微软雅黑" panose="020B0503020204020204" charset="-122"/>
                <a:ea typeface="微软雅黑" panose="020B050302020402020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altLang="zh-CN" dirty="0" smtClean="0"/>
              <a:t>MDM</a:t>
            </a:r>
            <a:r>
              <a:rPr lang="zh-CN" altLang="en-US" dirty="0" smtClean="0"/>
              <a:t>与</a:t>
            </a:r>
            <a:r>
              <a:rPr lang="en-US" altLang="zh-CN" dirty="0"/>
              <a:t>PDM</a:t>
            </a:r>
            <a:r>
              <a:rPr lang="zh-CN" altLang="en-US" dirty="0" smtClean="0"/>
              <a:t>、</a:t>
            </a:r>
            <a:r>
              <a:rPr lang="en-US" altLang="zh-CN" dirty="0" smtClean="0"/>
              <a:t>CAD</a:t>
            </a:r>
            <a:r>
              <a:rPr lang="zh-CN" altLang="en-US" dirty="0" smtClean="0"/>
              <a:t>集成方案</a:t>
            </a:r>
            <a:endParaRPr lang="zh-CN" altLang="en-US" dirty="0"/>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5" name="TextBox 4"/>
          <p:cNvSpPr txBox="1"/>
          <p:nvPr/>
        </p:nvSpPr>
        <p:spPr>
          <a:xfrm>
            <a:off x="323528" y="779017"/>
            <a:ext cx="8568952" cy="921791"/>
          </a:xfrm>
          <a:prstGeom prst="rect">
            <a:avLst/>
          </a:prstGeom>
          <a:noFill/>
        </p:spPr>
        <p:txBody>
          <a:bodyPr wrap="square" rtlCol="0">
            <a:spAutoFit/>
          </a:bodyPr>
          <a:lstStyle/>
          <a:p>
            <a:pPr marL="265430" lvl="1" indent="-265430" algn="just">
              <a:lnSpc>
                <a:spcPct val="125000"/>
              </a:lnSpc>
              <a:spcBef>
                <a:spcPts val="0"/>
              </a:spcBef>
              <a:spcAft>
                <a:spcPts val="0"/>
              </a:spcAft>
              <a:buClr>
                <a:srgbClr val="FF0000"/>
              </a:buClr>
              <a:buSzPct val="100000"/>
              <a:buFont typeface="Wingdings" panose="05000000000000000000" pitchFamily="2" charset="2"/>
              <a:buChar char="p"/>
            </a:pPr>
            <a:r>
              <a:rPr lang="zh-CN" altLang="en-US" sz="1400" dirty="0" smtClean="0">
                <a:latin typeface="+mj-ea"/>
                <a:ea typeface="+mj-ea"/>
              </a:rPr>
              <a:t>编码调用</a:t>
            </a:r>
            <a:endParaRPr lang="en-US" altLang="zh-CN" sz="1400" dirty="0" smtClean="0">
              <a:latin typeface="+mj-ea"/>
              <a:ea typeface="+mj-ea"/>
            </a:endParaRPr>
          </a:p>
          <a:p>
            <a:pPr marL="742950" lvl="1" indent="-285750" defTabSz="622300" eaLnBrk="0" hangingPunct="0">
              <a:lnSpc>
                <a:spcPct val="120000"/>
              </a:lnSpc>
              <a:spcBef>
                <a:spcPct val="20000"/>
              </a:spcBef>
              <a:buClr>
                <a:srgbClr val="FF0000"/>
              </a:buClr>
              <a:buSzPct val="60000"/>
              <a:buFont typeface="Wingdings" panose="05000000000000000000" pitchFamily="2" charset="2"/>
              <a:buChar char="Ø"/>
              <a:defRPr/>
            </a:pPr>
            <a:r>
              <a:rPr lang="zh-CN" altLang="en-US" sz="1400" b="0" dirty="0" smtClean="0">
                <a:latin typeface="微软雅黑" panose="020B0503020204020204" charset="-122"/>
                <a:ea typeface="微软雅黑" panose="020B0503020204020204" charset="-122"/>
                <a:cs typeface="Arial" panose="020B0604020202020204" pitchFamily="34" charset="0"/>
              </a:rPr>
              <a:t>部分图纸在创建时，其对应的物料编码已存在于</a:t>
            </a:r>
            <a:r>
              <a:rPr lang="en-US" altLang="zh-CN" sz="1400" b="0" dirty="0" smtClean="0">
                <a:latin typeface="微软雅黑" panose="020B0503020204020204" charset="-122"/>
                <a:ea typeface="微软雅黑" panose="020B0503020204020204" charset="-122"/>
                <a:cs typeface="Arial" panose="020B0604020202020204" pitchFamily="34" charset="0"/>
              </a:rPr>
              <a:t>MDM</a:t>
            </a:r>
            <a:r>
              <a:rPr lang="zh-CN" altLang="en-US" sz="1400" b="0" dirty="0" smtClean="0">
                <a:latin typeface="微软雅黑" panose="020B0503020204020204" charset="-122"/>
                <a:ea typeface="微软雅黑" panose="020B0503020204020204" charset="-122"/>
                <a:cs typeface="Arial" panose="020B0604020202020204" pitchFamily="34" charset="0"/>
              </a:rPr>
              <a:t>系统（如带图的外购件、标准件等），利用</a:t>
            </a:r>
            <a:r>
              <a:rPr lang="en-US" altLang="zh-CN" sz="1400" b="0" dirty="0" smtClean="0">
                <a:latin typeface="微软雅黑" panose="020B0503020204020204" charset="-122"/>
                <a:ea typeface="微软雅黑" panose="020B0503020204020204" charset="-122"/>
                <a:cs typeface="Arial" panose="020B0604020202020204" pitchFamily="34" charset="0"/>
              </a:rPr>
              <a:t>CAD</a:t>
            </a:r>
            <a:r>
              <a:rPr lang="zh-CN" altLang="en-US" sz="1400" b="0" dirty="0" smtClean="0">
                <a:latin typeface="微软雅黑" panose="020B0503020204020204" charset="-122"/>
                <a:ea typeface="微软雅黑" panose="020B0503020204020204" charset="-122"/>
                <a:cs typeface="Arial" panose="020B0604020202020204" pitchFamily="34" charset="0"/>
              </a:rPr>
              <a:t>（</a:t>
            </a:r>
            <a:r>
              <a:rPr lang="en-US" altLang="zh-CN" sz="1400" b="0" dirty="0">
                <a:latin typeface="微软雅黑" panose="020B0503020204020204" charset="-122"/>
                <a:ea typeface="微软雅黑" panose="020B0503020204020204" charset="-122"/>
                <a:cs typeface="Arial" panose="020B0604020202020204" pitchFamily="34" charset="0"/>
              </a:rPr>
              <a:t>PDM</a:t>
            </a:r>
            <a:r>
              <a:rPr lang="zh-CN" altLang="en-US" sz="1400" b="0" dirty="0">
                <a:latin typeface="微软雅黑" panose="020B0503020204020204" charset="-122"/>
                <a:ea typeface="微软雅黑" panose="020B0503020204020204" charset="-122"/>
                <a:cs typeface="Arial" panose="020B0604020202020204" pitchFamily="34" charset="0"/>
              </a:rPr>
              <a:t>）与</a:t>
            </a:r>
            <a:r>
              <a:rPr lang="en-US" altLang="zh-CN" sz="1400" b="0" dirty="0" smtClean="0">
                <a:latin typeface="微软雅黑" panose="020B0503020204020204" charset="-122"/>
                <a:ea typeface="微软雅黑" panose="020B0503020204020204" charset="-122"/>
                <a:cs typeface="Arial" panose="020B0604020202020204" pitchFamily="34" charset="0"/>
              </a:rPr>
              <a:t>MDM</a:t>
            </a:r>
            <a:r>
              <a:rPr lang="zh-CN" altLang="en-US" sz="1400" b="0" dirty="0" smtClean="0">
                <a:latin typeface="微软雅黑" panose="020B0503020204020204" charset="-122"/>
                <a:ea typeface="微软雅黑" panose="020B0503020204020204" charset="-122"/>
                <a:cs typeface="Arial" panose="020B0604020202020204" pitchFamily="34" charset="0"/>
              </a:rPr>
              <a:t>的集成，直接在</a:t>
            </a:r>
            <a:r>
              <a:rPr lang="en-US" altLang="zh-CN" sz="1400" b="0" dirty="0" smtClean="0">
                <a:latin typeface="微软雅黑" panose="020B0503020204020204" charset="-122"/>
                <a:ea typeface="微软雅黑" panose="020B0503020204020204" charset="-122"/>
                <a:cs typeface="Arial" panose="020B0604020202020204" pitchFamily="34" charset="0"/>
              </a:rPr>
              <a:t>MDM</a:t>
            </a:r>
            <a:r>
              <a:rPr lang="zh-CN" altLang="en-US" sz="1400" b="0" dirty="0" smtClean="0">
                <a:latin typeface="微软雅黑" panose="020B0503020204020204" charset="-122"/>
                <a:ea typeface="微软雅黑" panose="020B0503020204020204" charset="-122"/>
                <a:cs typeface="Arial" panose="020B0604020202020204" pitchFamily="34" charset="0"/>
              </a:rPr>
              <a:t>零件库调用该图的物料编码，实现图纸上码；</a:t>
            </a:r>
            <a:endParaRPr lang="en-US" altLang="zh-CN" sz="1400" b="0" dirty="0" smtClean="0">
              <a:latin typeface="微软雅黑" panose="020B0503020204020204" charset="-122"/>
              <a:ea typeface="微软雅黑" panose="020B0503020204020204" charset="-122"/>
              <a:cs typeface="Arial" panose="020B0604020202020204" pitchFamily="34" charset="0"/>
            </a:endParaRPr>
          </a:p>
        </p:txBody>
      </p:sp>
      <p:pic>
        <p:nvPicPr>
          <p:cNvPr id="29" name="图片 28" descr="C:\Users\lincj\Pictures\暴风截图201210247685044.jpg"/>
          <p:cNvPicPr/>
          <p:nvPr/>
        </p:nvPicPr>
        <p:blipFill rotWithShape="1">
          <a:blip r:embed="rId1" cstate="print">
            <a:extLst>
              <a:ext uri="{28A0092B-C50C-407E-A947-70E740481C1C}">
                <a14:useLocalDpi xmlns:a14="http://schemas.microsoft.com/office/drawing/2010/main" val="0"/>
              </a:ext>
            </a:extLst>
          </a:blip>
          <a:srcRect l="-1" t="6017" r="956" b="8675"/>
          <a:stretch>
            <a:fillRect/>
          </a:stretch>
        </p:blipFill>
        <p:spPr bwMode="auto">
          <a:xfrm>
            <a:off x="987080" y="1830524"/>
            <a:ext cx="7241848" cy="4186009"/>
          </a:xfrm>
          <a:prstGeom prst="rect">
            <a:avLst/>
          </a:prstGeom>
          <a:noFill/>
          <a:ln>
            <a:noFill/>
          </a:ln>
        </p:spPr>
      </p:pic>
      <p:sp>
        <p:nvSpPr>
          <p:cNvPr id="15" name="Cloud 65"/>
          <p:cNvSpPr/>
          <p:nvPr/>
        </p:nvSpPr>
        <p:spPr bwMode="auto">
          <a:xfrm>
            <a:off x="6012160" y="2597076"/>
            <a:ext cx="3024336" cy="2705775"/>
          </a:xfrm>
          <a:prstGeom prst="cloud">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ctr" anchorCtr="0" compatLnSpc="1"/>
          <a:lstStyle/>
          <a:p>
            <a:pPr marL="59055"/>
            <a:r>
              <a:rPr lang="zh-CN" altLang="en-US" dirty="0" smtClean="0">
                <a:solidFill>
                  <a:schemeClr val="bg1"/>
                </a:solidFill>
                <a:latin typeface="微软雅黑" panose="020B0503020204020204" charset="-122"/>
                <a:ea typeface="微软雅黑" panose="020B0503020204020204" charset="-122"/>
              </a:rPr>
              <a:t>若新建图纸对应的编码已存在于</a:t>
            </a:r>
            <a:r>
              <a:rPr lang="en-US" altLang="zh-CN" dirty="0" smtClean="0">
                <a:solidFill>
                  <a:schemeClr val="bg1"/>
                </a:solidFill>
                <a:latin typeface="微软雅黑" panose="020B0503020204020204" charset="-122"/>
                <a:ea typeface="微软雅黑" panose="020B0503020204020204" charset="-122"/>
              </a:rPr>
              <a:t>MDM</a:t>
            </a:r>
            <a:r>
              <a:rPr lang="zh-CN" altLang="en-US" dirty="0" smtClean="0">
                <a:solidFill>
                  <a:schemeClr val="bg1"/>
                </a:solidFill>
                <a:latin typeface="微软雅黑" panose="020B0503020204020204" charset="-122"/>
                <a:ea typeface="微软雅黑" panose="020B0503020204020204" charset="-122"/>
              </a:rPr>
              <a:t>系统，可在</a:t>
            </a:r>
            <a:r>
              <a:rPr lang="en-US" altLang="zh-CN" dirty="0" smtClean="0">
                <a:solidFill>
                  <a:schemeClr val="bg1"/>
                </a:solidFill>
                <a:latin typeface="微软雅黑" panose="020B0503020204020204" charset="-122"/>
                <a:ea typeface="微软雅黑" panose="020B0503020204020204" charset="-122"/>
              </a:rPr>
              <a:t>MDM</a:t>
            </a:r>
            <a:r>
              <a:rPr lang="zh-CN" altLang="en-US" dirty="0" smtClean="0">
                <a:solidFill>
                  <a:schemeClr val="bg1"/>
                </a:solidFill>
                <a:latin typeface="微软雅黑" panose="020B0503020204020204" charset="-122"/>
                <a:ea typeface="微软雅黑" panose="020B0503020204020204" charset="-122"/>
              </a:rPr>
              <a:t>系统直接选取对应的物料编码作为该图纸的编码</a:t>
            </a:r>
            <a:endParaRPr lang="zh-CN" altLang="en-US" dirty="0">
              <a:solidFill>
                <a:schemeClr val="bg1"/>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altLang="zh-CN" dirty="0" smtClean="0"/>
              <a:t>MDM</a:t>
            </a:r>
            <a:r>
              <a:rPr lang="zh-CN" altLang="en-US" dirty="0" smtClean="0"/>
              <a:t>与</a:t>
            </a:r>
            <a:r>
              <a:rPr lang="en-US" altLang="zh-CN" dirty="0"/>
              <a:t>PDM</a:t>
            </a:r>
            <a:r>
              <a:rPr lang="zh-CN" altLang="en-US" dirty="0" smtClean="0"/>
              <a:t>、</a:t>
            </a:r>
            <a:r>
              <a:rPr lang="en-US" altLang="zh-CN" dirty="0" smtClean="0"/>
              <a:t>CAD</a:t>
            </a:r>
            <a:r>
              <a:rPr lang="zh-CN" altLang="en-US" dirty="0" smtClean="0"/>
              <a:t>集成方案</a:t>
            </a:r>
            <a:endParaRPr lang="zh-CN" altLang="en-US" dirty="0"/>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5" name="TextBox 4"/>
          <p:cNvSpPr txBox="1"/>
          <p:nvPr/>
        </p:nvSpPr>
        <p:spPr>
          <a:xfrm>
            <a:off x="323528" y="692696"/>
            <a:ext cx="8568952" cy="1223412"/>
          </a:xfrm>
          <a:prstGeom prst="rect">
            <a:avLst/>
          </a:prstGeom>
          <a:noFill/>
        </p:spPr>
        <p:txBody>
          <a:bodyPr wrap="square" rtlCol="0">
            <a:spAutoFit/>
          </a:bodyPr>
          <a:lstStyle/>
          <a:p>
            <a:pPr marL="265430" lvl="1" indent="-265430" algn="just">
              <a:lnSpc>
                <a:spcPct val="125000"/>
              </a:lnSpc>
              <a:spcBef>
                <a:spcPts val="0"/>
              </a:spcBef>
              <a:spcAft>
                <a:spcPts val="0"/>
              </a:spcAft>
              <a:buClr>
                <a:srgbClr val="FF0000"/>
              </a:buClr>
              <a:buSzPct val="100000"/>
              <a:buFont typeface="Wingdings" panose="05000000000000000000" pitchFamily="2" charset="2"/>
              <a:buChar char="p"/>
            </a:pPr>
            <a:r>
              <a:rPr lang="zh-CN" altLang="en-US" sz="1400" dirty="0" smtClean="0">
                <a:latin typeface="+mj-ea"/>
                <a:ea typeface="+mj-ea"/>
              </a:rPr>
              <a:t>编码调用</a:t>
            </a:r>
            <a:endParaRPr lang="en-US" altLang="zh-CN" sz="1400" dirty="0" smtClean="0">
              <a:latin typeface="+mj-ea"/>
              <a:ea typeface="+mj-ea"/>
            </a:endParaRPr>
          </a:p>
          <a:p>
            <a:pPr marL="742950" lvl="1" indent="-285750" defTabSz="622300" eaLnBrk="0" hangingPunct="0">
              <a:lnSpc>
                <a:spcPct val="120000"/>
              </a:lnSpc>
              <a:spcBef>
                <a:spcPct val="20000"/>
              </a:spcBef>
              <a:buClr>
                <a:srgbClr val="FF0000"/>
              </a:buClr>
              <a:buSzPct val="60000"/>
              <a:buFont typeface="Wingdings" panose="05000000000000000000" pitchFamily="2" charset="2"/>
              <a:buChar char="Ø"/>
              <a:defRPr/>
            </a:pPr>
            <a:r>
              <a:rPr lang="zh-CN" altLang="en-US" sz="1400" b="0" dirty="0" smtClean="0">
                <a:latin typeface="微软雅黑" panose="020B0503020204020204" charset="-122"/>
                <a:ea typeface="微软雅黑" panose="020B0503020204020204" charset="-122"/>
                <a:cs typeface="Arial" panose="020B0604020202020204" pitchFamily="34" charset="0"/>
              </a:rPr>
              <a:t>对于装配图，其明细表信息的填写可实现从</a:t>
            </a:r>
            <a:r>
              <a:rPr lang="en-US" altLang="zh-CN" sz="1400" b="0" dirty="0" smtClean="0">
                <a:latin typeface="微软雅黑" panose="020B0503020204020204" charset="-122"/>
                <a:ea typeface="微软雅黑" panose="020B0503020204020204" charset="-122"/>
                <a:cs typeface="Arial" panose="020B0604020202020204" pitchFamily="34" charset="0"/>
              </a:rPr>
              <a:t>MDM</a:t>
            </a:r>
            <a:r>
              <a:rPr lang="zh-CN" altLang="en-US" sz="1400" b="0" dirty="0" smtClean="0">
                <a:latin typeface="微软雅黑" panose="020B0503020204020204" charset="-122"/>
                <a:ea typeface="微软雅黑" panose="020B0503020204020204" charset="-122"/>
                <a:cs typeface="Arial" panose="020B0604020202020204" pitchFamily="34" charset="0"/>
              </a:rPr>
              <a:t>系统调用标准件、外购件和已经归档的外协件、自制件的编码、名称、型号规格等数据</a:t>
            </a:r>
            <a:endParaRPr lang="en-US" altLang="zh-CN" sz="1400" b="0" dirty="0" smtClean="0">
              <a:latin typeface="微软雅黑" panose="020B0503020204020204" charset="-122"/>
              <a:ea typeface="微软雅黑" panose="020B0503020204020204" charset="-122"/>
              <a:cs typeface="Arial" panose="020B0604020202020204" pitchFamily="34" charset="0"/>
            </a:endParaRPr>
          </a:p>
          <a:p>
            <a:pPr marL="742950" lvl="1" indent="-285750" defTabSz="622300" eaLnBrk="0" hangingPunct="0">
              <a:lnSpc>
                <a:spcPct val="120000"/>
              </a:lnSpc>
              <a:spcBef>
                <a:spcPct val="20000"/>
              </a:spcBef>
              <a:buClr>
                <a:srgbClr val="FF0000"/>
              </a:buClr>
              <a:buSzPct val="60000"/>
              <a:buFont typeface="Wingdings" panose="05000000000000000000" pitchFamily="2" charset="2"/>
              <a:buChar char="Ø"/>
              <a:defRPr/>
            </a:pPr>
            <a:r>
              <a:rPr lang="zh-CN" altLang="en-US" sz="1400" b="0" dirty="0" smtClean="0">
                <a:latin typeface="微软雅黑" panose="020B0503020204020204" charset="-122"/>
                <a:ea typeface="微软雅黑" panose="020B0503020204020204" charset="-122"/>
                <a:cs typeface="Arial" panose="020B0604020202020204" pitchFamily="34" charset="0"/>
              </a:rPr>
              <a:t>调用对应的物料编码实现编码上图，若</a:t>
            </a:r>
            <a:r>
              <a:rPr lang="en-US" altLang="zh-CN" sz="1400" b="0" dirty="0" smtClean="0">
                <a:latin typeface="微软雅黑" panose="020B0503020204020204" charset="-122"/>
                <a:ea typeface="微软雅黑" panose="020B0503020204020204" charset="-122"/>
                <a:cs typeface="Arial" panose="020B0604020202020204" pitchFamily="34" charset="0"/>
              </a:rPr>
              <a:t>MDM</a:t>
            </a:r>
            <a:r>
              <a:rPr lang="zh-CN" altLang="en-US" sz="1400" b="0" dirty="0" smtClean="0">
                <a:latin typeface="微软雅黑" panose="020B0503020204020204" charset="-122"/>
                <a:ea typeface="微软雅黑" panose="020B0503020204020204" charset="-122"/>
                <a:cs typeface="Arial" panose="020B0604020202020204" pitchFamily="34" charset="0"/>
              </a:rPr>
              <a:t>系统没有对应编码，则可在</a:t>
            </a:r>
            <a:r>
              <a:rPr lang="en-US" altLang="zh-CN" sz="1400" b="0" dirty="0" smtClean="0">
                <a:latin typeface="微软雅黑" panose="020B0503020204020204" charset="-122"/>
                <a:ea typeface="微软雅黑" panose="020B0503020204020204" charset="-122"/>
                <a:cs typeface="Arial" panose="020B0604020202020204" pitchFamily="34" charset="0"/>
              </a:rPr>
              <a:t>CAD</a:t>
            </a:r>
            <a:r>
              <a:rPr lang="zh-CN" altLang="en-US" sz="1400" b="0" dirty="0" smtClean="0">
                <a:latin typeface="微软雅黑" panose="020B0503020204020204" charset="-122"/>
                <a:ea typeface="微软雅黑" panose="020B0503020204020204" charset="-122"/>
                <a:cs typeface="Arial" panose="020B0604020202020204" pitchFamily="34" charset="0"/>
              </a:rPr>
              <a:t>前端直接申请。</a:t>
            </a:r>
            <a:endParaRPr lang="zh-CN" altLang="en-US" sz="1400" b="0" dirty="0">
              <a:latin typeface="微软雅黑" panose="020B0503020204020204" charset="-122"/>
              <a:ea typeface="微软雅黑" panose="020B0503020204020204" charset="-122"/>
              <a:cs typeface="Arial" panose="020B0604020202020204" pitchFamily="34" charset="0"/>
            </a:endParaRPr>
          </a:p>
        </p:txBody>
      </p:sp>
      <p:grpSp>
        <p:nvGrpSpPr>
          <p:cNvPr id="6" name="组合 5"/>
          <p:cNvGrpSpPr/>
          <p:nvPr/>
        </p:nvGrpSpPr>
        <p:grpSpPr>
          <a:xfrm>
            <a:off x="467544" y="1639639"/>
            <a:ext cx="8568952" cy="4525665"/>
            <a:chOff x="467544" y="1639639"/>
            <a:chExt cx="8568952" cy="4525665"/>
          </a:xfrm>
        </p:grpSpPr>
        <p:pic>
          <p:nvPicPr>
            <p:cNvPr id="135170" name="Picture 2" descr="C:\Users\lincj\Pictures\暴风截图201210123234774.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2975" t="5047" r="2426" b="19753"/>
            <a:stretch>
              <a:fillRect/>
            </a:stretch>
          </p:blipFill>
          <p:spPr bwMode="auto">
            <a:xfrm>
              <a:off x="467544" y="1639639"/>
              <a:ext cx="8074744" cy="4525665"/>
            </a:xfrm>
            <a:prstGeom prst="rect">
              <a:avLst/>
            </a:prstGeom>
            <a:noFill/>
            <a:extLst>
              <a:ext uri="{909E8E84-426E-40DD-AFC4-6F175D3DCCD1}">
                <a14:hiddenFill xmlns:a14="http://schemas.microsoft.com/office/drawing/2010/main">
                  <a:solidFill>
                    <a:srgbClr val="FFFFFF"/>
                  </a:solidFill>
                </a14:hiddenFill>
              </a:ext>
            </a:extLst>
          </p:spPr>
        </p:pic>
        <p:sp>
          <p:nvSpPr>
            <p:cNvPr id="9" name="Cloud 65"/>
            <p:cNvSpPr/>
            <p:nvPr/>
          </p:nvSpPr>
          <p:spPr bwMode="auto">
            <a:xfrm>
              <a:off x="6012160" y="2524128"/>
              <a:ext cx="3024336" cy="2705775"/>
            </a:xfrm>
            <a:prstGeom prst="cloud">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ctr" anchorCtr="0" compatLnSpc="1"/>
            <a:lstStyle/>
            <a:p>
              <a:pPr marL="59055"/>
              <a:r>
                <a:rPr lang="zh-CN" altLang="en-US" dirty="0" smtClean="0">
                  <a:solidFill>
                    <a:schemeClr val="bg1"/>
                  </a:solidFill>
                  <a:latin typeface="微软雅黑" panose="020B0503020204020204" charset="-122"/>
                  <a:ea typeface="微软雅黑" panose="020B0503020204020204" charset="-122"/>
                </a:rPr>
                <a:t>可从</a:t>
              </a:r>
              <a:r>
                <a:rPr lang="en-US" altLang="zh-CN" dirty="0" smtClean="0">
                  <a:solidFill>
                    <a:schemeClr val="bg1"/>
                  </a:solidFill>
                  <a:latin typeface="微软雅黑" panose="020B0503020204020204" charset="-122"/>
                  <a:ea typeface="微软雅黑" panose="020B0503020204020204" charset="-122"/>
                </a:rPr>
                <a:t>MDM</a:t>
              </a:r>
              <a:r>
                <a:rPr lang="zh-CN" altLang="en-US" dirty="0" smtClean="0">
                  <a:solidFill>
                    <a:schemeClr val="bg1"/>
                  </a:solidFill>
                  <a:latin typeface="微软雅黑" panose="020B0503020204020204" charset="-122"/>
                  <a:ea typeface="微软雅黑" panose="020B0503020204020204" charset="-122"/>
                </a:rPr>
                <a:t>物料库中选择</a:t>
              </a:r>
              <a:r>
                <a:rPr lang="zh-CN" altLang="en-US" dirty="0">
                  <a:solidFill>
                    <a:schemeClr val="bg1"/>
                  </a:solidFill>
                  <a:latin typeface="微软雅黑" panose="020B0503020204020204" charset="-122"/>
                  <a:ea typeface="微软雅黑" panose="020B0503020204020204" charset="-122"/>
                </a:rPr>
                <a:t>到标准件、已归档的外协件、自</a:t>
              </a:r>
              <a:r>
                <a:rPr lang="zh-CN" altLang="en-US" dirty="0" smtClean="0">
                  <a:solidFill>
                    <a:schemeClr val="bg1"/>
                  </a:solidFill>
                  <a:latin typeface="微软雅黑" panose="020B0503020204020204" charset="-122"/>
                  <a:ea typeface="微软雅黑" panose="020B0503020204020204" charset="-122"/>
                </a:rPr>
                <a:t>制件的编码、名称、型号规则等数据作为装配体的明细表信息</a:t>
              </a:r>
              <a:endParaRPr lang="zh-CN" altLang="en-US" dirty="0">
                <a:solidFill>
                  <a:schemeClr val="bg1"/>
                </a:solidFill>
                <a:latin typeface="微软雅黑" panose="020B0503020204020204" charset="-122"/>
                <a:ea typeface="微软雅黑" panose="020B0503020204020204" charset="-122"/>
              </a:endParaRPr>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altLang="zh-CN" dirty="0" smtClean="0"/>
              <a:t>MDM</a:t>
            </a:r>
            <a:r>
              <a:rPr lang="zh-CN" altLang="en-US" dirty="0" smtClean="0"/>
              <a:t>与</a:t>
            </a:r>
            <a:r>
              <a:rPr lang="en-US" altLang="zh-CN" dirty="0"/>
              <a:t>PDM</a:t>
            </a:r>
            <a:r>
              <a:rPr lang="zh-CN" altLang="en-US" dirty="0"/>
              <a:t>、</a:t>
            </a:r>
            <a:r>
              <a:rPr lang="en-US" altLang="zh-CN" dirty="0"/>
              <a:t>Solid Edge</a:t>
            </a:r>
            <a:r>
              <a:rPr lang="zh-CN" altLang="en-US" dirty="0" smtClean="0"/>
              <a:t>集成方案</a:t>
            </a:r>
            <a:endParaRPr lang="zh-CN" altLang="en-US" dirty="0"/>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5" name="TextBox 4"/>
          <p:cNvSpPr txBox="1"/>
          <p:nvPr/>
        </p:nvSpPr>
        <p:spPr>
          <a:xfrm>
            <a:off x="395536" y="836712"/>
            <a:ext cx="8568952" cy="921791"/>
          </a:xfrm>
          <a:prstGeom prst="rect">
            <a:avLst/>
          </a:prstGeom>
          <a:noFill/>
        </p:spPr>
        <p:txBody>
          <a:bodyPr wrap="square" rtlCol="0">
            <a:spAutoFit/>
          </a:bodyPr>
          <a:lstStyle/>
          <a:p>
            <a:pPr marL="265430" lvl="1" indent="-265430" algn="just">
              <a:lnSpc>
                <a:spcPct val="125000"/>
              </a:lnSpc>
              <a:spcBef>
                <a:spcPts val="0"/>
              </a:spcBef>
              <a:spcAft>
                <a:spcPts val="0"/>
              </a:spcAft>
              <a:buClr>
                <a:srgbClr val="FF0000"/>
              </a:buClr>
              <a:buSzPct val="100000"/>
              <a:buFont typeface="Wingdings" panose="05000000000000000000" pitchFamily="2" charset="2"/>
              <a:buChar char="p"/>
            </a:pPr>
            <a:r>
              <a:rPr lang="zh-CN" altLang="en-US" sz="1400" dirty="0" smtClean="0">
                <a:latin typeface="+mj-ea"/>
                <a:ea typeface="+mj-ea"/>
              </a:rPr>
              <a:t>图纸信息查询与图纸</a:t>
            </a:r>
            <a:r>
              <a:rPr lang="zh-CN" altLang="en-US" sz="1400" dirty="0">
                <a:latin typeface="+mj-ea"/>
                <a:ea typeface="+mj-ea"/>
              </a:rPr>
              <a:t>借用</a:t>
            </a:r>
            <a:endParaRPr lang="en-US" altLang="zh-CN" sz="1400" dirty="0" smtClean="0">
              <a:latin typeface="+mj-ea"/>
              <a:ea typeface="+mj-ea"/>
            </a:endParaRPr>
          </a:p>
          <a:p>
            <a:pPr marL="742950" lvl="1" indent="-285750" defTabSz="622300" eaLnBrk="0" hangingPunct="0">
              <a:lnSpc>
                <a:spcPct val="120000"/>
              </a:lnSpc>
              <a:spcBef>
                <a:spcPct val="20000"/>
              </a:spcBef>
              <a:buClr>
                <a:srgbClr val="FF0000"/>
              </a:buClr>
              <a:buSzPct val="60000"/>
              <a:buFont typeface="Wingdings" panose="05000000000000000000" pitchFamily="2" charset="2"/>
              <a:buChar char="Ø"/>
              <a:defRPr/>
            </a:pPr>
            <a:r>
              <a:rPr lang="zh-CN" altLang="en-US" sz="1400" b="0" dirty="0" smtClean="0">
                <a:latin typeface="微软雅黑" panose="020B0503020204020204" charset="-122"/>
                <a:ea typeface="微软雅黑" panose="020B0503020204020204" charset="-122"/>
                <a:cs typeface="Arial" panose="020B0604020202020204" pitchFamily="34" charset="0"/>
              </a:rPr>
              <a:t>在</a:t>
            </a:r>
            <a:r>
              <a:rPr lang="en-US" altLang="zh-CN" sz="1400" b="0" dirty="0" smtClean="0">
                <a:latin typeface="微软雅黑" panose="020B0503020204020204" charset="-122"/>
                <a:ea typeface="微软雅黑" panose="020B0503020204020204" charset="-122"/>
                <a:cs typeface="Arial" panose="020B0604020202020204" pitchFamily="34" charset="0"/>
              </a:rPr>
              <a:t>PDM</a:t>
            </a:r>
            <a:r>
              <a:rPr lang="zh-CN" altLang="en-US" sz="1400" b="0" dirty="0" smtClean="0">
                <a:latin typeface="微软雅黑" panose="020B0503020204020204" charset="-122"/>
                <a:ea typeface="微软雅黑" panose="020B0503020204020204" charset="-122"/>
                <a:cs typeface="Arial" panose="020B0604020202020204" pitchFamily="34" charset="0"/>
              </a:rPr>
              <a:t>中</a:t>
            </a:r>
            <a:r>
              <a:rPr lang="zh-CN" altLang="en-US" sz="1400" b="0" dirty="0">
                <a:latin typeface="微软雅黑" panose="020B0503020204020204" charset="-122"/>
                <a:ea typeface="微软雅黑" panose="020B0503020204020204" charset="-122"/>
                <a:cs typeface="Arial" panose="020B0604020202020204" pitchFamily="34" charset="0"/>
              </a:rPr>
              <a:t>，通过与</a:t>
            </a:r>
            <a:r>
              <a:rPr lang="en-US" altLang="zh-CN" sz="1400" b="0" dirty="0">
                <a:latin typeface="微软雅黑" panose="020B0503020204020204" charset="-122"/>
                <a:ea typeface="微软雅黑" panose="020B0503020204020204" charset="-122"/>
                <a:cs typeface="Arial" panose="020B0604020202020204" pitchFamily="34" charset="0"/>
              </a:rPr>
              <a:t>MDM</a:t>
            </a:r>
            <a:r>
              <a:rPr lang="zh-CN" altLang="en-US" sz="1400" b="0" dirty="0">
                <a:latin typeface="微软雅黑" panose="020B0503020204020204" charset="-122"/>
                <a:ea typeface="微软雅黑" panose="020B0503020204020204" charset="-122"/>
                <a:cs typeface="Arial" panose="020B0604020202020204" pitchFamily="34" charset="0"/>
              </a:rPr>
              <a:t>系统的集成，可以方便的查询图纸对应的材料信息，同时通过统一的编码可在</a:t>
            </a:r>
            <a:r>
              <a:rPr lang="en-US" altLang="zh-CN" sz="1400" b="0" dirty="0">
                <a:latin typeface="微软雅黑" panose="020B0503020204020204" charset="-122"/>
                <a:ea typeface="微软雅黑" panose="020B0503020204020204" charset="-122"/>
                <a:cs typeface="Arial" panose="020B0604020202020204" pitchFamily="34" charset="0"/>
              </a:rPr>
              <a:t>PDM</a:t>
            </a:r>
            <a:r>
              <a:rPr lang="zh-CN" altLang="en-US" sz="1400" b="0" dirty="0">
                <a:latin typeface="微软雅黑" panose="020B0503020204020204" charset="-122"/>
                <a:ea typeface="微软雅黑" panose="020B0503020204020204" charset="-122"/>
                <a:cs typeface="Arial" panose="020B0604020202020204" pitchFamily="34" charset="0"/>
              </a:rPr>
              <a:t>中实现已有图纸的快速借用。</a:t>
            </a:r>
            <a:endParaRPr lang="zh-CN" altLang="en-US" sz="1400" b="0" dirty="0">
              <a:latin typeface="微软雅黑" panose="020B0503020204020204" charset="-122"/>
              <a:ea typeface="微软雅黑" panose="020B0503020204020204" charset="-122"/>
              <a:cs typeface="Arial" panose="020B0604020202020204" pitchFamily="34" charset="0"/>
            </a:endParaRPr>
          </a:p>
        </p:txBody>
      </p:sp>
      <p:grpSp>
        <p:nvGrpSpPr>
          <p:cNvPr id="4" name="组合 3"/>
          <p:cNvGrpSpPr/>
          <p:nvPr/>
        </p:nvGrpSpPr>
        <p:grpSpPr>
          <a:xfrm>
            <a:off x="395536" y="2060848"/>
            <a:ext cx="8352928" cy="4403012"/>
            <a:chOff x="539552" y="1834300"/>
            <a:chExt cx="8352928" cy="4403012"/>
          </a:xfrm>
        </p:grpSpPr>
        <p:pic>
          <p:nvPicPr>
            <p:cNvPr id="137218" name="Picture 2" descr="C:\Users\lincj\Pictures\暴风截图201210124752726.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3125" t="13194" r="7440" b="16115"/>
            <a:stretch>
              <a:fillRect/>
            </a:stretch>
          </p:blipFill>
          <p:spPr bwMode="auto">
            <a:xfrm>
              <a:off x="539552" y="1834300"/>
              <a:ext cx="7427292" cy="4403012"/>
            </a:xfrm>
            <a:prstGeom prst="rect">
              <a:avLst/>
            </a:prstGeom>
            <a:noFill/>
            <a:extLst>
              <a:ext uri="{909E8E84-426E-40DD-AFC4-6F175D3DCCD1}">
                <a14:hiddenFill xmlns:a14="http://schemas.microsoft.com/office/drawing/2010/main">
                  <a:solidFill>
                    <a:srgbClr val="FFFFFF"/>
                  </a:solidFill>
                </a14:hiddenFill>
              </a:ext>
            </a:extLst>
          </p:spPr>
        </p:pic>
        <p:sp>
          <p:nvSpPr>
            <p:cNvPr id="10" name="Cloud 65"/>
            <p:cNvSpPr/>
            <p:nvPr/>
          </p:nvSpPr>
          <p:spPr bwMode="auto">
            <a:xfrm>
              <a:off x="6516216" y="1916832"/>
              <a:ext cx="2376264" cy="1728192"/>
            </a:xfrm>
            <a:prstGeom prst="cloud">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ctr" anchorCtr="0" compatLnSpc="1"/>
            <a:lstStyle/>
            <a:p>
              <a:pPr marL="59055"/>
              <a:r>
                <a:rPr lang="zh-CN" altLang="en-US" dirty="0" smtClean="0">
                  <a:solidFill>
                    <a:schemeClr val="bg1"/>
                  </a:solidFill>
                  <a:latin typeface="微软雅黑" panose="020B0503020204020204" charset="-122"/>
                  <a:ea typeface="微软雅黑" panose="020B0503020204020204" charset="-122"/>
                </a:rPr>
                <a:t>通过系统集成，可方便快速的查询图纸信息</a:t>
              </a:r>
              <a:endParaRPr lang="zh-CN" altLang="en-US" dirty="0">
                <a:solidFill>
                  <a:schemeClr val="bg1"/>
                </a:solidFill>
                <a:latin typeface="微软雅黑" panose="020B0503020204020204" charset="-122"/>
                <a:ea typeface="微软雅黑" panose="020B0503020204020204" charset="-122"/>
              </a:endParaRPr>
            </a:p>
          </p:txBody>
        </p:sp>
      </p:grpSp>
      <p:grpSp>
        <p:nvGrpSpPr>
          <p:cNvPr id="16" name="组合 15"/>
          <p:cNvGrpSpPr/>
          <p:nvPr/>
        </p:nvGrpSpPr>
        <p:grpSpPr>
          <a:xfrm>
            <a:off x="611560" y="1844824"/>
            <a:ext cx="8424936" cy="4436929"/>
            <a:chOff x="395536" y="1951180"/>
            <a:chExt cx="8424936" cy="4436929"/>
          </a:xfrm>
        </p:grpSpPr>
        <p:pic>
          <p:nvPicPr>
            <p:cNvPr id="18" name="图片 17" descr="C:\Users\lincj\Pictures\暴风截图20129289364537.jpg"/>
            <p:cNvPicPr/>
            <p:nvPr/>
          </p:nvPicPr>
          <p:blipFill rotWithShape="1">
            <a:blip r:embed="rId2" cstate="print">
              <a:extLst>
                <a:ext uri="{28A0092B-C50C-407E-A947-70E740481C1C}">
                  <a14:useLocalDpi xmlns:a14="http://schemas.microsoft.com/office/drawing/2010/main" val="0"/>
                </a:ext>
              </a:extLst>
            </a:blip>
            <a:srcRect t="7701" r="1083" b="12394"/>
            <a:stretch>
              <a:fillRect/>
            </a:stretch>
          </p:blipFill>
          <p:spPr bwMode="auto">
            <a:xfrm>
              <a:off x="395536" y="1951180"/>
              <a:ext cx="7523956" cy="4436929"/>
            </a:xfrm>
            <a:prstGeom prst="rect">
              <a:avLst/>
            </a:prstGeom>
            <a:noFill/>
            <a:ln>
              <a:noFill/>
            </a:ln>
          </p:spPr>
        </p:pic>
        <p:sp>
          <p:nvSpPr>
            <p:cNvPr id="23" name="Cloud 65"/>
            <p:cNvSpPr/>
            <p:nvPr/>
          </p:nvSpPr>
          <p:spPr bwMode="auto">
            <a:xfrm>
              <a:off x="5508104" y="2452440"/>
              <a:ext cx="3312368" cy="2880320"/>
            </a:xfrm>
            <a:prstGeom prst="cloud">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ctr" anchorCtr="0" compatLnSpc="1"/>
            <a:lstStyle/>
            <a:p>
              <a:pPr marL="59055"/>
              <a:r>
                <a:rPr lang="zh-CN" altLang="en-US" dirty="0">
                  <a:solidFill>
                    <a:schemeClr val="bg1"/>
                  </a:solidFill>
                  <a:latin typeface="微软雅黑" panose="020B0503020204020204" charset="-122"/>
                  <a:ea typeface="微软雅黑" panose="020B0503020204020204" charset="-122"/>
                </a:rPr>
                <a:t>对于三维设计件，同一物料的三维设计件与二位图共用同一编码。三维装配体</a:t>
              </a:r>
              <a:r>
                <a:rPr lang="zh-CN" altLang="en-US" dirty="0" smtClean="0">
                  <a:solidFill>
                    <a:schemeClr val="bg1"/>
                  </a:solidFill>
                  <a:latin typeface="微软雅黑" panose="020B0503020204020204" charset="-122"/>
                  <a:ea typeface="微软雅黑" panose="020B0503020204020204" charset="-122"/>
                </a:rPr>
                <a:t>在检入</a:t>
              </a:r>
              <a:r>
                <a:rPr lang="en-US" altLang="zh-CN" dirty="0" smtClean="0">
                  <a:solidFill>
                    <a:schemeClr val="bg1"/>
                  </a:solidFill>
                  <a:latin typeface="微软雅黑" panose="020B0503020204020204" charset="-122"/>
                  <a:ea typeface="微软雅黑" panose="020B0503020204020204" charset="-122"/>
                </a:rPr>
                <a:t>PDM</a:t>
              </a:r>
              <a:r>
                <a:rPr lang="zh-CN" altLang="en-US" dirty="0">
                  <a:solidFill>
                    <a:schemeClr val="bg1"/>
                  </a:solidFill>
                  <a:latin typeface="微软雅黑" panose="020B0503020204020204" charset="-122"/>
                  <a:ea typeface="微软雅黑" panose="020B0503020204020204" charset="-122"/>
                </a:rPr>
                <a:t>系统时，其对应的子零部件信息分别需要与对应的物料和二维图纸</a:t>
              </a:r>
              <a:r>
                <a:rPr lang="zh-CN" altLang="en-US" dirty="0" smtClean="0">
                  <a:solidFill>
                    <a:schemeClr val="bg1"/>
                  </a:solidFill>
                  <a:latin typeface="微软雅黑" panose="020B0503020204020204" charset="-122"/>
                  <a:ea typeface="微软雅黑" panose="020B0503020204020204" charset="-122"/>
                </a:rPr>
                <a:t>关联</a:t>
              </a:r>
              <a:endParaRPr lang="zh-CN" altLang="en-US" dirty="0">
                <a:solidFill>
                  <a:schemeClr val="bg1"/>
                </a:solidFill>
                <a:latin typeface="微软雅黑" panose="020B0503020204020204" charset="-122"/>
                <a:ea typeface="微软雅黑" panose="020B050302020402020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81000" y="0"/>
            <a:ext cx="8229600" cy="838200"/>
          </a:xfrm>
        </p:spPr>
        <p:txBody>
          <a:bodyPr/>
          <a:lstStyle/>
          <a:p>
            <a:pPr>
              <a:defRPr/>
            </a:pPr>
            <a:r>
              <a:rPr lang="zh-CN" altLang="en-US" dirty="0" smtClean="0">
                <a:latin typeface="微软雅黑" panose="020B0503020204020204" charset="-122"/>
                <a:ea typeface="微软雅黑" panose="020B0503020204020204" charset="-122"/>
              </a:rPr>
              <a:t>目  录</a:t>
            </a:r>
            <a:endParaRPr lang="en-US" altLang="zh-CN" dirty="0" smtClean="0">
              <a:latin typeface="微软雅黑" panose="020B0503020204020204" charset="-122"/>
              <a:ea typeface="微软雅黑" panose="020B0503020204020204" charset="-122"/>
            </a:endParaRPr>
          </a:p>
        </p:txBody>
      </p:sp>
      <p:sp>
        <p:nvSpPr>
          <p:cNvPr id="20"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
        <p:nvSpPr>
          <p:cNvPr id="16" name="AutoShape 11"/>
          <p:cNvSpPr>
            <a:spLocks noChangeArrowheads="1"/>
          </p:cNvSpPr>
          <p:nvPr/>
        </p:nvSpPr>
        <p:spPr bwMode="auto">
          <a:xfrm>
            <a:off x="2123728" y="874812"/>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sz="1800" b="1" dirty="0" smtClean="0">
                <a:latin typeface="Arial" panose="020B0604020202020204" pitchFamily="34" charset="0"/>
                <a:cs typeface="+mn-cs"/>
              </a:rPr>
              <a:t>1</a:t>
            </a:r>
            <a:endParaRPr lang="en-GB" altLang="zh-CN" sz="1800" b="1" dirty="0">
              <a:latin typeface="Arial" panose="020B0604020202020204" pitchFamily="34" charset="0"/>
              <a:cs typeface="+mn-cs"/>
            </a:endParaRPr>
          </a:p>
        </p:txBody>
      </p:sp>
      <p:sp>
        <p:nvSpPr>
          <p:cNvPr id="43" name="AutoShape 11"/>
          <p:cNvSpPr>
            <a:spLocks noChangeArrowheads="1"/>
          </p:cNvSpPr>
          <p:nvPr/>
        </p:nvSpPr>
        <p:spPr bwMode="auto">
          <a:xfrm>
            <a:off x="2123728" y="1522884"/>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sz="1800" b="1" dirty="0" smtClean="0">
                <a:latin typeface="Arial" panose="020B0604020202020204" pitchFamily="34" charset="0"/>
                <a:cs typeface="+mn-cs"/>
              </a:rPr>
              <a:t>2</a:t>
            </a:r>
            <a:endParaRPr lang="en-GB" altLang="zh-CN" sz="1800" b="1" dirty="0">
              <a:latin typeface="Arial" panose="020B0604020202020204" pitchFamily="34" charset="0"/>
              <a:cs typeface="+mn-cs"/>
            </a:endParaRPr>
          </a:p>
        </p:txBody>
      </p:sp>
      <p:sp>
        <p:nvSpPr>
          <p:cNvPr id="44" name="AutoShape 3"/>
          <p:cNvSpPr>
            <a:spLocks noChangeArrowheads="1"/>
          </p:cNvSpPr>
          <p:nvPr/>
        </p:nvSpPr>
        <p:spPr bwMode="auto">
          <a:xfrm>
            <a:off x="2831183" y="1522884"/>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a:latin typeface="微软雅黑" panose="020B0503020204020204" charset="-122"/>
                <a:ea typeface="微软雅黑" panose="020B0503020204020204" charset="-122"/>
              </a:rPr>
              <a:t>术语及基本</a:t>
            </a:r>
            <a:r>
              <a:rPr lang="zh-CN" altLang="en-US" dirty="0" smtClean="0">
                <a:latin typeface="微软雅黑" panose="020B0503020204020204" charset="-122"/>
                <a:ea typeface="微软雅黑" panose="020B0503020204020204" charset="-122"/>
              </a:rPr>
              <a:t>概念</a:t>
            </a:r>
            <a:endParaRPr lang="zh-CN" altLang="en-US" dirty="0">
              <a:latin typeface="微软雅黑" panose="020B0503020204020204" charset="-122"/>
              <a:ea typeface="微软雅黑" panose="020B0503020204020204" charset="-122"/>
            </a:endParaRPr>
          </a:p>
        </p:txBody>
      </p:sp>
      <p:sp>
        <p:nvSpPr>
          <p:cNvPr id="45" name="AutoShape 11"/>
          <p:cNvSpPr>
            <a:spLocks noChangeArrowheads="1"/>
          </p:cNvSpPr>
          <p:nvPr/>
        </p:nvSpPr>
        <p:spPr bwMode="auto">
          <a:xfrm>
            <a:off x="2123728" y="2204864"/>
            <a:ext cx="552595" cy="432048"/>
          </a:xfrm>
          <a:prstGeom prst="roundRect">
            <a:avLst>
              <a:gd name="adj" fmla="val 16667"/>
            </a:avLst>
          </a:prstGeom>
          <a:solidFill>
            <a:srgbClr val="00B0F0"/>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solidFill>
                  <a:schemeClr val="bg1"/>
                </a:solidFill>
              </a:rPr>
              <a:t>3</a:t>
            </a:r>
            <a:endParaRPr lang="en-GB" altLang="zh-CN" sz="1800" b="1" dirty="0">
              <a:solidFill>
                <a:schemeClr val="bg1"/>
              </a:solidFill>
              <a:latin typeface="Arial" panose="020B0604020202020204" pitchFamily="34" charset="0"/>
              <a:cs typeface="+mn-cs"/>
            </a:endParaRPr>
          </a:p>
        </p:txBody>
      </p:sp>
      <p:sp>
        <p:nvSpPr>
          <p:cNvPr id="46" name="AutoShape 3"/>
          <p:cNvSpPr>
            <a:spLocks noChangeArrowheads="1"/>
          </p:cNvSpPr>
          <p:nvPr/>
        </p:nvSpPr>
        <p:spPr bwMode="auto">
          <a:xfrm>
            <a:off x="2831183" y="2204864"/>
            <a:ext cx="5413225" cy="432048"/>
          </a:xfrm>
          <a:prstGeom prst="roundRect">
            <a:avLst>
              <a:gd name="adj" fmla="val 16667"/>
            </a:avLst>
          </a:prstGeom>
          <a:solidFill>
            <a:srgbClr val="00B0F0"/>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a:solidFill>
                  <a:schemeClr val="bg1"/>
                </a:solidFill>
                <a:latin typeface="微软雅黑" panose="020B0503020204020204" charset="-122"/>
                <a:ea typeface="微软雅黑" panose="020B0503020204020204" charset="-122"/>
              </a:rPr>
              <a:t>主数据管理系统建设思路</a:t>
            </a:r>
            <a:endParaRPr lang="zh-CN" altLang="en-US" dirty="0">
              <a:solidFill>
                <a:schemeClr val="bg1"/>
              </a:solidFill>
              <a:latin typeface="微软雅黑" panose="020B0503020204020204" charset="-122"/>
              <a:ea typeface="微软雅黑" panose="020B0503020204020204" charset="-122"/>
            </a:endParaRPr>
          </a:p>
        </p:txBody>
      </p:sp>
      <p:sp>
        <p:nvSpPr>
          <p:cNvPr id="49" name="AutoShape 11"/>
          <p:cNvSpPr>
            <a:spLocks noChangeArrowheads="1"/>
          </p:cNvSpPr>
          <p:nvPr/>
        </p:nvSpPr>
        <p:spPr bwMode="auto">
          <a:xfrm>
            <a:off x="2123728" y="5157192"/>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GB" altLang="zh-CN" sz="1800" b="1" dirty="0" smtClean="0">
                <a:latin typeface="Arial" panose="020B0604020202020204" pitchFamily="34" charset="0"/>
                <a:cs typeface="+mn-cs"/>
              </a:rPr>
              <a:t>4</a:t>
            </a:r>
            <a:endParaRPr lang="en-GB" altLang="zh-CN" sz="1800" b="1" dirty="0">
              <a:latin typeface="Arial" panose="020B0604020202020204" pitchFamily="34" charset="0"/>
              <a:cs typeface="+mn-cs"/>
            </a:endParaRPr>
          </a:p>
        </p:txBody>
      </p:sp>
      <p:sp>
        <p:nvSpPr>
          <p:cNvPr id="50" name="AutoShape 3"/>
          <p:cNvSpPr>
            <a:spLocks noChangeArrowheads="1"/>
          </p:cNvSpPr>
          <p:nvPr/>
        </p:nvSpPr>
        <p:spPr bwMode="auto">
          <a:xfrm>
            <a:off x="2831183" y="5157192"/>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en-US" altLang="zh-CN" dirty="0" smtClean="0">
                <a:latin typeface="微软雅黑" panose="020B0503020204020204" charset="-122"/>
                <a:ea typeface="微软雅黑" panose="020B0503020204020204" charset="-122"/>
              </a:rPr>
              <a:t>XX</a:t>
            </a:r>
            <a:r>
              <a:rPr lang="zh-CN" altLang="en-US" dirty="0" smtClean="0">
                <a:latin typeface="微软雅黑" panose="020B0503020204020204" charset="-122"/>
                <a:ea typeface="微软雅黑" panose="020B0503020204020204" charset="-122"/>
              </a:rPr>
              <a:t>集团主数据管理工作建议</a:t>
            </a:r>
            <a:endParaRPr lang="zh-CN" altLang="en-US" dirty="0">
              <a:latin typeface="微软雅黑" panose="020B0503020204020204" charset="-122"/>
              <a:ea typeface="微软雅黑" panose="020B0503020204020204" charset="-122"/>
            </a:endParaRPr>
          </a:p>
        </p:txBody>
      </p:sp>
      <p:sp>
        <p:nvSpPr>
          <p:cNvPr id="51" name="AutoShape 11"/>
          <p:cNvSpPr>
            <a:spLocks noChangeArrowheads="1"/>
          </p:cNvSpPr>
          <p:nvPr/>
        </p:nvSpPr>
        <p:spPr bwMode="auto">
          <a:xfrm>
            <a:off x="2123728" y="5733256"/>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t>5</a:t>
            </a:r>
            <a:endParaRPr lang="en-GB" altLang="zh-CN" sz="1800" b="1" dirty="0">
              <a:latin typeface="Arial" panose="020B0604020202020204" pitchFamily="34" charset="0"/>
              <a:cs typeface="+mn-cs"/>
            </a:endParaRPr>
          </a:p>
        </p:txBody>
      </p:sp>
      <p:sp>
        <p:nvSpPr>
          <p:cNvPr id="52" name="AutoShape 3"/>
          <p:cNvSpPr>
            <a:spLocks noChangeArrowheads="1"/>
          </p:cNvSpPr>
          <p:nvPr/>
        </p:nvSpPr>
        <p:spPr bwMode="auto">
          <a:xfrm>
            <a:off x="2831183" y="5733256"/>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smtClean="0">
                <a:latin typeface="微软雅黑" panose="020B0503020204020204" charset="-122"/>
                <a:ea typeface="微软雅黑" panose="020B0503020204020204" charset="-122"/>
              </a:rPr>
              <a:t>案例介绍</a:t>
            </a:r>
            <a:endParaRPr lang="en-GB" altLang="zh-CN" dirty="0">
              <a:latin typeface="微软雅黑" panose="020B0503020204020204" charset="-122"/>
              <a:ea typeface="微软雅黑" panose="020B0503020204020204" charset="-122"/>
            </a:endParaRPr>
          </a:p>
        </p:txBody>
      </p:sp>
      <p:sp>
        <p:nvSpPr>
          <p:cNvPr id="53" name="AutoShape 3"/>
          <p:cNvSpPr>
            <a:spLocks noChangeArrowheads="1"/>
          </p:cNvSpPr>
          <p:nvPr/>
        </p:nvSpPr>
        <p:spPr bwMode="auto">
          <a:xfrm>
            <a:off x="3492360" y="3623848"/>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主数据管理实施方法论</a:t>
            </a:r>
            <a:endParaRPr lang="zh-CN" altLang="en-US" sz="1600" dirty="0">
              <a:latin typeface="微软雅黑" panose="020B0503020204020204" charset="-122"/>
              <a:ea typeface="微软雅黑" panose="020B0503020204020204" charset="-122"/>
            </a:endParaRPr>
          </a:p>
        </p:txBody>
      </p:sp>
      <p:sp>
        <p:nvSpPr>
          <p:cNvPr id="54" name="AutoShape 3"/>
          <p:cNvSpPr>
            <a:spLocks noChangeArrowheads="1"/>
          </p:cNvSpPr>
          <p:nvPr/>
        </p:nvSpPr>
        <p:spPr bwMode="auto">
          <a:xfrm>
            <a:off x="3492360" y="3200308"/>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某集团信息</a:t>
            </a:r>
            <a:r>
              <a:rPr lang="zh-CN" altLang="en-US" sz="1600" dirty="0">
                <a:latin typeface="微软雅黑" panose="020B0503020204020204" charset="-122"/>
                <a:ea typeface="微软雅黑" panose="020B0503020204020204" charset="-122"/>
              </a:rPr>
              <a:t>标准化建设思路</a:t>
            </a:r>
            <a:endParaRPr lang="zh-CN" altLang="en-US" sz="1600" dirty="0">
              <a:latin typeface="微软雅黑" panose="020B0503020204020204" charset="-122"/>
              <a:ea typeface="微软雅黑" panose="020B0503020204020204" charset="-122"/>
            </a:endParaRPr>
          </a:p>
        </p:txBody>
      </p:sp>
      <p:sp>
        <p:nvSpPr>
          <p:cNvPr id="55" name="AutoShape 3"/>
          <p:cNvSpPr>
            <a:spLocks noChangeArrowheads="1"/>
          </p:cNvSpPr>
          <p:nvPr/>
        </p:nvSpPr>
        <p:spPr bwMode="auto">
          <a:xfrm>
            <a:off x="3492360" y="4043292"/>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物料</a:t>
            </a:r>
            <a:endParaRPr lang="zh-CN" altLang="en-US" sz="1600" dirty="0">
              <a:latin typeface="微软雅黑" panose="020B0503020204020204" charset="-122"/>
              <a:ea typeface="微软雅黑" panose="020B0503020204020204" charset="-122"/>
            </a:endParaRPr>
          </a:p>
        </p:txBody>
      </p:sp>
      <p:sp>
        <p:nvSpPr>
          <p:cNvPr id="56" name="AutoShape 3"/>
          <p:cNvSpPr>
            <a:spLocks noChangeArrowheads="1"/>
          </p:cNvSpPr>
          <p:nvPr/>
        </p:nvSpPr>
        <p:spPr bwMode="auto">
          <a:xfrm>
            <a:off x="3492360" y="4403268"/>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集成架构</a:t>
            </a:r>
            <a:endParaRPr lang="zh-CN" altLang="en-US" sz="1600" dirty="0">
              <a:latin typeface="微软雅黑" panose="020B0503020204020204" charset="-122"/>
              <a:ea typeface="微软雅黑" panose="020B0503020204020204" charset="-122"/>
            </a:endParaRPr>
          </a:p>
        </p:txBody>
      </p:sp>
      <p:sp>
        <p:nvSpPr>
          <p:cNvPr id="58" name="AutoShape 3"/>
          <p:cNvSpPr>
            <a:spLocks noChangeArrowheads="1"/>
          </p:cNvSpPr>
          <p:nvPr/>
        </p:nvSpPr>
        <p:spPr bwMode="auto">
          <a:xfrm>
            <a:off x="3492360" y="4763276"/>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软件硬件配置</a:t>
            </a:r>
            <a:endParaRPr lang="zh-CN" altLang="en-US" sz="1600" dirty="0">
              <a:latin typeface="微软雅黑" panose="020B0503020204020204" charset="-122"/>
              <a:ea typeface="微软雅黑" panose="020B0503020204020204" charset="-122"/>
            </a:endParaRPr>
          </a:p>
        </p:txBody>
      </p:sp>
      <p:sp>
        <p:nvSpPr>
          <p:cNvPr id="24" name="AutoShape 3"/>
          <p:cNvSpPr>
            <a:spLocks noChangeArrowheads="1"/>
          </p:cNvSpPr>
          <p:nvPr/>
        </p:nvSpPr>
        <p:spPr bwMode="auto">
          <a:xfrm>
            <a:off x="2843808" y="874812"/>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en-US" altLang="zh-CN" dirty="0" smtClean="0">
                <a:latin typeface="微软雅黑" panose="020B0503020204020204" charset="-122"/>
                <a:ea typeface="微软雅黑" panose="020B0503020204020204" charset="-122"/>
              </a:rPr>
              <a:t>A</a:t>
            </a:r>
            <a:r>
              <a:rPr lang="zh-CN" altLang="en-US" dirty="0" smtClean="0">
                <a:latin typeface="微软雅黑" panose="020B0503020204020204" charset="-122"/>
                <a:ea typeface="微软雅黑" panose="020B0503020204020204" charset="-122"/>
              </a:rPr>
              <a:t>公司介绍</a:t>
            </a:r>
            <a:endParaRPr lang="zh-CN" altLang="en-US" dirty="0">
              <a:latin typeface="微软雅黑" panose="020B0503020204020204" charset="-122"/>
              <a:ea typeface="微软雅黑" panose="020B0503020204020204" charset="-122"/>
            </a:endParaRPr>
          </a:p>
        </p:txBody>
      </p:sp>
      <p:sp>
        <p:nvSpPr>
          <p:cNvPr id="26" name="AutoShape 3"/>
          <p:cNvSpPr>
            <a:spLocks noChangeArrowheads="1"/>
          </p:cNvSpPr>
          <p:nvPr/>
        </p:nvSpPr>
        <p:spPr bwMode="auto">
          <a:xfrm>
            <a:off x="3491880" y="2780928"/>
            <a:ext cx="4320000" cy="288000"/>
          </a:xfrm>
          <a:prstGeom prst="roundRect">
            <a:avLst>
              <a:gd name="adj" fmla="val 16667"/>
            </a:avLst>
          </a:prstGeom>
          <a:solidFill>
            <a:srgbClr val="00B0F0"/>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a:solidFill>
                  <a:schemeClr val="bg1"/>
                </a:solidFill>
                <a:latin typeface="微软雅黑" panose="020B0503020204020204" charset="-122"/>
                <a:ea typeface="微软雅黑" panose="020B0503020204020204" charset="-122"/>
              </a:rPr>
              <a:t>信息代码的内容、原则、</a:t>
            </a:r>
            <a:r>
              <a:rPr lang="zh-CN" altLang="en-US" sz="1600" dirty="0" smtClean="0">
                <a:solidFill>
                  <a:schemeClr val="bg1"/>
                </a:solidFill>
                <a:latin typeface="微软雅黑" panose="020B0503020204020204" charset="-122"/>
                <a:ea typeface="微软雅黑" panose="020B0503020204020204" charset="-122"/>
              </a:rPr>
              <a:t>方法</a:t>
            </a:r>
            <a:endParaRPr lang="zh-CN" altLang="en-US" sz="1600" dirty="0">
              <a:solidFill>
                <a:schemeClr val="bg1"/>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4290" name="Rectangle 2"/>
          <p:cNvSpPr>
            <a:spLocks noGrp="1" noChangeArrowheads="1"/>
          </p:cNvSpPr>
          <p:nvPr>
            <p:ph type="title"/>
          </p:nvPr>
        </p:nvSpPr>
        <p:spPr>
          <a:xfrm>
            <a:off x="381000" y="216024"/>
            <a:ext cx="8229600" cy="476672"/>
          </a:xfrm>
        </p:spPr>
        <p:txBody>
          <a:bodyPr/>
          <a:lstStyle/>
          <a:p>
            <a:pPr lvl="1">
              <a:defRPr/>
            </a:pPr>
            <a:r>
              <a:rPr lang="zh-CN" altLang="en-US" kern="1200" dirty="0" smtClean="0">
                <a:solidFill>
                  <a:schemeClr val="bg1"/>
                </a:solidFill>
                <a:latin typeface="微软雅黑" panose="020B0503020204020204" charset="-122"/>
                <a:ea typeface="微软雅黑" panose="020B0503020204020204" charset="-122"/>
                <a:cs typeface="+mj-cs"/>
              </a:rPr>
              <a:t>物料代码的意义</a:t>
            </a:r>
            <a:endParaRPr lang="zh-CN" altLang="en-US" kern="1200" dirty="0" smtClean="0">
              <a:solidFill>
                <a:schemeClr val="bg1"/>
              </a:solidFill>
              <a:latin typeface="微软雅黑" panose="020B0503020204020204" charset="-122"/>
              <a:ea typeface="微软雅黑" panose="020B0503020204020204" charset="-122"/>
              <a:cs typeface="+mj-cs"/>
            </a:endParaRPr>
          </a:p>
        </p:txBody>
      </p:sp>
      <p:sp>
        <p:nvSpPr>
          <p:cNvPr id="1164291" name="Rectangle 3"/>
          <p:cNvSpPr>
            <a:spLocks noGrp="1" noChangeArrowheads="1"/>
          </p:cNvSpPr>
          <p:nvPr>
            <p:ph type="body" idx="1"/>
          </p:nvPr>
        </p:nvSpPr>
        <p:spPr/>
        <p:txBody>
          <a:bodyPr/>
          <a:lstStyle/>
          <a:p>
            <a:pPr marL="271780" lvl="1" indent="-271780">
              <a:buClr>
                <a:srgbClr val="FF0000"/>
              </a:buClr>
              <a:buFont typeface="Wingdings" panose="05000000000000000000" pitchFamily="2" charset="2"/>
              <a:buChar char="p"/>
              <a:defRPr/>
            </a:pPr>
            <a:r>
              <a:rPr lang="zh-CN" altLang="en-US" sz="1800" b="0" kern="1200" dirty="0" smtClean="0">
                <a:cs typeface="+mn-cs"/>
              </a:rPr>
              <a:t>物料代码是以简短的文字、符号或数字、号码来代表物料、品名、规格或类别及其他有关事项的一种管理工具。在物料多到数百种或数千、数万种以上的工厂，物料代码就显得格外重要了。此时，物料的领发、验收，请购、跟催、盘点、储存等工作极为频紧，而藉着物料代码，使各部门提高效率，各种物料资料传递迅速、意见沟通更加容易。</a:t>
            </a:r>
            <a:endParaRPr lang="en-US" altLang="zh-CN" sz="1800" b="0" kern="1200" dirty="0" smtClean="0">
              <a:cs typeface="+mn-cs"/>
            </a:endParaRPr>
          </a:p>
          <a:p>
            <a:pPr lvl="1">
              <a:lnSpc>
                <a:spcPct val="125000"/>
              </a:lnSpc>
              <a:buClr>
                <a:srgbClr val="FF0000"/>
              </a:buClr>
              <a:defRPr/>
            </a:pPr>
            <a:r>
              <a:rPr lang="zh-CN" altLang="en-US" sz="1600" kern="1200" dirty="0" smtClean="0"/>
              <a:t>增强物料资料的正确性。</a:t>
            </a:r>
            <a:r>
              <a:rPr lang="zh-CN" altLang="en-US" sz="1600" b="0" kern="1200" dirty="0" smtClean="0"/>
              <a:t>物料的领发、验收、请购、跟催、盘点、储存、记录等一切物料之活动均有物料代码可以查核，因此物料数据更加正确。至于一物多名，一名多物或物名错乱之现象不致于发生。</a:t>
            </a:r>
            <a:endParaRPr lang="zh-CN" altLang="en-US" sz="1600" b="0" kern="1200" dirty="0" smtClean="0"/>
          </a:p>
          <a:p>
            <a:pPr lvl="1">
              <a:lnSpc>
                <a:spcPct val="125000"/>
              </a:lnSpc>
              <a:buClr>
                <a:srgbClr val="FF0000"/>
              </a:buClr>
              <a:defRPr/>
            </a:pPr>
            <a:r>
              <a:rPr lang="zh-CN" altLang="en-US" sz="1600" kern="1200" dirty="0" smtClean="0"/>
              <a:t>提高物料管理的工作效率。</a:t>
            </a:r>
            <a:r>
              <a:rPr lang="zh-CN" altLang="en-US" sz="1600" b="0" kern="1200" dirty="0" smtClean="0"/>
              <a:t>物料既有系统的排列，以物料代码代替文字的记述，物料管理简便省事，效率因此提高。</a:t>
            </a:r>
            <a:endParaRPr lang="zh-CN" altLang="en-US" sz="1600" b="0" kern="1200" dirty="0" smtClean="0"/>
          </a:p>
          <a:p>
            <a:pPr lvl="1">
              <a:lnSpc>
                <a:spcPct val="125000"/>
              </a:lnSpc>
              <a:buClr>
                <a:srgbClr val="FF0000"/>
              </a:buClr>
              <a:defRPr/>
            </a:pPr>
            <a:r>
              <a:rPr lang="zh-CN" altLang="en-US" sz="1600" kern="1200" dirty="0" smtClean="0"/>
              <a:t>利于电脑的管理物料管理</a:t>
            </a:r>
            <a:r>
              <a:rPr lang="zh-CN" altLang="en-US" sz="1600" b="0" kern="1200" dirty="0" smtClean="0"/>
              <a:t>。在物料代码推行彻底之后，方能进一步利用电脑作更有效的处理，以达到物料管理之效果。</a:t>
            </a:r>
            <a:endParaRPr lang="zh-CN" altLang="en-US" sz="1600" b="0" kern="1200" dirty="0" smtClean="0"/>
          </a:p>
          <a:p>
            <a:pPr lvl="1">
              <a:lnSpc>
                <a:spcPct val="125000"/>
              </a:lnSpc>
              <a:buClr>
                <a:srgbClr val="FF0000"/>
              </a:buClr>
              <a:defRPr/>
            </a:pPr>
            <a:r>
              <a:rPr lang="zh-CN" altLang="en-US" sz="1600" kern="1200" dirty="0" smtClean="0"/>
              <a:t>降低物料库存、降低成本</a:t>
            </a:r>
            <a:r>
              <a:rPr lang="zh-CN" altLang="en-US" sz="1600" b="0" kern="1200" dirty="0" smtClean="0"/>
              <a:t>。物料代码利于物料库存量的控制，同时利于呆料的防止，并提高物料管理工作的效率，因此可减轻资金的积压，降低成本。</a:t>
            </a:r>
            <a:endParaRPr lang="zh-CN" altLang="en-US" sz="1600" b="0" kern="1200" dirty="0" smtClean="0"/>
          </a:p>
          <a:p>
            <a:pPr marL="0" indent="0">
              <a:buFont typeface="Wingdings" panose="05000000000000000000" pitchFamily="2" charset="2"/>
              <a:buNone/>
            </a:pPr>
            <a:endParaRPr lang="zh-CN" altLang="en-US" sz="2000" dirty="0">
              <a:latin typeface="宋体" panose="02010600030101010101" pitchFamily="2" charset="-122"/>
              <a:ea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474216" y="1515869"/>
            <a:ext cx="7986216" cy="4721445"/>
            <a:chOff x="330200" y="1741488"/>
            <a:chExt cx="6834088" cy="4356101"/>
          </a:xfrm>
        </p:grpSpPr>
        <p:sp>
          <p:nvSpPr>
            <p:cNvPr id="119811" name="AutoShape 3"/>
            <p:cNvSpPr>
              <a:spLocks noChangeArrowheads="1"/>
            </p:cNvSpPr>
            <p:nvPr/>
          </p:nvSpPr>
          <p:spPr bwMode="gray">
            <a:xfrm rot="5400000">
              <a:off x="6103144" y="2127856"/>
              <a:ext cx="390525" cy="576263"/>
            </a:xfrm>
            <a:prstGeom prst="chevron">
              <a:avLst>
                <a:gd name="adj" fmla="val 21139"/>
              </a:avLst>
            </a:prstGeom>
            <a:gradFill rotWithShape="1">
              <a:gsLst>
                <a:gs pos="0">
                  <a:schemeClr val="bg2"/>
                </a:gs>
                <a:gs pos="50000">
                  <a:schemeClr val="bg2">
                    <a:gamma/>
                    <a:tint val="33725"/>
                    <a:invGamma/>
                  </a:schemeClr>
                </a:gs>
                <a:gs pos="100000">
                  <a:schemeClr val="bg2"/>
                </a:gs>
              </a:gsLst>
              <a:lin ang="5400000" scaled="1"/>
            </a:gradFill>
            <a:ln w="0" algn="ctr">
              <a:noFill/>
              <a:miter lim="800000"/>
            </a:ln>
            <a:effectLst/>
          </p:spPr>
          <p:txBody>
            <a:bodyPr wrap="none" anchor="ctr"/>
            <a:lstStyle/>
            <a:p>
              <a:pPr>
                <a:defRPr/>
              </a:pPr>
              <a:endParaRPr lang="zh-CN" altLang="en-US"/>
            </a:p>
          </p:txBody>
        </p:sp>
        <p:sp>
          <p:nvSpPr>
            <p:cNvPr id="119812" name="AutoShape 4"/>
            <p:cNvSpPr>
              <a:spLocks noChangeArrowheads="1"/>
            </p:cNvSpPr>
            <p:nvPr/>
          </p:nvSpPr>
          <p:spPr bwMode="gray">
            <a:xfrm rot="5400000">
              <a:off x="4410075" y="2127062"/>
              <a:ext cx="398463" cy="576263"/>
            </a:xfrm>
            <a:prstGeom prst="chevron">
              <a:avLst>
                <a:gd name="adj" fmla="val 21139"/>
              </a:avLst>
            </a:prstGeom>
            <a:gradFill rotWithShape="1">
              <a:gsLst>
                <a:gs pos="0">
                  <a:schemeClr val="bg2"/>
                </a:gs>
                <a:gs pos="50000">
                  <a:schemeClr val="bg2">
                    <a:gamma/>
                    <a:tint val="33725"/>
                    <a:invGamma/>
                  </a:schemeClr>
                </a:gs>
                <a:gs pos="100000">
                  <a:schemeClr val="bg2"/>
                </a:gs>
              </a:gsLst>
              <a:lin ang="5400000" scaled="1"/>
            </a:gradFill>
            <a:ln w="0" algn="ctr">
              <a:noFill/>
              <a:miter lim="800000"/>
            </a:ln>
            <a:effectLst/>
          </p:spPr>
          <p:txBody>
            <a:bodyPr wrap="none" anchor="ctr"/>
            <a:lstStyle/>
            <a:p>
              <a:pPr>
                <a:defRPr/>
              </a:pPr>
              <a:endParaRPr lang="zh-CN" altLang="en-US"/>
            </a:p>
          </p:txBody>
        </p:sp>
        <p:sp>
          <p:nvSpPr>
            <p:cNvPr id="119813" name="AutoShape 5"/>
            <p:cNvSpPr>
              <a:spLocks noChangeArrowheads="1"/>
            </p:cNvSpPr>
            <p:nvPr/>
          </p:nvSpPr>
          <p:spPr bwMode="gray">
            <a:xfrm rot="5400000">
              <a:off x="2714625" y="2120711"/>
              <a:ext cx="411163" cy="576263"/>
            </a:xfrm>
            <a:prstGeom prst="chevron">
              <a:avLst>
                <a:gd name="adj" fmla="val 21139"/>
              </a:avLst>
            </a:prstGeom>
            <a:gradFill rotWithShape="1">
              <a:gsLst>
                <a:gs pos="0">
                  <a:schemeClr val="bg2"/>
                </a:gs>
                <a:gs pos="50000">
                  <a:schemeClr val="bg2">
                    <a:gamma/>
                    <a:tint val="33725"/>
                    <a:invGamma/>
                  </a:schemeClr>
                </a:gs>
                <a:gs pos="100000">
                  <a:schemeClr val="bg2"/>
                </a:gs>
              </a:gsLst>
              <a:lin ang="5400000" scaled="1"/>
            </a:gradFill>
            <a:ln w="0" algn="ctr">
              <a:noFill/>
              <a:miter lim="800000"/>
            </a:ln>
            <a:effectLst/>
          </p:spPr>
          <p:txBody>
            <a:bodyPr wrap="none" anchor="ctr"/>
            <a:lstStyle/>
            <a:p>
              <a:pPr>
                <a:defRPr/>
              </a:pPr>
              <a:endParaRPr lang="zh-CN" altLang="en-US"/>
            </a:p>
          </p:txBody>
        </p:sp>
        <p:sp>
          <p:nvSpPr>
            <p:cNvPr id="119814" name="AutoShape 6"/>
            <p:cNvSpPr>
              <a:spLocks noChangeArrowheads="1"/>
            </p:cNvSpPr>
            <p:nvPr/>
          </p:nvSpPr>
          <p:spPr bwMode="gray">
            <a:xfrm rot="5400000">
              <a:off x="1000125" y="2108010"/>
              <a:ext cx="436563" cy="576263"/>
            </a:xfrm>
            <a:prstGeom prst="chevron">
              <a:avLst>
                <a:gd name="adj" fmla="val 21139"/>
              </a:avLst>
            </a:prstGeom>
            <a:gradFill rotWithShape="1">
              <a:gsLst>
                <a:gs pos="0">
                  <a:schemeClr val="bg2"/>
                </a:gs>
                <a:gs pos="50000">
                  <a:schemeClr val="bg2">
                    <a:gamma/>
                    <a:tint val="33725"/>
                    <a:invGamma/>
                  </a:schemeClr>
                </a:gs>
                <a:gs pos="100000">
                  <a:schemeClr val="bg2"/>
                </a:gs>
              </a:gsLst>
              <a:lin ang="5400000" scaled="1"/>
            </a:gradFill>
            <a:ln w="0" algn="ctr">
              <a:noFill/>
              <a:miter lim="800000"/>
            </a:ln>
            <a:effectLst/>
          </p:spPr>
          <p:txBody>
            <a:bodyPr wrap="none" anchor="ctr"/>
            <a:lstStyle/>
            <a:p>
              <a:pPr>
                <a:defRPr/>
              </a:pPr>
              <a:endParaRPr lang="zh-CN" altLang="en-US"/>
            </a:p>
          </p:txBody>
        </p:sp>
        <p:sp>
          <p:nvSpPr>
            <p:cNvPr id="66568" name="Rectangle 7"/>
            <p:cNvSpPr>
              <a:spLocks noChangeArrowheads="1"/>
            </p:cNvSpPr>
            <p:nvPr/>
          </p:nvSpPr>
          <p:spPr bwMode="gray">
            <a:xfrm>
              <a:off x="330200" y="1969635"/>
              <a:ext cx="6834088" cy="72231"/>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zh-CN"/>
            </a:p>
          </p:txBody>
        </p:sp>
        <p:sp>
          <p:nvSpPr>
            <p:cNvPr id="66569" name="AutoShape 8"/>
            <p:cNvSpPr>
              <a:spLocks noChangeArrowheads="1"/>
            </p:cNvSpPr>
            <p:nvPr/>
          </p:nvSpPr>
          <p:spPr bwMode="gray">
            <a:xfrm>
              <a:off x="3817938" y="2614425"/>
              <a:ext cx="1517650" cy="3483162"/>
            </a:xfrm>
            <a:prstGeom prst="roundRect">
              <a:avLst>
                <a:gd name="adj" fmla="val 17509"/>
              </a:avLst>
            </a:prstGeom>
            <a:noFill/>
            <a:ln w="25400" algn="ctr">
              <a:solidFill>
                <a:schemeClr val="bg2"/>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zh-CN"/>
            </a:p>
          </p:txBody>
        </p:sp>
        <p:sp>
          <p:nvSpPr>
            <p:cNvPr id="66570" name="Text Box 9"/>
            <p:cNvSpPr txBox="1">
              <a:spLocks noChangeArrowheads="1"/>
            </p:cNvSpPr>
            <p:nvPr/>
          </p:nvSpPr>
          <p:spPr bwMode="gray">
            <a:xfrm>
              <a:off x="3871913" y="2709349"/>
              <a:ext cx="1443037" cy="2470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eaLnBrk="0" hangingPunct="0">
                <a:spcBef>
                  <a:spcPct val="50000"/>
                </a:spcBef>
                <a:defRPr sz="1400" b="0">
                  <a:latin typeface="微软雅黑" panose="020B0503020204020204" charset="-122"/>
                  <a:ea typeface="微软雅黑" panose="020B0503020204020204"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US" altLang="zh-CN" dirty="0"/>
                <a:t>1</a:t>
              </a:r>
              <a:r>
                <a:rPr lang="zh-CN" altLang="en-US" dirty="0" smtClean="0"/>
                <a:t>、</a:t>
              </a:r>
              <a:r>
                <a:rPr lang="zh-CN" altLang="en-US" dirty="0"/>
                <a:t>以最稳定的本质属性或特征作为分类的基础和</a:t>
              </a:r>
              <a:r>
                <a:rPr lang="zh-CN" altLang="en-US" dirty="0" smtClean="0"/>
                <a:t>依据</a:t>
              </a:r>
              <a:endParaRPr lang="en-US" altLang="zh-CN" dirty="0" smtClean="0"/>
            </a:p>
            <a:p>
              <a:r>
                <a:rPr lang="en-US" altLang="zh-CN" dirty="0" smtClean="0"/>
                <a:t>2</a:t>
              </a:r>
              <a:r>
                <a:rPr lang="zh-CN" altLang="en-US" dirty="0" smtClean="0"/>
                <a:t>、</a:t>
              </a:r>
              <a:r>
                <a:rPr lang="zh-CN" altLang="en-US" dirty="0"/>
                <a:t>通常以自然属性为第一分类原则</a:t>
              </a:r>
              <a:r>
                <a:rPr lang="en-US" altLang="en-US" dirty="0"/>
                <a:t>,</a:t>
              </a:r>
              <a:r>
                <a:rPr lang="zh-CN" altLang="en-US" dirty="0"/>
                <a:t>适当考虑用途和管理的方便 </a:t>
              </a:r>
              <a:endParaRPr lang="en-US" altLang="zh-CN" dirty="0" smtClean="0"/>
            </a:p>
            <a:p>
              <a:r>
                <a:rPr lang="en-US" altLang="zh-CN" dirty="0" smtClean="0"/>
                <a:t>3</a:t>
              </a:r>
              <a:r>
                <a:rPr lang="zh-CN" altLang="en-US" dirty="0" smtClean="0"/>
                <a:t>、</a:t>
              </a:r>
              <a:r>
                <a:rPr lang="zh-CN" altLang="en-US" dirty="0"/>
                <a:t>应满足科学性、稳定性、分类清晰、不交叉、不混淆的要求</a:t>
              </a:r>
              <a:endParaRPr lang="zh-CN" altLang="en-US" dirty="0"/>
            </a:p>
          </p:txBody>
        </p:sp>
        <p:sp>
          <p:nvSpPr>
            <p:cNvPr id="66571" name="AutoShape 10"/>
            <p:cNvSpPr>
              <a:spLocks noChangeArrowheads="1"/>
            </p:cNvSpPr>
            <p:nvPr/>
          </p:nvSpPr>
          <p:spPr bwMode="gray">
            <a:xfrm>
              <a:off x="2147888" y="2611251"/>
              <a:ext cx="1519237" cy="3486337"/>
            </a:xfrm>
            <a:prstGeom prst="roundRect">
              <a:avLst>
                <a:gd name="adj" fmla="val 17509"/>
              </a:avLst>
            </a:prstGeom>
            <a:noFill/>
            <a:ln w="25400" algn="ctr">
              <a:solidFill>
                <a:schemeClr val="bg2"/>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zh-CN"/>
            </a:p>
          </p:txBody>
        </p:sp>
        <p:sp>
          <p:nvSpPr>
            <p:cNvPr id="66572" name="Text Box 11"/>
            <p:cNvSpPr txBox="1">
              <a:spLocks noChangeArrowheads="1"/>
            </p:cNvSpPr>
            <p:nvPr/>
          </p:nvSpPr>
          <p:spPr bwMode="gray">
            <a:xfrm>
              <a:off x="2200275" y="2709349"/>
              <a:ext cx="1444625" cy="3364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eaLnBrk="0" hangingPunct="0">
                <a:spcBef>
                  <a:spcPct val="50000"/>
                </a:spcBef>
                <a:defRPr sz="1400" b="0">
                  <a:latin typeface="微软雅黑" panose="020B0503020204020204" charset="-122"/>
                  <a:ea typeface="微软雅黑" panose="020B0503020204020204"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US" altLang="zh-CN" dirty="0"/>
                <a:t>1</a:t>
              </a:r>
              <a:r>
                <a:rPr lang="zh-CN" altLang="en-US" dirty="0" smtClean="0"/>
                <a:t>、</a:t>
              </a:r>
              <a:r>
                <a:rPr lang="zh-CN" altLang="en-US" dirty="0"/>
                <a:t>一个物料</a:t>
              </a:r>
              <a:r>
                <a:rPr lang="zh-CN" altLang="en-US" dirty="0" smtClean="0"/>
                <a:t>代码与一</a:t>
              </a:r>
              <a:r>
                <a:rPr lang="zh-CN" altLang="en-US" dirty="0"/>
                <a:t>种</a:t>
              </a:r>
              <a:r>
                <a:rPr lang="zh-CN" altLang="en-US" dirty="0" smtClean="0"/>
                <a:t>物料必须相互唯一对应</a:t>
              </a:r>
              <a:endParaRPr lang="en-US" altLang="zh-CN" dirty="0" smtClean="0"/>
            </a:p>
            <a:p>
              <a:r>
                <a:rPr lang="en-US" altLang="zh-CN" dirty="0" smtClean="0"/>
                <a:t>2</a:t>
              </a:r>
              <a:r>
                <a:rPr lang="zh-CN" altLang="en-US" dirty="0" smtClean="0"/>
                <a:t>、</a:t>
              </a:r>
              <a:r>
                <a:rPr lang="zh-CN" altLang="en-US" dirty="0"/>
                <a:t>只要物料的物理或化学性质有变化、只要物料要在仓库中存储、就必须为其指定一个</a:t>
              </a:r>
              <a:r>
                <a:rPr lang="zh-CN" altLang="en-US" dirty="0" smtClean="0"/>
                <a:t>编码；</a:t>
              </a:r>
              <a:r>
                <a:rPr lang="zh-CN" altLang="en-US" dirty="0"/>
                <a:t>如某</a:t>
              </a:r>
              <a:r>
                <a:rPr lang="zh-CN" altLang="en-US" dirty="0" smtClean="0"/>
                <a:t>零件的成型、钻孔等工序</a:t>
              </a:r>
              <a:r>
                <a:rPr lang="zh-CN" altLang="en-US" dirty="0"/>
                <a:t>都在同一车间完成，不更换加工</a:t>
              </a:r>
              <a:r>
                <a:rPr lang="zh-CN" altLang="en-US" dirty="0" smtClean="0"/>
                <a:t>单位，则可取</a:t>
              </a:r>
              <a:r>
                <a:rPr lang="zh-CN" altLang="en-US" dirty="0"/>
                <a:t>一个</a:t>
              </a:r>
              <a:r>
                <a:rPr lang="zh-CN" altLang="en-US" dirty="0" smtClean="0"/>
                <a:t>代码；若工序</a:t>
              </a:r>
              <a:r>
                <a:rPr lang="zh-CN" altLang="en-US" dirty="0"/>
                <a:t>不在同一个车间</a:t>
              </a:r>
              <a:r>
                <a:rPr lang="zh-CN" altLang="en-US" dirty="0" smtClean="0"/>
                <a:t>完成，则必须取不同代码</a:t>
              </a:r>
              <a:endParaRPr lang="zh-CN" altLang="en-US" dirty="0"/>
            </a:p>
          </p:txBody>
        </p:sp>
        <p:sp>
          <p:nvSpPr>
            <p:cNvPr id="66573" name="AutoShape 12"/>
            <p:cNvSpPr>
              <a:spLocks noChangeArrowheads="1"/>
            </p:cNvSpPr>
            <p:nvPr/>
          </p:nvSpPr>
          <p:spPr bwMode="gray">
            <a:xfrm>
              <a:off x="5484813" y="2614425"/>
              <a:ext cx="1519237" cy="3483162"/>
            </a:xfrm>
            <a:prstGeom prst="roundRect">
              <a:avLst>
                <a:gd name="adj" fmla="val 17509"/>
              </a:avLst>
            </a:prstGeom>
            <a:noFill/>
            <a:ln w="25400" algn="ctr">
              <a:solidFill>
                <a:schemeClr val="bg2"/>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zh-CN"/>
            </a:p>
          </p:txBody>
        </p:sp>
        <p:sp>
          <p:nvSpPr>
            <p:cNvPr id="66574" name="Text Box 13"/>
            <p:cNvSpPr txBox="1">
              <a:spLocks noChangeArrowheads="1"/>
            </p:cNvSpPr>
            <p:nvPr/>
          </p:nvSpPr>
          <p:spPr bwMode="gray">
            <a:xfrm>
              <a:off x="5526088" y="2709349"/>
              <a:ext cx="1444625" cy="2768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eaLnBrk="0" hangingPunct="0">
                <a:spcBef>
                  <a:spcPct val="50000"/>
                </a:spcBef>
                <a:defRPr sz="1400" b="0">
                  <a:latin typeface="微软雅黑" panose="020B0503020204020204" charset="-122"/>
                  <a:ea typeface="微软雅黑" panose="020B0503020204020204"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US" altLang="zh-CN" dirty="0" smtClean="0"/>
                <a:t>1</a:t>
              </a:r>
              <a:r>
                <a:rPr lang="zh-CN" altLang="en-US" dirty="0" smtClean="0"/>
                <a:t>、编码要</a:t>
              </a:r>
              <a:r>
                <a:rPr lang="zh-CN" altLang="en-US" dirty="0"/>
                <a:t>考虑到未来新产品发展以及产品规格的变更而发生物料扩展或变动的</a:t>
              </a:r>
              <a:r>
                <a:rPr lang="zh-CN" altLang="en-US" dirty="0" smtClean="0"/>
                <a:t>情形</a:t>
              </a:r>
              <a:endParaRPr lang="en-US" altLang="zh-CN" dirty="0" smtClean="0"/>
            </a:p>
            <a:p>
              <a:r>
                <a:rPr lang="en-US" altLang="zh-CN" dirty="0" smtClean="0"/>
                <a:t>2</a:t>
              </a:r>
              <a:r>
                <a:rPr lang="zh-CN" altLang="en-US" dirty="0" smtClean="0"/>
                <a:t>、</a:t>
              </a:r>
              <a:r>
                <a:rPr lang="zh-CN" altLang="en-US" dirty="0"/>
                <a:t>预留物料的伸缩余地，并不能仅就目前物料的现状加以物料代码的安排，否则他日新物料产生时，就有新物料无号可编的情况</a:t>
              </a:r>
              <a:endParaRPr lang="en-US" altLang="zh-CN" dirty="0"/>
            </a:p>
          </p:txBody>
        </p:sp>
        <p:sp>
          <p:nvSpPr>
            <p:cNvPr id="66576" name="AutoShape 15"/>
            <p:cNvSpPr>
              <a:spLocks noChangeArrowheads="1"/>
            </p:cNvSpPr>
            <p:nvPr/>
          </p:nvSpPr>
          <p:spPr bwMode="gray">
            <a:xfrm>
              <a:off x="414338" y="2611251"/>
              <a:ext cx="1517650" cy="3486338"/>
            </a:xfrm>
            <a:prstGeom prst="roundRect">
              <a:avLst>
                <a:gd name="adj" fmla="val 17509"/>
              </a:avLst>
            </a:prstGeom>
            <a:noFill/>
            <a:ln w="25400">
              <a:solidFill>
                <a:schemeClr val="bg2"/>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zh-CN"/>
            </a:p>
          </p:txBody>
        </p:sp>
        <p:sp>
          <p:nvSpPr>
            <p:cNvPr id="66577" name="Text Box 16"/>
            <p:cNvSpPr txBox="1">
              <a:spLocks noChangeArrowheads="1"/>
            </p:cNvSpPr>
            <p:nvPr/>
          </p:nvSpPr>
          <p:spPr bwMode="gray">
            <a:xfrm>
              <a:off x="468313" y="2709349"/>
              <a:ext cx="1443037" cy="2470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spcBef>
                  <a:spcPct val="50000"/>
                </a:spcBef>
              </a:pPr>
              <a:r>
                <a:rPr lang="en-US" altLang="zh-CN" sz="1400" b="0" dirty="0" smtClean="0">
                  <a:latin typeface="微软雅黑" panose="020B0503020204020204" charset="-122"/>
                  <a:ea typeface="微软雅黑" panose="020B0503020204020204" charset="-122"/>
                </a:rPr>
                <a:t>1</a:t>
              </a:r>
              <a:r>
                <a:rPr lang="zh-CN" altLang="en-US" sz="1400" b="0" dirty="0" smtClean="0">
                  <a:latin typeface="微软雅黑" panose="020B0503020204020204" charset="-122"/>
                  <a:ea typeface="微软雅黑" panose="020B0503020204020204" charset="-122"/>
                </a:rPr>
                <a:t>、编码</a:t>
              </a:r>
              <a:r>
                <a:rPr lang="zh-CN" altLang="en-US" sz="1400" b="0" dirty="0">
                  <a:latin typeface="微软雅黑" panose="020B0503020204020204" charset="-122"/>
                  <a:ea typeface="微软雅黑" panose="020B0503020204020204" charset="-122"/>
                </a:rPr>
                <a:t>的目的在于将物料化繁为简，便于物料的管理，如果编码过于繁杂，则违反了编码之</a:t>
              </a:r>
              <a:r>
                <a:rPr lang="zh-CN" altLang="en-US" sz="1400" b="0" dirty="0" smtClean="0">
                  <a:latin typeface="微软雅黑" panose="020B0503020204020204" charset="-122"/>
                  <a:ea typeface="微软雅黑" panose="020B0503020204020204" charset="-122"/>
                </a:rPr>
                <a:t>目的</a:t>
              </a:r>
              <a:endParaRPr lang="en-US" altLang="zh-CN" sz="1400" b="0" dirty="0" smtClean="0">
                <a:latin typeface="微软雅黑" panose="020B0503020204020204" charset="-122"/>
                <a:ea typeface="微软雅黑" panose="020B0503020204020204" charset="-122"/>
              </a:endParaRPr>
            </a:p>
            <a:p>
              <a:pPr>
                <a:spcBef>
                  <a:spcPct val="50000"/>
                </a:spcBef>
              </a:pPr>
              <a:r>
                <a:rPr lang="en-US" altLang="zh-CN" sz="1400" b="0" dirty="0" smtClean="0">
                  <a:latin typeface="微软雅黑" panose="020B0503020204020204" charset="-122"/>
                  <a:ea typeface="微软雅黑" panose="020B0503020204020204" charset="-122"/>
                </a:rPr>
                <a:t>2</a:t>
              </a:r>
              <a:r>
                <a:rPr lang="zh-CN" altLang="en-US" sz="1400" b="0" dirty="0" smtClean="0">
                  <a:latin typeface="微软雅黑" panose="020B0503020204020204" charset="-122"/>
                  <a:ea typeface="微软雅黑" panose="020B0503020204020204" charset="-122"/>
                </a:rPr>
                <a:t>、</a:t>
              </a:r>
              <a:r>
                <a:rPr lang="zh-CN" altLang="en-US" sz="1400" b="0" dirty="0" smtClean="0"/>
                <a:t>最</a:t>
              </a:r>
              <a:r>
                <a:rPr lang="zh-CN" altLang="en-US" sz="1400" b="0" dirty="0"/>
                <a:t>长不要超过</a:t>
              </a:r>
              <a:r>
                <a:rPr lang="en-US" altLang="zh-CN" sz="1400" b="0" dirty="0"/>
                <a:t>16</a:t>
              </a:r>
              <a:r>
                <a:rPr lang="zh-CN" altLang="en-US" sz="1400" b="0" dirty="0"/>
                <a:t>位，一般建议：</a:t>
              </a:r>
              <a:r>
                <a:rPr lang="en-US" altLang="zh-CN" sz="1400" b="0" dirty="0"/>
                <a:t>10</a:t>
              </a:r>
              <a:r>
                <a:rPr lang="zh-CN" altLang="en-US" sz="1400" b="0" dirty="0"/>
                <a:t>位或者</a:t>
              </a:r>
              <a:r>
                <a:rPr lang="en-US" altLang="zh-CN" sz="1400" b="0" dirty="0"/>
                <a:t>12</a:t>
              </a:r>
              <a:r>
                <a:rPr lang="zh-CN" altLang="en-US" sz="1400" b="0" dirty="0" smtClean="0"/>
                <a:t>位</a:t>
              </a:r>
              <a:endParaRPr lang="en-US" altLang="zh-CN" sz="1400" b="0" dirty="0" smtClean="0"/>
            </a:p>
            <a:p>
              <a:pPr>
                <a:spcBef>
                  <a:spcPct val="50000"/>
                </a:spcBef>
              </a:pPr>
              <a:r>
                <a:rPr lang="en-US" altLang="zh-CN" sz="1400" b="0" dirty="0" smtClean="0">
                  <a:latin typeface="微软雅黑" panose="020B0503020204020204" charset="-122"/>
                  <a:ea typeface="微软雅黑" panose="020B0503020204020204" charset="-122"/>
                </a:rPr>
                <a:t>3</a:t>
              </a:r>
              <a:r>
                <a:rPr lang="zh-CN" altLang="en-US" sz="1400" b="0" dirty="0" smtClean="0">
                  <a:latin typeface="微软雅黑" panose="020B0503020204020204" charset="-122"/>
                  <a:ea typeface="微软雅黑" panose="020B0503020204020204" charset="-122"/>
                </a:rPr>
                <a:t>、</a:t>
              </a:r>
              <a:r>
                <a:rPr lang="zh-CN" altLang="en-US" sz="1400" b="0" dirty="0" smtClean="0"/>
                <a:t>最好是</a:t>
              </a:r>
              <a:r>
                <a:rPr lang="zh-CN" altLang="en-US" sz="1400" b="0" dirty="0"/>
                <a:t>纯数字码</a:t>
              </a:r>
              <a:endParaRPr lang="en-US" altLang="zh-CN" sz="1400" b="0" dirty="0">
                <a:latin typeface="微软雅黑" panose="020B0503020204020204" charset="-122"/>
                <a:ea typeface="微软雅黑" panose="020B0503020204020204" charset="-122"/>
              </a:endParaRPr>
            </a:p>
          </p:txBody>
        </p:sp>
        <p:sp>
          <p:nvSpPr>
            <p:cNvPr id="66578" name="AutoShape 17"/>
            <p:cNvSpPr>
              <a:spLocks noChangeArrowheads="1"/>
            </p:cNvSpPr>
            <p:nvPr/>
          </p:nvSpPr>
          <p:spPr bwMode="hidden">
            <a:xfrm>
              <a:off x="473075" y="1741488"/>
              <a:ext cx="1517650" cy="617537"/>
            </a:xfrm>
            <a:prstGeom prst="roundRect">
              <a:avLst>
                <a:gd name="adj" fmla="val 40389"/>
              </a:avLst>
            </a:prstGeom>
            <a:gradFill rotWithShape="1">
              <a:gsLst>
                <a:gs pos="0">
                  <a:srgbClr val="66FFFF"/>
                </a:gs>
                <a:gs pos="100000">
                  <a:srgbClr val="003295"/>
                </a:gs>
              </a:gsLst>
              <a:lin ang="5400000" scaled="1"/>
            </a:gradFill>
            <a:ln w="9525">
              <a:solidFill>
                <a:schemeClr val="bg2"/>
              </a:solidFill>
              <a:round/>
            </a:ln>
          </p:spPr>
          <p:txBody>
            <a:bodyPr wrap="none" anchor="ctr"/>
            <a:lstStyle/>
            <a:p>
              <a:pPr algn="ctr" eaLnBrk="0" hangingPunct="0">
                <a:spcBef>
                  <a:spcPct val="50000"/>
                </a:spcBef>
              </a:pPr>
              <a:endParaRPr lang="zh-CN" altLang="zh-CN" sz="1400"/>
            </a:p>
          </p:txBody>
        </p:sp>
        <p:sp>
          <p:nvSpPr>
            <p:cNvPr id="66579" name="Text Box 18"/>
            <p:cNvSpPr txBox="1">
              <a:spLocks noChangeArrowheads="1"/>
            </p:cNvSpPr>
            <p:nvPr/>
          </p:nvSpPr>
          <p:spPr bwMode="gray">
            <a:xfrm>
              <a:off x="863645" y="1882775"/>
              <a:ext cx="688892" cy="312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pPr>
              <a:r>
                <a:rPr lang="zh-CN" altLang="en-US" sz="1600" dirty="0">
                  <a:latin typeface="微软雅黑" panose="020B0503020204020204" charset="-122"/>
                  <a:ea typeface="微软雅黑" panose="020B0503020204020204" charset="-122"/>
                </a:rPr>
                <a:t>简单性</a:t>
              </a:r>
              <a:endParaRPr lang="zh-CN" altLang="en-US" sz="1600" b="1" dirty="0">
                <a:latin typeface="微软雅黑" panose="020B0503020204020204" charset="-122"/>
                <a:ea typeface="微软雅黑" panose="020B0503020204020204" charset="-122"/>
              </a:endParaRPr>
            </a:p>
          </p:txBody>
        </p:sp>
        <p:sp>
          <p:nvSpPr>
            <p:cNvPr id="66580" name="AutoShape 19"/>
            <p:cNvSpPr>
              <a:spLocks noChangeArrowheads="1"/>
            </p:cNvSpPr>
            <p:nvPr/>
          </p:nvSpPr>
          <p:spPr bwMode="hidden">
            <a:xfrm>
              <a:off x="2174875" y="1741488"/>
              <a:ext cx="1517650" cy="617537"/>
            </a:xfrm>
            <a:prstGeom prst="roundRect">
              <a:avLst>
                <a:gd name="adj" fmla="val 40389"/>
              </a:avLst>
            </a:prstGeom>
            <a:gradFill rotWithShape="1">
              <a:gsLst>
                <a:gs pos="0">
                  <a:srgbClr val="66FFFF"/>
                </a:gs>
                <a:gs pos="100000">
                  <a:srgbClr val="003295"/>
                </a:gs>
              </a:gsLst>
              <a:lin ang="5400000" scaled="1"/>
            </a:gradFill>
            <a:ln w="9525">
              <a:solidFill>
                <a:schemeClr val="bg2"/>
              </a:solidFill>
              <a:round/>
            </a:ln>
          </p:spPr>
          <p:txBody>
            <a:bodyPr wrap="none" anchor="ctr"/>
            <a:lstStyle/>
            <a:p>
              <a:pPr algn="ctr" eaLnBrk="0" hangingPunct="0">
                <a:spcBef>
                  <a:spcPct val="50000"/>
                </a:spcBef>
              </a:pPr>
              <a:endParaRPr lang="zh-CN" altLang="zh-CN" sz="1400"/>
            </a:p>
          </p:txBody>
        </p:sp>
        <p:sp>
          <p:nvSpPr>
            <p:cNvPr id="66581" name="AutoShape 20"/>
            <p:cNvSpPr>
              <a:spLocks noChangeArrowheads="1"/>
            </p:cNvSpPr>
            <p:nvPr/>
          </p:nvSpPr>
          <p:spPr bwMode="hidden">
            <a:xfrm>
              <a:off x="3863975" y="1741489"/>
              <a:ext cx="1517650" cy="604837"/>
            </a:xfrm>
            <a:prstGeom prst="roundRect">
              <a:avLst>
                <a:gd name="adj" fmla="val 40389"/>
              </a:avLst>
            </a:prstGeom>
            <a:gradFill rotWithShape="1">
              <a:gsLst>
                <a:gs pos="0">
                  <a:srgbClr val="66FFFF"/>
                </a:gs>
                <a:gs pos="100000">
                  <a:srgbClr val="003295"/>
                </a:gs>
              </a:gsLst>
              <a:lin ang="5400000" scaled="1"/>
            </a:gradFill>
            <a:ln w="9525" algn="ctr">
              <a:solidFill>
                <a:schemeClr val="bg2"/>
              </a:solidFill>
              <a:round/>
            </a:ln>
          </p:spPr>
          <p:txBody>
            <a:bodyPr wrap="none" anchor="ctr"/>
            <a:lstStyle/>
            <a:p>
              <a:pPr algn="ctr" eaLnBrk="0" hangingPunct="0">
                <a:spcBef>
                  <a:spcPct val="50000"/>
                </a:spcBef>
              </a:pPr>
              <a:endParaRPr lang="zh-CN" altLang="zh-CN" sz="1400"/>
            </a:p>
          </p:txBody>
        </p:sp>
        <p:sp>
          <p:nvSpPr>
            <p:cNvPr id="66582" name="AutoShape 21"/>
            <p:cNvSpPr>
              <a:spLocks noChangeArrowheads="1"/>
            </p:cNvSpPr>
            <p:nvPr/>
          </p:nvSpPr>
          <p:spPr bwMode="hidden">
            <a:xfrm>
              <a:off x="5514975" y="1741489"/>
              <a:ext cx="1517650" cy="579437"/>
            </a:xfrm>
            <a:prstGeom prst="roundRect">
              <a:avLst>
                <a:gd name="adj" fmla="val 40389"/>
              </a:avLst>
            </a:prstGeom>
            <a:gradFill rotWithShape="1">
              <a:gsLst>
                <a:gs pos="0">
                  <a:srgbClr val="66FFFF"/>
                </a:gs>
                <a:gs pos="100000">
                  <a:srgbClr val="003295"/>
                </a:gs>
              </a:gsLst>
              <a:lin ang="5400000" scaled="1"/>
            </a:gradFill>
            <a:ln w="9525" algn="ctr">
              <a:solidFill>
                <a:schemeClr val="bg2"/>
              </a:solidFill>
              <a:round/>
            </a:ln>
          </p:spPr>
          <p:txBody>
            <a:bodyPr wrap="none" anchor="ctr"/>
            <a:lstStyle/>
            <a:p>
              <a:pPr algn="ctr" eaLnBrk="0" hangingPunct="0">
                <a:spcBef>
                  <a:spcPct val="50000"/>
                </a:spcBef>
              </a:pPr>
              <a:endParaRPr lang="zh-CN" altLang="zh-CN" sz="1400"/>
            </a:p>
          </p:txBody>
        </p:sp>
        <p:sp>
          <p:nvSpPr>
            <p:cNvPr id="66584" name="Text Box 23"/>
            <p:cNvSpPr txBox="1">
              <a:spLocks noChangeArrowheads="1"/>
            </p:cNvSpPr>
            <p:nvPr/>
          </p:nvSpPr>
          <p:spPr bwMode="gray">
            <a:xfrm>
              <a:off x="2569087" y="1873250"/>
              <a:ext cx="684776" cy="312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pPr>
              <a:r>
                <a:rPr lang="zh-CN" altLang="en-US" sz="1600" dirty="0">
                  <a:latin typeface="微软雅黑" panose="020B0503020204020204" charset="-122"/>
                  <a:ea typeface="微软雅黑" panose="020B0503020204020204" charset="-122"/>
                </a:rPr>
                <a:t>唯一性</a:t>
              </a:r>
              <a:endParaRPr lang="zh-CN" altLang="en-US" sz="1600" dirty="0">
                <a:latin typeface="微软雅黑" panose="020B0503020204020204" charset="-122"/>
                <a:ea typeface="微软雅黑" panose="020B0503020204020204" charset="-122"/>
              </a:endParaRPr>
            </a:p>
          </p:txBody>
        </p:sp>
        <p:sp>
          <p:nvSpPr>
            <p:cNvPr id="66585" name="Text Box 24"/>
            <p:cNvSpPr txBox="1">
              <a:spLocks noChangeArrowheads="1"/>
            </p:cNvSpPr>
            <p:nvPr/>
          </p:nvSpPr>
          <p:spPr bwMode="gray">
            <a:xfrm>
              <a:off x="4103240" y="1873250"/>
              <a:ext cx="1035943" cy="312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pPr>
              <a:r>
                <a:rPr lang="zh-CN" altLang="en-US" sz="1600" dirty="0">
                  <a:latin typeface="微软雅黑" panose="020B0503020204020204" charset="-122"/>
                  <a:ea typeface="微软雅黑" panose="020B0503020204020204" charset="-122"/>
                </a:rPr>
                <a:t>分类展开性</a:t>
              </a:r>
              <a:endParaRPr lang="zh-CN" altLang="en-US" sz="1600" dirty="0">
                <a:latin typeface="微软雅黑" panose="020B0503020204020204" charset="-122"/>
                <a:ea typeface="微软雅黑" panose="020B0503020204020204" charset="-122"/>
              </a:endParaRPr>
            </a:p>
          </p:txBody>
        </p:sp>
        <p:sp>
          <p:nvSpPr>
            <p:cNvPr id="66586" name="Text Box 25"/>
            <p:cNvSpPr txBox="1">
              <a:spLocks noChangeArrowheads="1"/>
            </p:cNvSpPr>
            <p:nvPr/>
          </p:nvSpPr>
          <p:spPr bwMode="gray">
            <a:xfrm>
              <a:off x="5845208" y="1873250"/>
              <a:ext cx="860359" cy="312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pPr>
              <a:r>
                <a:rPr lang="zh-CN" altLang="en-US" sz="1600" dirty="0">
                  <a:latin typeface="微软雅黑" panose="020B0503020204020204" charset="-122"/>
                  <a:ea typeface="微软雅黑" panose="020B0503020204020204" charset="-122"/>
                </a:rPr>
                <a:t>可伸缩性</a:t>
              </a:r>
              <a:endParaRPr lang="zh-CN" altLang="en-US" sz="1600" dirty="0">
                <a:latin typeface="微软雅黑" panose="020B0503020204020204" charset="-122"/>
                <a:ea typeface="微软雅黑" panose="020B0503020204020204" charset="-122"/>
              </a:endParaRPr>
            </a:p>
          </p:txBody>
        </p:sp>
      </p:grpSp>
      <p:sp>
        <p:nvSpPr>
          <p:cNvPr id="32" name="Rectangle 3"/>
          <p:cNvSpPr txBox="1">
            <a:spLocks noChangeArrowheads="1"/>
          </p:cNvSpPr>
          <p:nvPr/>
        </p:nvSpPr>
        <p:spPr>
          <a:xfrm>
            <a:off x="323528" y="836712"/>
            <a:ext cx="8496944" cy="576064"/>
          </a:xfrm>
          <a:prstGeom prst="rect">
            <a:avLst/>
          </a:prstGeom>
        </p:spPr>
        <p:txBody>
          <a:bodyPr/>
          <a:lstStyle>
            <a:lvl1pPr marL="342900" indent="-342900" algn="l" rtl="0" eaLnBrk="0" fontAlgn="base" hangingPunct="0">
              <a:lnSpc>
                <a:spcPct val="120000"/>
              </a:lnSpc>
              <a:spcBef>
                <a:spcPct val="20000"/>
              </a:spcBef>
              <a:spcAft>
                <a:spcPct val="0"/>
              </a:spcAft>
              <a:buSzPct val="60000"/>
              <a:buFont typeface="Wingdings" panose="05000000000000000000" pitchFamily="2" charset="2"/>
              <a:buChar char="q"/>
              <a:defRPr sz="2400" b="1">
                <a:solidFill>
                  <a:schemeClr val="tx1"/>
                </a:solidFill>
                <a:latin typeface="+mn-lt"/>
                <a:ea typeface="+mn-ea"/>
                <a:cs typeface="+mn-cs"/>
              </a:defRPr>
            </a:lvl1pPr>
            <a:lvl2pPr marL="742950" indent="-285750" algn="l" rtl="0" eaLnBrk="0" fontAlgn="base" hangingPunct="0">
              <a:lnSpc>
                <a:spcPct val="120000"/>
              </a:lnSpc>
              <a:spcBef>
                <a:spcPct val="20000"/>
              </a:spcBef>
              <a:spcAft>
                <a:spcPct val="0"/>
              </a:spcAft>
              <a:buSzPct val="60000"/>
              <a:buFont typeface="Wingdings" panose="05000000000000000000" pitchFamily="2" charset="2"/>
              <a:buChar char="Ø"/>
              <a:defRPr sz="2000" b="1">
                <a:solidFill>
                  <a:schemeClr val="tx1"/>
                </a:solidFill>
                <a:latin typeface="楷体_GB2312" pitchFamily="49" charset="-122"/>
                <a:ea typeface="楷体_GB2312" pitchFamily="49" charset="-122"/>
              </a:defRPr>
            </a:lvl2pPr>
            <a:lvl3pPr marL="1143000" indent="-228600" algn="l" rtl="0" eaLnBrk="0" fontAlgn="base" hangingPunct="0">
              <a:lnSpc>
                <a:spcPct val="120000"/>
              </a:lnSpc>
              <a:spcBef>
                <a:spcPct val="20000"/>
              </a:spcBef>
              <a:spcAft>
                <a:spcPct val="0"/>
              </a:spcAft>
              <a:buSzPct val="60000"/>
              <a:buFont typeface="Wingdings" panose="05000000000000000000" pitchFamily="2" charset="2"/>
              <a:buChar char="v"/>
              <a:defRPr sz="2400">
                <a:solidFill>
                  <a:schemeClr val="tx1"/>
                </a:solidFill>
                <a:latin typeface="新宋体" panose="02010609030101010101" charset="-122"/>
                <a:ea typeface="新宋体" panose="02010609030101010101" charset="-122"/>
              </a:defRPr>
            </a:lvl3pPr>
            <a:lvl4pPr marL="1600200" indent="-228600" algn="l" rtl="0" eaLnBrk="0" fontAlgn="base" hangingPunct="0">
              <a:lnSpc>
                <a:spcPct val="120000"/>
              </a:lnSpc>
              <a:spcBef>
                <a:spcPct val="20000"/>
              </a:spcBef>
              <a:spcAft>
                <a:spcPct val="0"/>
              </a:spcAft>
              <a:buSzPct val="60000"/>
              <a:buFont typeface="Webdings" panose="05030102010509060703" pitchFamily="18" charset="2"/>
              <a:buChar char="&lt;"/>
              <a:defRPr sz="1600">
                <a:solidFill>
                  <a:schemeClr val="tx1"/>
                </a:solidFill>
                <a:latin typeface="新宋体" panose="02010609030101010101" charset="-122"/>
                <a:ea typeface="新宋体" panose="02010609030101010101" charset="-122"/>
              </a:defRPr>
            </a:lvl4pPr>
            <a:lvl5pPr marL="2057400" indent="-228600" algn="l" rtl="0" eaLnBrk="0" fontAlgn="base" hangingPunct="0">
              <a:spcBef>
                <a:spcPct val="20000"/>
              </a:spcBef>
              <a:spcAft>
                <a:spcPct val="0"/>
              </a:spcAft>
              <a:buSzPct val="60000"/>
              <a:buFont typeface="Webdings" panose="05030102010509060703" pitchFamily="18" charset="2"/>
              <a:buChar char="&lt;"/>
              <a:defRPr sz="1200" b="1">
                <a:solidFill>
                  <a:schemeClr val="tx1"/>
                </a:solidFill>
                <a:latin typeface="Lucida Sans Unicode" panose="020B0602030504020204" pitchFamily="34" charset="0"/>
                <a:ea typeface="新宋体" panose="02010609030101010101" charset="-122"/>
              </a:defRPr>
            </a:lvl5pPr>
            <a:lvl6pPr marL="2514600" indent="-228600" algn="l" rtl="0" eaLnBrk="0" fontAlgn="base" hangingPunct="0">
              <a:spcBef>
                <a:spcPct val="20000"/>
              </a:spcBef>
              <a:spcAft>
                <a:spcPct val="0"/>
              </a:spcAft>
              <a:buSzPct val="60000"/>
              <a:buFont typeface="Webdings" panose="05030102010509060703" pitchFamily="18" charset="2"/>
              <a:buChar char="&lt;"/>
              <a:defRPr sz="1200" b="1">
                <a:solidFill>
                  <a:schemeClr val="tx1"/>
                </a:solidFill>
                <a:latin typeface="Lucida Sans Unicode" panose="020B0602030504020204" pitchFamily="34" charset="0"/>
                <a:ea typeface="新宋体" panose="02010609030101010101" charset="-122"/>
              </a:defRPr>
            </a:lvl6pPr>
            <a:lvl7pPr marL="2971800" indent="-228600" algn="l" rtl="0" eaLnBrk="0" fontAlgn="base" hangingPunct="0">
              <a:spcBef>
                <a:spcPct val="20000"/>
              </a:spcBef>
              <a:spcAft>
                <a:spcPct val="0"/>
              </a:spcAft>
              <a:buSzPct val="60000"/>
              <a:buFont typeface="Webdings" panose="05030102010509060703" pitchFamily="18" charset="2"/>
              <a:buChar char="&lt;"/>
              <a:defRPr sz="1200" b="1">
                <a:solidFill>
                  <a:schemeClr val="tx1"/>
                </a:solidFill>
                <a:latin typeface="Lucida Sans Unicode" panose="020B0602030504020204" pitchFamily="34" charset="0"/>
                <a:ea typeface="新宋体" panose="02010609030101010101" charset="-122"/>
              </a:defRPr>
            </a:lvl7pPr>
            <a:lvl8pPr marL="3429000" indent="-228600" algn="l" rtl="0" eaLnBrk="0" fontAlgn="base" hangingPunct="0">
              <a:spcBef>
                <a:spcPct val="20000"/>
              </a:spcBef>
              <a:spcAft>
                <a:spcPct val="0"/>
              </a:spcAft>
              <a:buSzPct val="60000"/>
              <a:buFont typeface="Webdings" panose="05030102010509060703" pitchFamily="18" charset="2"/>
              <a:buChar char="&lt;"/>
              <a:defRPr sz="1200" b="1">
                <a:solidFill>
                  <a:schemeClr val="tx1"/>
                </a:solidFill>
                <a:latin typeface="Lucida Sans Unicode" panose="020B0602030504020204" pitchFamily="34" charset="0"/>
                <a:ea typeface="新宋体" panose="02010609030101010101" charset="-122"/>
              </a:defRPr>
            </a:lvl8pPr>
            <a:lvl9pPr marL="3886200" indent="-228600" algn="l" rtl="0" eaLnBrk="0" fontAlgn="base" hangingPunct="0">
              <a:spcBef>
                <a:spcPct val="20000"/>
              </a:spcBef>
              <a:spcAft>
                <a:spcPct val="0"/>
              </a:spcAft>
              <a:buSzPct val="60000"/>
              <a:buFont typeface="Webdings" panose="05030102010509060703" pitchFamily="18" charset="2"/>
              <a:buChar char="&lt;"/>
              <a:defRPr sz="1200" b="1">
                <a:solidFill>
                  <a:schemeClr val="tx1"/>
                </a:solidFill>
                <a:latin typeface="Lucida Sans Unicode" panose="020B0602030504020204" pitchFamily="34" charset="0"/>
                <a:ea typeface="新宋体" panose="02010609030101010101" charset="-122"/>
              </a:defRPr>
            </a:lvl9pPr>
          </a:lstStyle>
          <a:p>
            <a:pPr marL="271780" lvl="1" indent="-271780">
              <a:lnSpc>
                <a:spcPct val="150000"/>
              </a:lnSpc>
              <a:buClr>
                <a:srgbClr val="FF0000"/>
              </a:buClr>
              <a:buFont typeface="Wingdings" panose="05000000000000000000" pitchFamily="2" charset="2"/>
              <a:buChar char="p"/>
              <a:defRPr/>
            </a:pPr>
            <a:r>
              <a:rPr lang="zh-CN" altLang="en-US" sz="1800" kern="1200" dirty="0" smtClean="0">
                <a:latin typeface="微软雅黑" panose="020B0503020204020204" charset="-122"/>
                <a:ea typeface="微软雅黑" panose="020B0503020204020204" charset="-122"/>
              </a:rPr>
              <a:t>物料代码必须合乎物料代码的原则，合理的物料代码，必须具下列基本原则：</a:t>
            </a:r>
            <a:endParaRPr lang="zh-CN" altLang="en-US" dirty="0">
              <a:latin typeface="微软雅黑" panose="020B0503020204020204" charset="-122"/>
              <a:ea typeface="微软雅黑" panose="020B0503020204020204" charset="-122"/>
            </a:endParaRPr>
          </a:p>
        </p:txBody>
      </p:sp>
      <p:pic>
        <p:nvPicPr>
          <p:cNvPr id="33" name="Picture 2" descr="FL"/>
          <p:cNvPicPr>
            <a:picLocks noChangeAspect="1" noChangeArrowheads="1"/>
          </p:cNvPicPr>
          <p:nvPr/>
        </p:nvPicPr>
        <p:blipFill>
          <a:blip r:embed="rId1" cstate="print"/>
          <a:srcRect/>
          <a:stretch>
            <a:fillRect/>
          </a:stretch>
        </p:blipFill>
        <p:spPr bwMode="auto">
          <a:xfrm>
            <a:off x="4648501" y="5301208"/>
            <a:ext cx="1571175" cy="720080"/>
          </a:xfrm>
          <a:prstGeom prst="rect">
            <a:avLst/>
          </a:prstGeom>
          <a:noFill/>
          <a:ln w="9525">
            <a:noFill/>
            <a:miter lim="800000"/>
            <a:headEnd/>
            <a:tailEnd/>
          </a:ln>
        </p:spPr>
      </p:pic>
      <p:sp>
        <p:nvSpPr>
          <p:cNvPr id="26" name="Rectangle 2"/>
          <p:cNvSpPr txBox="1">
            <a:spLocks noChangeArrowheads="1"/>
          </p:cNvSpPr>
          <p:nvPr/>
        </p:nvSpPr>
        <p:spPr>
          <a:xfrm>
            <a:off x="381000" y="216024"/>
            <a:ext cx="8229600" cy="476672"/>
          </a:xfrm>
          <a:prstGeom prst="rect">
            <a:avLst/>
          </a:prstGeom>
        </p:spPr>
        <p:txBody>
          <a:bodyPr/>
          <a:lstStyle>
            <a:lvl1pPr algn="l" rtl="0" eaLnBrk="0" fontAlgn="base" hangingPunct="0">
              <a:spcBef>
                <a:spcPct val="0"/>
              </a:spcBef>
              <a:spcAft>
                <a:spcPct val="0"/>
              </a:spcAft>
              <a:defRPr sz="2600" b="1">
                <a:solidFill>
                  <a:schemeClr val="bg1"/>
                </a:solidFill>
                <a:latin typeface="+mj-lt"/>
                <a:ea typeface="+mj-ea"/>
                <a:cs typeface="+mj-cs"/>
              </a:defRPr>
            </a:lvl1pPr>
            <a:lvl2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2pPr>
            <a:lvl3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3pPr>
            <a:lvl4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4pPr>
            <a:lvl5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5pPr>
            <a:lvl6pPr marL="4572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6pPr>
            <a:lvl7pPr marL="9144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7pPr>
            <a:lvl8pPr marL="13716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8pPr>
            <a:lvl9pPr marL="18288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9pPr>
          </a:lstStyle>
          <a:p>
            <a:pPr marL="0" lvl="1">
              <a:defRPr/>
            </a:pPr>
            <a:r>
              <a:rPr lang="zh-CN" altLang="en-US" kern="1200" dirty="0" smtClean="0">
                <a:solidFill>
                  <a:schemeClr val="bg1"/>
                </a:solidFill>
                <a:latin typeface="微软雅黑" panose="020B0503020204020204" charset="-122"/>
                <a:ea typeface="微软雅黑" panose="020B0503020204020204" charset="-122"/>
                <a:cs typeface="+mj-cs"/>
              </a:rPr>
              <a:t>物料代码的意义（续）</a:t>
            </a:r>
            <a:endParaRPr lang="zh-CN" altLang="en-US" kern="1200" dirty="0" smtClean="0">
              <a:solidFill>
                <a:schemeClr val="bg1"/>
              </a:solidFill>
              <a:latin typeface="微软雅黑" panose="020B0503020204020204" charset="-122"/>
              <a:ea typeface="微软雅黑" panose="020B0503020204020204" charset="-122"/>
              <a:cs typeface="+mj-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467544" y="3567892"/>
            <a:ext cx="4051447" cy="2765090"/>
          </a:xfrm>
          <a:prstGeom prst="rect">
            <a:avLst/>
          </a:prstGeom>
          <a:gradFill flip="none" rotWithShape="1">
            <a:gsLst>
              <a:gs pos="0">
                <a:srgbClr val="AFE87E"/>
              </a:gs>
              <a:gs pos="100000">
                <a:srgbClr val="64D011"/>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lIns="82945" tIns="41473" rIns="82945" bIns="41473"/>
          <a:lstStyle/>
          <a:p>
            <a:pPr hangingPunct="0">
              <a:lnSpc>
                <a:spcPct val="93000"/>
              </a:lnSpc>
              <a:buClr>
                <a:srgbClr val="000000"/>
              </a:buClr>
              <a:buSzPct val="100000"/>
              <a:buFont typeface="Times New Roman" panose="02020603050405020304" pitchFamily="18" charset="0"/>
              <a:buNone/>
              <a:defRPr/>
            </a:pPr>
            <a:endParaRPr lang="en-US">
              <a:latin typeface="Arial" panose="020B0604020202020204" pitchFamily="34" charset="0"/>
              <a:ea typeface="+mn-ea"/>
            </a:endParaRPr>
          </a:p>
        </p:txBody>
      </p:sp>
      <p:sp>
        <p:nvSpPr>
          <p:cNvPr id="3" name="Rectangle 2"/>
          <p:cNvSpPr/>
          <p:nvPr/>
        </p:nvSpPr>
        <p:spPr bwMode="auto">
          <a:xfrm>
            <a:off x="472152" y="802804"/>
            <a:ext cx="4051447" cy="2765090"/>
          </a:xfrm>
          <a:prstGeom prst="rect">
            <a:avLst/>
          </a:prstGeom>
          <a:gradFill flip="none" rotWithShape="1">
            <a:gsLst>
              <a:gs pos="0">
                <a:srgbClr val="A5D8F9"/>
              </a:gs>
              <a:gs pos="100000">
                <a:srgbClr val="0070C0"/>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lIns="82945" tIns="41473" rIns="82945" bIns="41473"/>
          <a:lstStyle/>
          <a:p>
            <a:pPr hangingPunct="0">
              <a:lnSpc>
                <a:spcPct val="93000"/>
              </a:lnSpc>
              <a:buClr>
                <a:srgbClr val="000000"/>
              </a:buClr>
              <a:buSzPct val="100000"/>
              <a:buFont typeface="Times New Roman" panose="02020603050405020304" pitchFamily="18" charset="0"/>
              <a:buNone/>
              <a:defRPr/>
            </a:pPr>
            <a:endParaRPr lang="en-US">
              <a:latin typeface="Arial" panose="020B0604020202020204" pitchFamily="34" charset="0"/>
              <a:ea typeface="+mn-ea"/>
            </a:endParaRPr>
          </a:p>
        </p:txBody>
      </p:sp>
      <p:sp>
        <p:nvSpPr>
          <p:cNvPr id="15367" name="TextBox 16"/>
          <p:cNvSpPr txBox="1">
            <a:spLocks noChangeArrowheads="1"/>
          </p:cNvSpPr>
          <p:nvPr/>
        </p:nvSpPr>
        <p:spPr bwMode="auto">
          <a:xfrm>
            <a:off x="1232184" y="871932"/>
            <a:ext cx="3179520" cy="867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945" tIns="41473" rIns="82945" bIns="41473">
            <a:spAutoFit/>
          </a:bodyPr>
          <a:lstStyle/>
          <a:p>
            <a:pPr marL="285750" indent="-285750" hangingPunct="0">
              <a:lnSpc>
                <a:spcPct val="125000"/>
              </a:lnSpc>
              <a:buClr>
                <a:srgbClr val="000000"/>
              </a:buClr>
              <a:buSzPct val="100000"/>
              <a:buFont typeface="Wingdings" panose="05000000000000000000" pitchFamily="2" charset="2"/>
              <a:buChar char="Ø"/>
            </a:pPr>
            <a:r>
              <a:rPr lang="zh-CN" altLang="en-US" sz="1400" b="0" dirty="0">
                <a:latin typeface="微软雅黑" panose="020B0503020204020204" charset="-122"/>
                <a:ea typeface="微软雅黑" panose="020B0503020204020204" charset="-122"/>
              </a:rPr>
              <a:t>按照零部件的隶属关系，从上向下（由产品向零部件）逐级的编码方式</a:t>
            </a:r>
            <a:endParaRPr lang="zh-CN" altLang="en-US" sz="1400" b="0" dirty="0">
              <a:latin typeface="微软雅黑" panose="020B0503020204020204" charset="-122"/>
              <a:ea typeface="微软雅黑" panose="020B0503020204020204" charset="-122"/>
            </a:endParaRPr>
          </a:p>
        </p:txBody>
      </p:sp>
      <p:sp>
        <p:nvSpPr>
          <p:cNvPr id="15368" name="TextBox 16"/>
          <p:cNvSpPr txBox="1">
            <a:spLocks noChangeArrowheads="1"/>
          </p:cNvSpPr>
          <p:nvPr/>
        </p:nvSpPr>
        <p:spPr bwMode="auto">
          <a:xfrm>
            <a:off x="1232184" y="3637023"/>
            <a:ext cx="3179520" cy="2736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945" tIns="41473" rIns="82945" bIns="41473">
            <a:spAutoFit/>
          </a:bodyPr>
          <a:lstStyle>
            <a:defPPr>
              <a:defRPr lang="zh-CN"/>
            </a:defPPr>
            <a:lvl1pPr marL="285750" indent="-285750" hangingPunct="0">
              <a:lnSpc>
                <a:spcPct val="93000"/>
              </a:lnSpc>
              <a:buClr>
                <a:srgbClr val="000000"/>
              </a:buClr>
              <a:buSzPct val="100000"/>
              <a:buFont typeface="Wingdings" panose="05000000000000000000" pitchFamily="2" charset="2"/>
              <a:buChar char="Ø"/>
              <a:defRPr sz="1600" b="0">
                <a:latin typeface="微软雅黑" panose="020B0503020204020204" charset="-122"/>
                <a:ea typeface="微软雅黑" panose="020B0503020204020204" charset="-122"/>
              </a:defRPr>
            </a:lvl1pPr>
          </a:lstStyle>
          <a:p>
            <a:pPr>
              <a:lnSpc>
                <a:spcPct val="125000"/>
              </a:lnSpc>
            </a:pPr>
            <a:r>
              <a:rPr lang="zh-CN" altLang="en-US" sz="1400" dirty="0"/>
              <a:t>按照零部件的特性参数，形成的直观参数码</a:t>
            </a:r>
            <a:endParaRPr lang="en-US" altLang="zh-CN" sz="1400" dirty="0"/>
          </a:p>
          <a:p>
            <a:pPr>
              <a:lnSpc>
                <a:spcPct val="125000"/>
              </a:lnSpc>
            </a:pPr>
            <a:r>
              <a:rPr lang="zh-CN" altLang="en-US" sz="1400" dirty="0"/>
              <a:t>在一些情况下特征参数太长，或者复杂，不适合直接形成特征码，将会建立参数和编码的对应关系，在编码中引用</a:t>
            </a:r>
            <a:endParaRPr lang="zh-CN" altLang="en-US" sz="1400" dirty="0"/>
          </a:p>
          <a:p>
            <a:pPr>
              <a:lnSpc>
                <a:spcPct val="125000"/>
              </a:lnSpc>
            </a:pPr>
            <a:r>
              <a:rPr lang="zh-CN" altLang="en-US" sz="1400" dirty="0"/>
              <a:t>典型特征码：标准件规格码</a:t>
            </a:r>
            <a:endParaRPr lang="zh-CN" altLang="en-US" sz="1400" dirty="0"/>
          </a:p>
          <a:p>
            <a:pPr>
              <a:lnSpc>
                <a:spcPct val="125000"/>
              </a:lnSpc>
            </a:pPr>
            <a:r>
              <a:rPr lang="zh-CN" altLang="en-US" sz="1400" dirty="0"/>
              <a:t>例如：螺栓 </a:t>
            </a:r>
            <a:r>
              <a:rPr lang="en-US" altLang="zh-CN" sz="1400" dirty="0"/>
              <a:t>GB5782  M8×50 </a:t>
            </a:r>
            <a:endParaRPr lang="en-US" altLang="zh-CN" sz="1400" dirty="0"/>
          </a:p>
          <a:p>
            <a:pPr>
              <a:lnSpc>
                <a:spcPct val="125000"/>
              </a:lnSpc>
            </a:pPr>
            <a:r>
              <a:rPr lang="en-US" altLang="zh-CN" sz="1400" dirty="0"/>
              <a:t>               </a:t>
            </a:r>
            <a:r>
              <a:rPr lang="zh-CN" altLang="en-US" sz="1400" dirty="0"/>
              <a:t>特征码：</a:t>
            </a:r>
            <a:r>
              <a:rPr lang="en-US" altLang="zh-CN" sz="1400" dirty="0"/>
              <a:t>0850</a:t>
            </a:r>
            <a:endParaRPr lang="en-US" altLang="zh-CN" sz="1400" dirty="0"/>
          </a:p>
          <a:p>
            <a:endParaRPr lang="zh-CN" altLang="en-US" dirty="0"/>
          </a:p>
        </p:txBody>
      </p:sp>
      <p:sp>
        <p:nvSpPr>
          <p:cNvPr id="6" name="Rectangle 5"/>
          <p:cNvSpPr/>
          <p:nvPr/>
        </p:nvSpPr>
        <p:spPr bwMode="auto">
          <a:xfrm>
            <a:off x="4545624" y="802805"/>
            <a:ext cx="4051447" cy="2765090"/>
          </a:xfrm>
          <a:prstGeom prst="rect">
            <a:avLst/>
          </a:prstGeom>
          <a:gradFill flip="none" rotWithShape="1">
            <a:gsLst>
              <a:gs pos="0">
                <a:schemeClr val="bg1">
                  <a:lumMod val="85000"/>
                </a:schemeClr>
              </a:gs>
              <a:gs pos="100000">
                <a:schemeClr val="bg1">
                  <a:lumMod val="50000"/>
                </a:schemeClr>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lIns="82945" tIns="41473" rIns="82945" bIns="41473"/>
          <a:lstStyle/>
          <a:p>
            <a:pPr hangingPunct="0">
              <a:lnSpc>
                <a:spcPct val="93000"/>
              </a:lnSpc>
              <a:buClr>
                <a:srgbClr val="000000"/>
              </a:buClr>
              <a:buSzPct val="100000"/>
              <a:buFont typeface="Times New Roman" panose="02020603050405020304" pitchFamily="18" charset="0"/>
              <a:buNone/>
              <a:defRPr/>
            </a:pPr>
            <a:endParaRPr lang="en-US">
              <a:latin typeface="Arial" panose="020B0604020202020204" pitchFamily="34" charset="0"/>
              <a:ea typeface="+mn-ea"/>
            </a:endParaRPr>
          </a:p>
        </p:txBody>
      </p:sp>
      <p:sp>
        <p:nvSpPr>
          <p:cNvPr id="7" name="Rectangle 6"/>
          <p:cNvSpPr/>
          <p:nvPr/>
        </p:nvSpPr>
        <p:spPr bwMode="auto">
          <a:xfrm>
            <a:off x="4550232" y="3567894"/>
            <a:ext cx="4051447" cy="2765090"/>
          </a:xfrm>
          <a:prstGeom prst="rect">
            <a:avLst/>
          </a:prstGeom>
          <a:gradFill flip="none" rotWithShape="1">
            <a:gsLst>
              <a:gs pos="0">
                <a:schemeClr val="bg1">
                  <a:lumMod val="95000"/>
                </a:schemeClr>
              </a:gs>
              <a:gs pos="100000">
                <a:schemeClr val="bg1">
                  <a:lumMod val="75000"/>
                </a:schemeClr>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lIns="82945" tIns="41473" rIns="82945" bIns="41473"/>
          <a:lstStyle/>
          <a:p>
            <a:pPr hangingPunct="0">
              <a:lnSpc>
                <a:spcPct val="93000"/>
              </a:lnSpc>
              <a:buClr>
                <a:srgbClr val="000000"/>
              </a:buClr>
              <a:buSzPct val="100000"/>
              <a:buFont typeface="Times New Roman" panose="02020603050405020304" pitchFamily="18" charset="0"/>
              <a:buNone/>
              <a:defRPr/>
            </a:pPr>
            <a:endParaRPr lang="en-US">
              <a:latin typeface="Arial" panose="020B0604020202020204" pitchFamily="34" charset="0"/>
              <a:ea typeface="+mn-ea"/>
            </a:endParaRPr>
          </a:p>
        </p:txBody>
      </p:sp>
      <p:sp>
        <p:nvSpPr>
          <p:cNvPr id="15375" name="TextBox 16"/>
          <p:cNvSpPr txBox="1">
            <a:spLocks noChangeArrowheads="1"/>
          </p:cNvSpPr>
          <p:nvPr/>
        </p:nvSpPr>
        <p:spPr bwMode="auto">
          <a:xfrm>
            <a:off x="5310264" y="3637023"/>
            <a:ext cx="3179520" cy="597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945" tIns="41473" rIns="82945" bIns="41473">
            <a:spAutoFit/>
          </a:bodyPr>
          <a:lstStyle>
            <a:defPPr>
              <a:defRPr lang="zh-CN"/>
            </a:defPPr>
            <a:lvl1pPr marL="285750" indent="-285750" hangingPunct="0">
              <a:lnSpc>
                <a:spcPct val="93000"/>
              </a:lnSpc>
              <a:buClr>
                <a:srgbClr val="000000"/>
              </a:buClr>
              <a:buSzPct val="100000"/>
              <a:buFont typeface="Wingdings" panose="05000000000000000000" pitchFamily="2" charset="2"/>
              <a:buChar char="Ø"/>
              <a:defRPr sz="1600" b="0">
                <a:latin typeface="微软雅黑" panose="020B0503020204020204" charset="-122"/>
                <a:ea typeface="微软雅黑" panose="020B0503020204020204" charset="-122"/>
              </a:defRPr>
            </a:lvl1pPr>
          </a:lstStyle>
          <a:p>
            <a:pPr>
              <a:lnSpc>
                <a:spcPct val="125000"/>
              </a:lnSpc>
            </a:pPr>
            <a:r>
              <a:rPr lang="zh-CN" altLang="en-US" sz="1400" dirty="0" smtClean="0"/>
              <a:t>采用</a:t>
            </a:r>
            <a:r>
              <a:rPr lang="zh-CN" altLang="en-US" sz="1400" dirty="0"/>
              <a:t>无意义编码，</a:t>
            </a:r>
            <a:r>
              <a:rPr lang="en-US" altLang="zh-CN" sz="1400" dirty="0"/>
              <a:t>8</a:t>
            </a:r>
            <a:r>
              <a:rPr lang="zh-CN" altLang="en-US" sz="1400" dirty="0"/>
              <a:t>位或者纯流水码</a:t>
            </a:r>
            <a:endParaRPr lang="zh-CN" altLang="en-US" sz="1400" dirty="0"/>
          </a:p>
        </p:txBody>
      </p:sp>
      <p:sp>
        <p:nvSpPr>
          <p:cNvPr id="15376" name="TextBox 16"/>
          <p:cNvSpPr txBox="1">
            <a:spLocks noChangeArrowheads="1"/>
          </p:cNvSpPr>
          <p:nvPr/>
        </p:nvSpPr>
        <p:spPr bwMode="auto">
          <a:xfrm>
            <a:off x="5310264" y="871932"/>
            <a:ext cx="3179520" cy="2752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945" tIns="41473" rIns="82945" bIns="41473">
            <a:spAutoFit/>
          </a:bodyPr>
          <a:lstStyle>
            <a:defPPr>
              <a:defRPr lang="zh-CN"/>
            </a:defPPr>
            <a:lvl1pPr marL="285750" indent="-285750" hangingPunct="0">
              <a:lnSpc>
                <a:spcPct val="93000"/>
              </a:lnSpc>
              <a:buClr>
                <a:srgbClr val="000000"/>
              </a:buClr>
              <a:buSzPct val="100000"/>
              <a:buFont typeface="Wingdings" panose="05000000000000000000" pitchFamily="2" charset="2"/>
              <a:buChar char="Ø"/>
              <a:defRPr sz="1600" b="0">
                <a:latin typeface="微软雅黑" panose="020B0503020204020204" charset="-122"/>
                <a:ea typeface="微软雅黑" panose="020B0503020204020204" charset="-122"/>
              </a:defRPr>
            </a:lvl1pPr>
          </a:lstStyle>
          <a:p>
            <a:pPr>
              <a:lnSpc>
                <a:spcPct val="125000"/>
              </a:lnSpc>
            </a:pPr>
            <a:r>
              <a:rPr lang="zh-CN" altLang="en-US" sz="1400" dirty="0"/>
              <a:t>按照零部件的多级分类属性，逐步细化的编码方式</a:t>
            </a:r>
            <a:endParaRPr lang="en-US" altLang="zh-CN" sz="1400" dirty="0"/>
          </a:p>
          <a:p>
            <a:pPr>
              <a:lnSpc>
                <a:spcPct val="125000"/>
              </a:lnSpc>
            </a:pPr>
            <a:r>
              <a:rPr lang="zh-CN" altLang="en-US" sz="1400" dirty="0"/>
              <a:t>先将物料主要属性分为大类并编定其编码，其次再将各大类根据次要属性细分为较次级的类别并编定其号码，逐级细化，形成最后的编码</a:t>
            </a:r>
            <a:endParaRPr lang="en-US" altLang="zh-CN" sz="1400" dirty="0"/>
          </a:p>
          <a:p>
            <a:pPr>
              <a:lnSpc>
                <a:spcPct val="125000"/>
              </a:lnSpc>
            </a:pPr>
            <a:r>
              <a:rPr lang="zh-CN" altLang="en-US" sz="1400" dirty="0"/>
              <a:t>分类编码存在一种包含的类别关系，与物料属性直接相关</a:t>
            </a:r>
            <a:endParaRPr lang="en-US" altLang="zh-CN" sz="1400" dirty="0"/>
          </a:p>
          <a:p>
            <a:pPr>
              <a:lnSpc>
                <a:spcPct val="125000"/>
              </a:lnSpc>
            </a:pPr>
            <a:r>
              <a:rPr lang="zh-CN" altLang="en-US" sz="1400" dirty="0"/>
              <a:t>属性类别划分对编码层次和码位有关键性影响</a:t>
            </a:r>
            <a:endParaRPr lang="zh-CN" altLang="en-US" sz="1400" dirty="0"/>
          </a:p>
        </p:txBody>
      </p:sp>
      <p:grpSp>
        <p:nvGrpSpPr>
          <p:cNvPr id="15377" name="Group 21"/>
          <p:cNvGrpSpPr/>
          <p:nvPr/>
        </p:nvGrpSpPr>
        <p:grpSpPr bwMode="auto">
          <a:xfrm>
            <a:off x="471864" y="802803"/>
            <a:ext cx="668160" cy="992704"/>
            <a:chOff x="8240712" y="5684837"/>
            <a:chExt cx="736910" cy="1095053"/>
          </a:xfrm>
        </p:grpSpPr>
        <p:sp>
          <p:nvSpPr>
            <p:cNvPr id="12" name="Rectangle 11"/>
            <p:cNvSpPr/>
            <p:nvPr/>
          </p:nvSpPr>
          <p:spPr bwMode="auto">
            <a:xfrm>
              <a:off x="8240712" y="5684837"/>
              <a:ext cx="736910" cy="1095053"/>
            </a:xfrm>
            <a:prstGeom prst="rect">
              <a:avLst/>
            </a:prstGeom>
            <a:gradFill>
              <a:gsLst>
                <a:gs pos="0">
                  <a:srgbClr val="00B0F0">
                    <a:alpha val="30000"/>
                  </a:srgbClr>
                </a:gs>
                <a:gs pos="100000">
                  <a:srgbClr val="004C84">
                    <a:alpha val="65000"/>
                  </a:srgbClr>
                </a:gs>
              </a:gsLst>
              <a:lin ang="5400000" scaled="0"/>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hangingPunct="0">
                <a:lnSpc>
                  <a:spcPct val="93000"/>
                </a:lnSpc>
                <a:buClr>
                  <a:srgbClr val="000000"/>
                </a:buClr>
                <a:buSzPct val="100000"/>
                <a:buFont typeface="Times New Roman" panose="02020603050405020304" pitchFamily="18" charset="0"/>
                <a:buNone/>
                <a:defRPr/>
              </a:pPr>
              <a:endParaRPr lang="en-US" sz="2200">
                <a:latin typeface="Arial" panose="020B0604020202020204" pitchFamily="34" charset="0"/>
                <a:ea typeface="+mn-ea"/>
              </a:endParaRPr>
            </a:p>
          </p:txBody>
        </p:sp>
        <p:sp>
          <p:nvSpPr>
            <p:cNvPr id="13" name="TextBox 12"/>
            <p:cNvSpPr txBox="1"/>
            <p:nvPr/>
          </p:nvSpPr>
          <p:spPr>
            <a:xfrm>
              <a:off x="8346962" y="5795613"/>
              <a:ext cx="498842" cy="954444"/>
            </a:xfrm>
            <a:prstGeom prst="rect">
              <a:avLst/>
            </a:prstGeom>
            <a:noFill/>
          </p:spPr>
          <p:txBody>
            <a:bodyPr>
              <a:spAutoFit/>
            </a:bodyPr>
            <a:lstStyle/>
            <a:p>
              <a:pPr algn="ctr" hangingPunct="0">
                <a:lnSpc>
                  <a:spcPct val="93000"/>
                </a:lnSpc>
                <a:buClr>
                  <a:srgbClr val="000000"/>
                </a:buClr>
                <a:buSzPct val="100000"/>
                <a:buFont typeface="Times New Roman" panose="02020603050405020304" pitchFamily="18" charset="0"/>
                <a:buNone/>
                <a:defRPr/>
              </a:pPr>
              <a:r>
                <a:rPr lang="zh-CN" altLang="en-US" dirty="0" smtClean="0">
                  <a:solidFill>
                    <a:schemeClr val="tx1">
                      <a:lumMod val="75000"/>
                      <a:lumOff val="25000"/>
                    </a:schemeClr>
                  </a:solidFill>
                  <a:effectLst>
                    <a:innerShdw blurRad="63500" dist="76200" dir="13500000">
                      <a:prstClr val="black">
                        <a:alpha val="38000"/>
                      </a:prstClr>
                    </a:innerShdw>
                  </a:effectLst>
                  <a:latin typeface="微软雅黑" panose="020B0503020204020204" charset="-122"/>
                  <a:ea typeface="微软雅黑" panose="020B0503020204020204" charset="-122"/>
                </a:rPr>
                <a:t>隶属码</a:t>
              </a:r>
              <a:endParaRPr lang="en-US" dirty="0">
                <a:solidFill>
                  <a:schemeClr val="tx1">
                    <a:lumMod val="75000"/>
                    <a:lumOff val="25000"/>
                  </a:schemeClr>
                </a:solidFill>
                <a:effectLst>
                  <a:innerShdw blurRad="63500" dist="76200" dir="13500000">
                    <a:prstClr val="black">
                      <a:alpha val="38000"/>
                    </a:prstClr>
                  </a:innerShdw>
                </a:effectLst>
                <a:latin typeface="微软雅黑" panose="020B0503020204020204" charset="-122"/>
                <a:ea typeface="微软雅黑" panose="020B0503020204020204" charset="-122"/>
              </a:endParaRPr>
            </a:p>
          </p:txBody>
        </p:sp>
      </p:grpSp>
      <p:grpSp>
        <p:nvGrpSpPr>
          <p:cNvPr id="15378" name="Group 18"/>
          <p:cNvGrpSpPr/>
          <p:nvPr/>
        </p:nvGrpSpPr>
        <p:grpSpPr bwMode="auto">
          <a:xfrm>
            <a:off x="4549944" y="802804"/>
            <a:ext cx="668160" cy="992702"/>
            <a:chOff x="5040312" y="731836"/>
            <a:chExt cx="736910" cy="1095050"/>
          </a:xfrm>
        </p:grpSpPr>
        <p:sp>
          <p:nvSpPr>
            <p:cNvPr id="10" name="Rectangle 9"/>
            <p:cNvSpPr/>
            <p:nvPr/>
          </p:nvSpPr>
          <p:spPr bwMode="auto">
            <a:xfrm>
              <a:off x="5040312" y="731836"/>
              <a:ext cx="736910" cy="1095049"/>
            </a:xfrm>
            <a:prstGeom prst="rect">
              <a:avLst/>
            </a:prstGeom>
            <a:gradFill>
              <a:gsLst>
                <a:gs pos="0">
                  <a:schemeClr val="bg1">
                    <a:lumMod val="75000"/>
                    <a:alpha val="58000"/>
                  </a:schemeClr>
                </a:gs>
                <a:gs pos="100000">
                  <a:schemeClr val="tx1">
                    <a:lumMod val="65000"/>
                    <a:lumOff val="35000"/>
                    <a:alpha val="74000"/>
                  </a:schemeClr>
                </a:gs>
              </a:gsLst>
              <a:lin ang="5400000" scaled="0"/>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hangingPunct="0">
                <a:lnSpc>
                  <a:spcPct val="93000"/>
                </a:lnSpc>
                <a:buClr>
                  <a:srgbClr val="000000"/>
                </a:buClr>
                <a:buSzPct val="100000"/>
                <a:buFont typeface="Times New Roman" panose="02020603050405020304" pitchFamily="18" charset="0"/>
                <a:buNone/>
                <a:defRPr/>
              </a:pPr>
              <a:endParaRPr lang="en-US" sz="2200">
                <a:latin typeface="Arial" panose="020B0604020202020204" pitchFamily="34" charset="0"/>
                <a:ea typeface="+mn-ea"/>
              </a:endParaRPr>
            </a:p>
          </p:txBody>
        </p:sp>
        <p:sp>
          <p:nvSpPr>
            <p:cNvPr id="14" name="TextBox 13"/>
            <p:cNvSpPr txBox="1"/>
            <p:nvPr/>
          </p:nvSpPr>
          <p:spPr>
            <a:xfrm>
              <a:off x="5096452" y="872442"/>
              <a:ext cx="596410" cy="954444"/>
            </a:xfrm>
            <a:prstGeom prst="rect">
              <a:avLst/>
            </a:prstGeom>
            <a:noFill/>
          </p:spPr>
          <p:txBody>
            <a:bodyPr>
              <a:spAutoFit/>
            </a:bodyPr>
            <a:lstStyle/>
            <a:p>
              <a:pPr algn="ctr" hangingPunct="0">
                <a:lnSpc>
                  <a:spcPct val="93000"/>
                </a:lnSpc>
                <a:buClr>
                  <a:srgbClr val="000000"/>
                </a:buClr>
                <a:buSzPct val="100000"/>
                <a:defRPr/>
              </a:pPr>
              <a:r>
                <a:rPr lang="zh-CN" altLang="en-US" dirty="0">
                  <a:solidFill>
                    <a:schemeClr val="tx1">
                      <a:lumMod val="75000"/>
                      <a:lumOff val="25000"/>
                    </a:schemeClr>
                  </a:solidFill>
                  <a:effectLst>
                    <a:innerShdw blurRad="63500" dist="76200" dir="13500000">
                      <a:prstClr val="black">
                        <a:alpha val="38000"/>
                      </a:prstClr>
                    </a:innerShdw>
                  </a:effectLst>
                  <a:latin typeface="微软雅黑" panose="020B0503020204020204" charset="-122"/>
                  <a:ea typeface="微软雅黑" panose="020B0503020204020204" charset="-122"/>
                </a:rPr>
                <a:t>分类码</a:t>
              </a:r>
              <a:endParaRPr lang="en-US" dirty="0">
                <a:solidFill>
                  <a:schemeClr val="tx1">
                    <a:lumMod val="75000"/>
                    <a:lumOff val="25000"/>
                  </a:schemeClr>
                </a:solidFill>
                <a:effectLst>
                  <a:innerShdw blurRad="63500" dist="76200" dir="13500000">
                    <a:prstClr val="black">
                      <a:alpha val="38000"/>
                    </a:prstClr>
                  </a:innerShdw>
                </a:effectLst>
                <a:latin typeface="微软雅黑" panose="020B0503020204020204" charset="-122"/>
                <a:ea typeface="微软雅黑" panose="020B0503020204020204" charset="-122"/>
              </a:endParaRPr>
            </a:p>
          </p:txBody>
        </p:sp>
      </p:grpSp>
      <p:grpSp>
        <p:nvGrpSpPr>
          <p:cNvPr id="15379" name="Group 19"/>
          <p:cNvGrpSpPr/>
          <p:nvPr/>
        </p:nvGrpSpPr>
        <p:grpSpPr bwMode="auto">
          <a:xfrm>
            <a:off x="4549944" y="3567898"/>
            <a:ext cx="668160" cy="1018892"/>
            <a:chOff x="9030172" y="6475566"/>
            <a:chExt cx="736910" cy="1123940"/>
          </a:xfrm>
        </p:grpSpPr>
        <p:sp>
          <p:nvSpPr>
            <p:cNvPr id="11" name="Rectangle 10"/>
            <p:cNvSpPr/>
            <p:nvPr/>
          </p:nvSpPr>
          <p:spPr bwMode="auto">
            <a:xfrm>
              <a:off x="9030172" y="6475566"/>
              <a:ext cx="736910" cy="1123940"/>
            </a:xfrm>
            <a:prstGeom prst="rect">
              <a:avLst/>
            </a:prstGeom>
            <a:gradFill>
              <a:gsLst>
                <a:gs pos="0">
                  <a:schemeClr val="bg1">
                    <a:lumMod val="85000"/>
                    <a:alpha val="66000"/>
                  </a:schemeClr>
                </a:gs>
                <a:gs pos="100000">
                  <a:schemeClr val="bg1">
                    <a:lumMod val="65000"/>
                    <a:alpha val="75000"/>
                  </a:schemeClr>
                </a:gs>
              </a:gsLst>
              <a:lin ang="5400000" scaled="0"/>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hangingPunct="0">
                <a:lnSpc>
                  <a:spcPct val="93000"/>
                </a:lnSpc>
                <a:buClr>
                  <a:srgbClr val="000000"/>
                </a:buClr>
                <a:buSzPct val="100000"/>
                <a:buFont typeface="Times New Roman" panose="02020603050405020304" pitchFamily="18" charset="0"/>
                <a:buNone/>
                <a:defRPr/>
              </a:pPr>
              <a:endParaRPr lang="en-US" sz="2200">
                <a:latin typeface="Arial" panose="020B0604020202020204" pitchFamily="34" charset="0"/>
                <a:ea typeface="+mn-ea"/>
              </a:endParaRPr>
            </a:p>
          </p:txBody>
        </p:sp>
        <p:sp>
          <p:nvSpPr>
            <p:cNvPr id="15" name="TextBox 14"/>
            <p:cNvSpPr txBox="1"/>
            <p:nvPr/>
          </p:nvSpPr>
          <p:spPr>
            <a:xfrm>
              <a:off x="9215279" y="6611247"/>
              <a:ext cx="498842" cy="954443"/>
            </a:xfrm>
            <a:prstGeom prst="rect">
              <a:avLst/>
            </a:prstGeom>
            <a:noFill/>
          </p:spPr>
          <p:txBody>
            <a:bodyPr>
              <a:spAutoFit/>
            </a:bodyPr>
            <a:lstStyle/>
            <a:p>
              <a:pPr algn="ctr" hangingPunct="0">
                <a:lnSpc>
                  <a:spcPct val="93000"/>
                </a:lnSpc>
                <a:buClr>
                  <a:srgbClr val="000000"/>
                </a:buClr>
                <a:buSzPct val="100000"/>
                <a:defRPr/>
              </a:pPr>
              <a:r>
                <a:rPr lang="zh-CN" altLang="en-US" dirty="0">
                  <a:solidFill>
                    <a:schemeClr val="tx1">
                      <a:lumMod val="75000"/>
                      <a:lumOff val="25000"/>
                    </a:schemeClr>
                  </a:solidFill>
                  <a:effectLst>
                    <a:innerShdw blurRad="63500" dist="76200" dir="13500000">
                      <a:prstClr val="black">
                        <a:alpha val="38000"/>
                      </a:prstClr>
                    </a:innerShdw>
                  </a:effectLst>
                  <a:latin typeface="微软雅黑" panose="020B0503020204020204" charset="-122"/>
                  <a:ea typeface="微软雅黑" panose="020B0503020204020204" charset="-122"/>
                </a:rPr>
                <a:t>流水码</a:t>
              </a:r>
              <a:endParaRPr lang="en-US" dirty="0">
                <a:solidFill>
                  <a:schemeClr val="tx1">
                    <a:lumMod val="75000"/>
                    <a:lumOff val="25000"/>
                  </a:schemeClr>
                </a:solidFill>
                <a:effectLst>
                  <a:innerShdw blurRad="63500" dist="76200" dir="13500000">
                    <a:prstClr val="black">
                      <a:alpha val="38000"/>
                    </a:prstClr>
                  </a:innerShdw>
                </a:effectLst>
                <a:latin typeface="微软雅黑" panose="020B0503020204020204" charset="-122"/>
                <a:ea typeface="微软雅黑" panose="020B0503020204020204" charset="-122"/>
              </a:endParaRPr>
            </a:p>
          </p:txBody>
        </p:sp>
      </p:grpSp>
      <p:grpSp>
        <p:nvGrpSpPr>
          <p:cNvPr id="15380" name="Group 20"/>
          <p:cNvGrpSpPr/>
          <p:nvPr/>
        </p:nvGrpSpPr>
        <p:grpSpPr bwMode="auto">
          <a:xfrm>
            <a:off x="471864" y="3590942"/>
            <a:ext cx="668160" cy="995850"/>
            <a:chOff x="8240712" y="6468732"/>
            <a:chExt cx="736910" cy="1098522"/>
          </a:xfrm>
        </p:grpSpPr>
        <p:sp>
          <p:nvSpPr>
            <p:cNvPr id="16" name="Rectangle 15"/>
            <p:cNvSpPr/>
            <p:nvPr/>
          </p:nvSpPr>
          <p:spPr bwMode="auto">
            <a:xfrm>
              <a:off x="8240712" y="6468732"/>
              <a:ext cx="736910" cy="1098522"/>
            </a:xfrm>
            <a:prstGeom prst="rect">
              <a:avLst/>
            </a:prstGeom>
            <a:gradFill>
              <a:gsLst>
                <a:gs pos="0">
                  <a:srgbClr val="64D011">
                    <a:alpha val="70000"/>
                  </a:srgbClr>
                </a:gs>
                <a:gs pos="100000">
                  <a:srgbClr val="326609">
                    <a:alpha val="88000"/>
                  </a:srgbClr>
                </a:gs>
              </a:gsLst>
              <a:lin ang="5400000" scaled="0"/>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hangingPunct="0">
                <a:lnSpc>
                  <a:spcPct val="93000"/>
                </a:lnSpc>
                <a:buClr>
                  <a:srgbClr val="000000"/>
                </a:buClr>
                <a:buSzPct val="100000"/>
                <a:buFont typeface="Times New Roman" panose="02020603050405020304" pitchFamily="18" charset="0"/>
                <a:buNone/>
                <a:defRPr/>
              </a:pPr>
              <a:endParaRPr lang="en-US" sz="2200">
                <a:latin typeface="Arial" panose="020B0604020202020204" pitchFamily="34" charset="0"/>
                <a:ea typeface="+mn-ea"/>
              </a:endParaRPr>
            </a:p>
          </p:txBody>
        </p:sp>
        <p:sp>
          <p:nvSpPr>
            <p:cNvPr id="17" name="TextBox 16"/>
            <p:cNvSpPr txBox="1"/>
            <p:nvPr/>
          </p:nvSpPr>
          <p:spPr>
            <a:xfrm>
              <a:off x="8349466" y="6612811"/>
              <a:ext cx="498842" cy="954443"/>
            </a:xfrm>
            <a:prstGeom prst="rect">
              <a:avLst/>
            </a:prstGeom>
            <a:noFill/>
          </p:spPr>
          <p:txBody>
            <a:bodyPr>
              <a:spAutoFit/>
            </a:bodyPr>
            <a:lstStyle/>
            <a:p>
              <a:pPr algn="ctr" hangingPunct="0">
                <a:lnSpc>
                  <a:spcPct val="93000"/>
                </a:lnSpc>
                <a:buClr>
                  <a:srgbClr val="000000"/>
                </a:buClr>
                <a:buSzPct val="100000"/>
                <a:defRPr/>
              </a:pPr>
              <a:r>
                <a:rPr lang="zh-CN" altLang="en-US" dirty="0">
                  <a:solidFill>
                    <a:schemeClr val="tx1">
                      <a:lumMod val="75000"/>
                      <a:lumOff val="25000"/>
                    </a:schemeClr>
                  </a:solidFill>
                  <a:effectLst>
                    <a:innerShdw blurRad="63500" dist="76200" dir="13500000">
                      <a:prstClr val="black">
                        <a:alpha val="38000"/>
                      </a:prstClr>
                    </a:innerShdw>
                  </a:effectLst>
                  <a:latin typeface="微软雅黑" panose="020B0503020204020204" charset="-122"/>
                  <a:ea typeface="微软雅黑" panose="020B0503020204020204" charset="-122"/>
                </a:rPr>
                <a:t>特征码</a:t>
              </a:r>
              <a:endParaRPr lang="en-US" dirty="0">
                <a:solidFill>
                  <a:schemeClr val="tx1">
                    <a:lumMod val="75000"/>
                    <a:lumOff val="25000"/>
                  </a:schemeClr>
                </a:solidFill>
                <a:effectLst>
                  <a:innerShdw blurRad="63500" dist="76200" dir="13500000">
                    <a:prstClr val="black">
                      <a:alpha val="38000"/>
                    </a:prstClr>
                  </a:innerShdw>
                </a:effectLst>
                <a:latin typeface="微软雅黑" panose="020B0503020204020204" charset="-122"/>
                <a:ea typeface="微软雅黑" panose="020B0503020204020204" charset="-122"/>
              </a:endParaRPr>
            </a:p>
          </p:txBody>
        </p:sp>
      </p:grpSp>
      <p:sp>
        <p:nvSpPr>
          <p:cNvPr id="25" name="Rectangle 2"/>
          <p:cNvSpPr txBox="1">
            <a:spLocks noChangeArrowheads="1"/>
          </p:cNvSpPr>
          <p:nvPr/>
        </p:nvSpPr>
        <p:spPr>
          <a:xfrm>
            <a:off x="381000" y="142528"/>
            <a:ext cx="8229600" cy="694184"/>
          </a:xfrm>
          <a:prstGeom prst="rect">
            <a:avLst/>
          </a:prstGeom>
        </p:spPr>
        <p:txBody>
          <a:bodyPr/>
          <a:lstStyle>
            <a:lvl1pPr algn="l" rtl="0" eaLnBrk="0" fontAlgn="base" hangingPunct="0">
              <a:spcBef>
                <a:spcPct val="0"/>
              </a:spcBef>
              <a:spcAft>
                <a:spcPct val="0"/>
              </a:spcAft>
              <a:defRPr sz="2600" b="1">
                <a:solidFill>
                  <a:schemeClr val="bg1"/>
                </a:solidFill>
                <a:latin typeface="+mj-lt"/>
                <a:ea typeface="+mj-ea"/>
                <a:cs typeface="+mj-cs"/>
              </a:defRPr>
            </a:lvl1pPr>
            <a:lvl2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2pPr>
            <a:lvl3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3pPr>
            <a:lvl4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4pPr>
            <a:lvl5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5pPr>
            <a:lvl6pPr marL="4572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6pPr>
            <a:lvl7pPr marL="9144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7pPr>
            <a:lvl8pPr marL="13716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8pPr>
            <a:lvl9pPr marL="18288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9pPr>
          </a:lstStyle>
          <a:p>
            <a:r>
              <a:rPr lang="zh-CN" altLang="en-US" smtClean="0"/>
              <a:t>编码种类</a:t>
            </a:r>
            <a:endParaRPr lang="zh-CN" alt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81000" y="0"/>
            <a:ext cx="8229600" cy="838200"/>
          </a:xfrm>
        </p:spPr>
        <p:txBody>
          <a:bodyPr/>
          <a:lstStyle/>
          <a:p>
            <a:pPr>
              <a:defRPr/>
            </a:pPr>
            <a:r>
              <a:rPr lang="zh-CN" altLang="en-US" dirty="0" smtClean="0">
                <a:latin typeface="微软雅黑" panose="020B0503020204020204" charset="-122"/>
                <a:ea typeface="微软雅黑" panose="020B0503020204020204" charset="-122"/>
              </a:rPr>
              <a:t>目  录</a:t>
            </a:r>
            <a:endParaRPr lang="en-US" altLang="zh-CN" dirty="0" smtClean="0">
              <a:latin typeface="微软雅黑" panose="020B0503020204020204" charset="-122"/>
              <a:ea typeface="微软雅黑" panose="020B0503020204020204" charset="-122"/>
            </a:endParaRPr>
          </a:p>
        </p:txBody>
      </p:sp>
      <p:sp>
        <p:nvSpPr>
          <p:cNvPr id="20"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
        <p:nvSpPr>
          <p:cNvPr id="16" name="AutoShape 11"/>
          <p:cNvSpPr>
            <a:spLocks noChangeArrowheads="1"/>
          </p:cNvSpPr>
          <p:nvPr/>
        </p:nvSpPr>
        <p:spPr bwMode="auto">
          <a:xfrm>
            <a:off x="2123728" y="1988840"/>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t>2</a:t>
            </a:r>
            <a:endParaRPr lang="en-GB" altLang="zh-CN" sz="1800" b="1" dirty="0">
              <a:latin typeface="Arial" panose="020B0604020202020204" pitchFamily="34" charset="0"/>
              <a:cs typeface="+mn-cs"/>
            </a:endParaRPr>
          </a:p>
        </p:txBody>
      </p:sp>
      <p:sp>
        <p:nvSpPr>
          <p:cNvPr id="17" name="AutoShape 3"/>
          <p:cNvSpPr>
            <a:spLocks noChangeArrowheads="1"/>
          </p:cNvSpPr>
          <p:nvPr/>
        </p:nvSpPr>
        <p:spPr bwMode="auto">
          <a:xfrm>
            <a:off x="2831183" y="1988840"/>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a:latin typeface="微软雅黑" panose="020B0503020204020204" charset="-122"/>
                <a:ea typeface="微软雅黑" panose="020B0503020204020204" charset="-122"/>
              </a:rPr>
              <a:t>术语及基本概念</a:t>
            </a:r>
            <a:endParaRPr lang="zh-CN" altLang="en-US" dirty="0">
              <a:latin typeface="微软雅黑" panose="020B0503020204020204" charset="-122"/>
              <a:ea typeface="微软雅黑" panose="020B0503020204020204" charset="-122"/>
            </a:endParaRPr>
          </a:p>
        </p:txBody>
      </p:sp>
      <p:sp>
        <p:nvSpPr>
          <p:cNvPr id="45" name="AutoShape 11"/>
          <p:cNvSpPr>
            <a:spLocks noChangeArrowheads="1"/>
          </p:cNvSpPr>
          <p:nvPr/>
        </p:nvSpPr>
        <p:spPr bwMode="auto">
          <a:xfrm>
            <a:off x="2123728" y="2852936"/>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t>3</a:t>
            </a:r>
            <a:endParaRPr lang="en-GB" altLang="zh-CN" sz="1800" b="1" dirty="0">
              <a:latin typeface="Arial" panose="020B0604020202020204" pitchFamily="34" charset="0"/>
              <a:cs typeface="+mn-cs"/>
            </a:endParaRPr>
          </a:p>
        </p:txBody>
      </p:sp>
      <p:sp>
        <p:nvSpPr>
          <p:cNvPr id="46" name="AutoShape 3"/>
          <p:cNvSpPr>
            <a:spLocks noChangeArrowheads="1"/>
          </p:cNvSpPr>
          <p:nvPr/>
        </p:nvSpPr>
        <p:spPr bwMode="auto">
          <a:xfrm>
            <a:off x="2831183" y="2852936"/>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a:latin typeface="微软雅黑" panose="020B0503020204020204" charset="-122"/>
                <a:ea typeface="微软雅黑" panose="020B0503020204020204" charset="-122"/>
              </a:rPr>
              <a:t>主数据管理系统建设思路</a:t>
            </a:r>
            <a:endParaRPr lang="zh-CN" altLang="en-US" dirty="0">
              <a:latin typeface="微软雅黑" panose="020B0503020204020204" charset="-122"/>
              <a:ea typeface="微软雅黑" panose="020B0503020204020204" charset="-122"/>
            </a:endParaRPr>
          </a:p>
        </p:txBody>
      </p:sp>
      <p:sp>
        <p:nvSpPr>
          <p:cNvPr id="49" name="AutoShape 11"/>
          <p:cNvSpPr>
            <a:spLocks noChangeArrowheads="1"/>
          </p:cNvSpPr>
          <p:nvPr/>
        </p:nvSpPr>
        <p:spPr bwMode="auto">
          <a:xfrm>
            <a:off x="2123728" y="3645024"/>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t>4</a:t>
            </a:r>
            <a:endParaRPr lang="en-GB" altLang="zh-CN" sz="1800" b="1" dirty="0">
              <a:latin typeface="Arial" panose="020B0604020202020204" pitchFamily="34" charset="0"/>
              <a:cs typeface="+mn-cs"/>
            </a:endParaRPr>
          </a:p>
        </p:txBody>
      </p:sp>
      <p:sp>
        <p:nvSpPr>
          <p:cNvPr id="50" name="AutoShape 3"/>
          <p:cNvSpPr>
            <a:spLocks noChangeArrowheads="1"/>
          </p:cNvSpPr>
          <p:nvPr/>
        </p:nvSpPr>
        <p:spPr bwMode="auto">
          <a:xfrm>
            <a:off x="2831183" y="3645024"/>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smtClean="0">
                <a:latin typeface="微软雅黑" panose="020B0503020204020204" charset="-122"/>
                <a:ea typeface="微软雅黑" panose="020B0503020204020204" charset="-122"/>
              </a:rPr>
              <a:t>集团主数据管理工作建议</a:t>
            </a:r>
            <a:endParaRPr lang="zh-CN" altLang="en-US" dirty="0">
              <a:latin typeface="微软雅黑" panose="020B0503020204020204" charset="-122"/>
              <a:ea typeface="微软雅黑" panose="020B0503020204020204" charset="-122"/>
            </a:endParaRPr>
          </a:p>
        </p:txBody>
      </p:sp>
      <p:sp>
        <p:nvSpPr>
          <p:cNvPr id="51" name="AutoShape 11"/>
          <p:cNvSpPr>
            <a:spLocks noChangeArrowheads="1"/>
          </p:cNvSpPr>
          <p:nvPr/>
        </p:nvSpPr>
        <p:spPr bwMode="auto">
          <a:xfrm>
            <a:off x="2123728" y="4437112"/>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t>5</a:t>
            </a:r>
            <a:endParaRPr lang="en-GB" altLang="zh-CN" sz="1800" b="1" dirty="0">
              <a:latin typeface="Arial" panose="020B0604020202020204" pitchFamily="34" charset="0"/>
              <a:cs typeface="+mn-cs"/>
            </a:endParaRPr>
          </a:p>
        </p:txBody>
      </p:sp>
      <p:sp>
        <p:nvSpPr>
          <p:cNvPr id="52" name="AutoShape 3"/>
          <p:cNvSpPr>
            <a:spLocks noChangeArrowheads="1"/>
          </p:cNvSpPr>
          <p:nvPr/>
        </p:nvSpPr>
        <p:spPr bwMode="auto">
          <a:xfrm>
            <a:off x="2831183" y="4437112"/>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smtClean="0">
                <a:latin typeface="微软雅黑" panose="020B0503020204020204" charset="-122"/>
                <a:ea typeface="微软雅黑" panose="020B0503020204020204" charset="-122"/>
              </a:rPr>
              <a:t>案例介绍</a:t>
            </a:r>
            <a:endParaRPr lang="en-GB" altLang="zh-CN" dirty="0">
              <a:latin typeface="微软雅黑" panose="020B0503020204020204" charset="-122"/>
              <a:ea typeface="微软雅黑" panose="020B0503020204020204" charset="-122"/>
            </a:endParaRPr>
          </a:p>
        </p:txBody>
      </p:sp>
      <p:sp>
        <p:nvSpPr>
          <p:cNvPr id="18" name="AutoShape 11"/>
          <p:cNvSpPr>
            <a:spLocks noChangeArrowheads="1"/>
          </p:cNvSpPr>
          <p:nvPr/>
        </p:nvSpPr>
        <p:spPr bwMode="auto">
          <a:xfrm>
            <a:off x="2123728" y="1196752"/>
            <a:ext cx="552595" cy="432048"/>
          </a:xfrm>
          <a:prstGeom prst="roundRect">
            <a:avLst>
              <a:gd name="adj" fmla="val 16667"/>
            </a:avLst>
          </a:prstGeom>
          <a:solidFill>
            <a:srgbClr val="00B0F0"/>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smtClean="0">
                <a:solidFill>
                  <a:schemeClr val="bg1"/>
                </a:solidFill>
              </a:rPr>
              <a:t>1</a:t>
            </a:r>
            <a:endParaRPr lang="en-GB" altLang="zh-CN" sz="1800" b="1" dirty="0">
              <a:solidFill>
                <a:schemeClr val="bg1"/>
              </a:solidFill>
            </a:endParaRPr>
          </a:p>
        </p:txBody>
      </p:sp>
      <p:sp>
        <p:nvSpPr>
          <p:cNvPr id="19" name="AutoShape 3"/>
          <p:cNvSpPr>
            <a:spLocks noChangeArrowheads="1"/>
          </p:cNvSpPr>
          <p:nvPr/>
        </p:nvSpPr>
        <p:spPr bwMode="auto">
          <a:xfrm>
            <a:off x="2831183" y="1196752"/>
            <a:ext cx="5413225" cy="432048"/>
          </a:xfrm>
          <a:prstGeom prst="roundRect">
            <a:avLst>
              <a:gd name="adj" fmla="val 16667"/>
            </a:avLst>
          </a:prstGeom>
          <a:solidFill>
            <a:srgbClr val="00B0F0"/>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smtClean="0">
                <a:solidFill>
                  <a:schemeClr val="bg1"/>
                </a:solidFill>
                <a:latin typeface="微软雅黑" panose="020B0503020204020204" charset="-122"/>
                <a:ea typeface="微软雅黑" panose="020B0503020204020204" charset="-122"/>
              </a:rPr>
              <a:t>公司介绍</a:t>
            </a:r>
            <a:endParaRPr lang="zh-CN" altLang="en-US" dirty="0">
              <a:solidFill>
                <a:schemeClr val="bg1"/>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5906" name="Rectangle 1026"/>
          <p:cNvSpPr>
            <a:spLocks noGrp="1" noChangeArrowheads="1"/>
          </p:cNvSpPr>
          <p:nvPr>
            <p:ph type="title"/>
          </p:nvPr>
        </p:nvSpPr>
        <p:spPr>
          <a:xfrm>
            <a:off x="381000" y="72008"/>
            <a:ext cx="8229600" cy="620688"/>
          </a:xfrm>
        </p:spPr>
        <p:txBody>
          <a:bodyPr/>
          <a:lstStyle/>
          <a:p>
            <a:r>
              <a:rPr lang="zh-CN" altLang="en-US" dirty="0" smtClean="0"/>
              <a:t>编码使用状况</a:t>
            </a:r>
            <a:endParaRPr lang="zh-CN" altLang="en-US" dirty="0"/>
          </a:p>
        </p:txBody>
      </p:sp>
      <p:sp>
        <p:nvSpPr>
          <p:cNvPr id="3" name="矩形 2"/>
          <p:cNvSpPr/>
          <p:nvPr/>
        </p:nvSpPr>
        <p:spPr>
          <a:xfrm>
            <a:off x="539552" y="908720"/>
            <a:ext cx="7776864" cy="59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945" tIns="41473" rIns="82945" bIns="41473">
            <a:spAutoFit/>
          </a:bodyPr>
          <a:lstStyle/>
          <a:p>
            <a:pPr marL="285750" indent="-285750" hangingPunct="0">
              <a:lnSpc>
                <a:spcPct val="93000"/>
              </a:lnSpc>
              <a:buClr>
                <a:srgbClr val="000000"/>
              </a:buClr>
              <a:buSzPct val="100000"/>
              <a:buFont typeface="Wingdings" panose="05000000000000000000" pitchFamily="2" charset="2"/>
              <a:buChar char="p"/>
            </a:pPr>
            <a:r>
              <a:rPr lang="zh-CN" altLang="en-US" dirty="0">
                <a:latin typeface="微软雅黑" panose="020B0503020204020204" charset="-122"/>
                <a:ea typeface="微软雅黑" panose="020B0503020204020204" charset="-122"/>
              </a:rPr>
              <a:t>各个企业使用的编码各不相同，不同的物料种类编码方式也可能不同，现阶段企业采用的编码方式有：</a:t>
            </a:r>
            <a:endParaRPr lang="zh-CN" altLang="en-US" dirty="0">
              <a:latin typeface="微软雅黑" panose="020B0503020204020204" charset="-122"/>
              <a:ea typeface="微软雅黑" panose="020B0503020204020204" charset="-122"/>
            </a:endParaRPr>
          </a:p>
        </p:txBody>
      </p:sp>
      <p:grpSp>
        <p:nvGrpSpPr>
          <p:cNvPr id="24" name="组合 23"/>
          <p:cNvGrpSpPr/>
          <p:nvPr/>
        </p:nvGrpSpPr>
        <p:grpSpPr>
          <a:xfrm>
            <a:off x="539552" y="1844824"/>
            <a:ext cx="7282681" cy="3888432"/>
            <a:chOff x="539552" y="1844824"/>
            <a:chExt cx="7282681" cy="3888432"/>
          </a:xfrm>
        </p:grpSpPr>
        <p:grpSp>
          <p:nvGrpSpPr>
            <p:cNvPr id="5" name="组合 4"/>
            <p:cNvGrpSpPr/>
            <p:nvPr/>
          </p:nvGrpSpPr>
          <p:grpSpPr>
            <a:xfrm>
              <a:off x="539552" y="1844824"/>
              <a:ext cx="7269981" cy="680089"/>
              <a:chOff x="539552" y="2059087"/>
              <a:chExt cx="7269981" cy="680089"/>
            </a:xfrm>
          </p:grpSpPr>
          <p:sp>
            <p:nvSpPr>
              <p:cNvPr id="7" name="AutoShape 2"/>
              <p:cNvSpPr>
                <a:spLocks noChangeArrowheads="1"/>
              </p:cNvSpPr>
              <p:nvPr/>
            </p:nvSpPr>
            <p:spPr bwMode="ltGray">
              <a:xfrm>
                <a:off x="539552" y="2082899"/>
                <a:ext cx="5330056" cy="619125"/>
              </a:xfrm>
              <a:prstGeom prst="roundRect">
                <a:avLst>
                  <a:gd name="adj" fmla="val 50000"/>
                </a:avLst>
              </a:prstGeom>
              <a:gradFill rotWithShape="1">
                <a:gsLst>
                  <a:gs pos="0">
                    <a:schemeClr val="folHlink"/>
                  </a:gs>
                  <a:gs pos="100000">
                    <a:schemeClr val="bg1">
                      <a:alpha val="0"/>
                    </a:schemeClr>
                  </a:gs>
                </a:gsLst>
                <a:lin ang="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zh-CN">
                  <a:latin typeface="微软雅黑" panose="020B0503020204020204" charset="-122"/>
                  <a:ea typeface="微软雅黑" panose="020B0503020204020204" charset="-122"/>
                </a:endParaRPr>
              </a:p>
            </p:txBody>
          </p:sp>
          <p:sp>
            <p:nvSpPr>
              <p:cNvPr id="8" name="Rectangle 3"/>
              <p:cNvSpPr>
                <a:spLocks noChangeArrowheads="1"/>
              </p:cNvSpPr>
              <p:nvPr/>
            </p:nvSpPr>
            <p:spPr bwMode="auto">
              <a:xfrm>
                <a:off x="2123728" y="2132856"/>
                <a:ext cx="5519956" cy="60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0" hangingPunct="0">
                  <a:lnSpc>
                    <a:spcPct val="125000"/>
                  </a:lnSpc>
                  <a:buClr>
                    <a:srgbClr val="000000"/>
                  </a:buClr>
                  <a:buSzPct val="100000"/>
                </a:pPr>
                <a:r>
                  <a:rPr lang="zh-CN" altLang="en-US" sz="1400" b="0" dirty="0">
                    <a:latin typeface="微软雅黑" panose="020B0503020204020204" charset="-122"/>
                    <a:ea typeface="微软雅黑" panose="020B0503020204020204" charset="-122"/>
                  </a:rPr>
                  <a:t>手工管理阶段大部分编码都是隶属码，现在在一些企业中由于历史原因即使使用了</a:t>
                </a:r>
                <a:r>
                  <a:rPr lang="en-US" altLang="zh-CN" sz="1400" b="0" dirty="0">
                    <a:latin typeface="微软雅黑" panose="020B0503020204020204" charset="-122"/>
                    <a:ea typeface="微软雅黑" panose="020B0503020204020204" charset="-122"/>
                  </a:rPr>
                  <a:t>PDM</a:t>
                </a:r>
                <a:r>
                  <a:rPr lang="zh-CN" altLang="en-US" sz="1400" b="0" dirty="0">
                    <a:latin typeface="微软雅黑" panose="020B0503020204020204" charset="-122"/>
                    <a:ea typeface="微软雅黑" panose="020B0503020204020204" charset="-122"/>
                  </a:rPr>
                  <a:t>系统，对于图号件仍然使用隶属码。</a:t>
                </a:r>
                <a:endParaRPr lang="zh-CN" altLang="en-US" sz="1400" b="0" dirty="0">
                  <a:latin typeface="微软雅黑" panose="020B0503020204020204" charset="-122"/>
                  <a:ea typeface="微软雅黑" panose="020B0503020204020204" charset="-122"/>
                </a:endParaRPr>
              </a:p>
            </p:txBody>
          </p:sp>
          <p:sp>
            <p:nvSpPr>
              <p:cNvPr id="9" name="AutoShape 4"/>
              <p:cNvSpPr>
                <a:spLocks noChangeArrowheads="1"/>
              </p:cNvSpPr>
              <p:nvPr/>
            </p:nvSpPr>
            <p:spPr bwMode="auto">
              <a:xfrm>
                <a:off x="2010395" y="2059087"/>
                <a:ext cx="5799138" cy="642937"/>
              </a:xfrm>
              <a:prstGeom prst="roundRect">
                <a:avLst>
                  <a:gd name="adj" fmla="val 13745"/>
                </a:avLst>
              </a:prstGeom>
              <a:noFill/>
              <a:ln w="38100">
                <a:solidFill>
                  <a:schemeClr val="bg2"/>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zh-CN">
                  <a:latin typeface="微软雅黑" panose="020B0503020204020204" charset="-122"/>
                  <a:ea typeface="微软雅黑" panose="020B0503020204020204" charset="-122"/>
                </a:endParaRPr>
              </a:p>
            </p:txBody>
          </p:sp>
          <p:sp>
            <p:nvSpPr>
              <p:cNvPr id="10" name="Rectangle 5"/>
              <p:cNvSpPr>
                <a:spLocks noChangeArrowheads="1"/>
              </p:cNvSpPr>
              <p:nvPr/>
            </p:nvSpPr>
            <p:spPr bwMode="auto">
              <a:xfrm>
                <a:off x="850332" y="2240577"/>
                <a:ext cx="10054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1600" dirty="0">
                    <a:solidFill>
                      <a:schemeClr val="tx2"/>
                    </a:solidFill>
                    <a:latin typeface="微软雅黑" panose="020B0503020204020204" charset="-122"/>
                    <a:ea typeface="微软雅黑" panose="020B0503020204020204" charset="-122"/>
                  </a:rPr>
                  <a:t>隶属</a:t>
                </a:r>
                <a:r>
                  <a:rPr lang="zh-CN" altLang="en-US" sz="1600" dirty="0" smtClean="0">
                    <a:solidFill>
                      <a:schemeClr val="tx2"/>
                    </a:solidFill>
                    <a:latin typeface="微软雅黑" panose="020B0503020204020204" charset="-122"/>
                    <a:ea typeface="微软雅黑" panose="020B0503020204020204" charset="-122"/>
                  </a:rPr>
                  <a:t>码</a:t>
                </a:r>
                <a:r>
                  <a:rPr lang="zh-CN" altLang="en-US" sz="1600" b="1" dirty="0" smtClean="0">
                    <a:solidFill>
                      <a:schemeClr val="tx2"/>
                    </a:solidFill>
                    <a:latin typeface="微软雅黑" panose="020B0503020204020204" charset="-122"/>
                    <a:ea typeface="微软雅黑" panose="020B0503020204020204" charset="-122"/>
                  </a:rPr>
                  <a:t>：</a:t>
                </a:r>
                <a:endParaRPr lang="zh-CN" altLang="en-US" sz="1600" b="1" dirty="0">
                  <a:solidFill>
                    <a:schemeClr val="tx2"/>
                  </a:solidFill>
                  <a:latin typeface="微软雅黑" panose="020B0503020204020204" charset="-122"/>
                  <a:ea typeface="微软雅黑" panose="020B0503020204020204" charset="-122"/>
                </a:endParaRPr>
              </a:p>
            </p:txBody>
          </p:sp>
        </p:grpSp>
        <p:grpSp>
          <p:nvGrpSpPr>
            <p:cNvPr id="6" name="组合 5"/>
            <p:cNvGrpSpPr/>
            <p:nvPr/>
          </p:nvGrpSpPr>
          <p:grpSpPr>
            <a:xfrm>
              <a:off x="539552" y="2780928"/>
              <a:ext cx="7269981" cy="949889"/>
              <a:chOff x="539552" y="2922687"/>
              <a:chExt cx="7269981" cy="949889"/>
            </a:xfrm>
          </p:grpSpPr>
          <p:sp>
            <p:nvSpPr>
              <p:cNvPr id="11" name="AutoShape 6"/>
              <p:cNvSpPr>
                <a:spLocks noChangeArrowheads="1"/>
              </p:cNvSpPr>
              <p:nvPr/>
            </p:nvSpPr>
            <p:spPr bwMode="ltGray">
              <a:xfrm>
                <a:off x="539552" y="2946499"/>
                <a:ext cx="5330056" cy="842541"/>
              </a:xfrm>
              <a:prstGeom prst="roundRect">
                <a:avLst>
                  <a:gd name="adj" fmla="val 50000"/>
                </a:avLst>
              </a:prstGeom>
              <a:gradFill rotWithShape="1">
                <a:gsLst>
                  <a:gs pos="0">
                    <a:schemeClr val="folHlink"/>
                  </a:gs>
                  <a:gs pos="100000">
                    <a:schemeClr val="bg1">
                      <a:alpha val="0"/>
                    </a:schemeClr>
                  </a:gs>
                </a:gsLst>
                <a:lin ang="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zh-CN">
                  <a:latin typeface="微软雅黑" panose="020B0503020204020204" charset="-122"/>
                  <a:ea typeface="微软雅黑" panose="020B0503020204020204" charset="-122"/>
                </a:endParaRPr>
              </a:p>
            </p:txBody>
          </p:sp>
          <p:sp>
            <p:nvSpPr>
              <p:cNvPr id="12" name="Rectangle 7"/>
              <p:cNvSpPr>
                <a:spLocks noChangeArrowheads="1"/>
              </p:cNvSpPr>
              <p:nvPr/>
            </p:nvSpPr>
            <p:spPr bwMode="auto">
              <a:xfrm>
                <a:off x="2226295" y="2996952"/>
                <a:ext cx="5417389" cy="875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0" hangingPunct="0">
                  <a:lnSpc>
                    <a:spcPct val="125000"/>
                  </a:lnSpc>
                  <a:buClr>
                    <a:srgbClr val="000000"/>
                  </a:buClr>
                  <a:buSzPct val="100000"/>
                </a:pPr>
                <a:r>
                  <a:rPr lang="zh-CN" altLang="en-US" sz="1400" b="0" dirty="0">
                    <a:latin typeface="微软雅黑" panose="020B0503020204020204" charset="-122"/>
                    <a:ea typeface="微软雅黑" panose="020B0503020204020204" charset="-122"/>
                  </a:rPr>
                  <a:t>由于计算机管理的深入，分类码逐步取代了隶属码，绝大部分企业对标准件、原材料、外购件都采用分类码管理。对于图号件随着深入也将会逐步采用分类码。</a:t>
                </a:r>
                <a:endParaRPr lang="zh-CN" altLang="en-US" sz="1400" b="0" dirty="0">
                  <a:latin typeface="微软雅黑" panose="020B0503020204020204" charset="-122"/>
                  <a:ea typeface="微软雅黑" panose="020B0503020204020204" charset="-122"/>
                </a:endParaRPr>
              </a:p>
            </p:txBody>
          </p:sp>
          <p:sp>
            <p:nvSpPr>
              <p:cNvPr id="13" name="AutoShape 8"/>
              <p:cNvSpPr>
                <a:spLocks noChangeArrowheads="1"/>
              </p:cNvSpPr>
              <p:nvPr/>
            </p:nvSpPr>
            <p:spPr bwMode="auto">
              <a:xfrm>
                <a:off x="2010395" y="2922687"/>
                <a:ext cx="5799138" cy="874946"/>
              </a:xfrm>
              <a:prstGeom prst="roundRect">
                <a:avLst>
                  <a:gd name="adj" fmla="val 13745"/>
                </a:avLst>
              </a:prstGeom>
              <a:noFill/>
              <a:ln w="38100">
                <a:solidFill>
                  <a:schemeClr val="bg2"/>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zh-CN">
                  <a:latin typeface="微软雅黑" panose="020B0503020204020204" charset="-122"/>
                  <a:ea typeface="微软雅黑" panose="020B0503020204020204" charset="-122"/>
                </a:endParaRPr>
              </a:p>
            </p:txBody>
          </p:sp>
          <p:sp>
            <p:nvSpPr>
              <p:cNvPr id="14" name="Rectangle 9"/>
              <p:cNvSpPr>
                <a:spLocks noChangeArrowheads="1"/>
              </p:cNvSpPr>
              <p:nvPr/>
            </p:nvSpPr>
            <p:spPr bwMode="auto">
              <a:xfrm>
                <a:off x="850332" y="3121804"/>
                <a:ext cx="106957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600" dirty="0">
                    <a:solidFill>
                      <a:schemeClr val="tx2"/>
                    </a:solidFill>
                    <a:latin typeface="微软雅黑" panose="020B0503020204020204" charset="-122"/>
                    <a:ea typeface="微软雅黑" panose="020B0503020204020204" charset="-122"/>
                  </a:rPr>
                  <a:t>分类码</a:t>
                </a:r>
                <a:r>
                  <a:rPr lang="zh-CN" altLang="en-US" sz="1600" dirty="0" smtClean="0">
                    <a:solidFill>
                      <a:schemeClr val="tx2"/>
                    </a:solidFill>
                    <a:latin typeface="微软雅黑" panose="020B0503020204020204" charset="-122"/>
                    <a:ea typeface="微软雅黑" panose="020B0503020204020204" charset="-122"/>
                  </a:rPr>
                  <a:t>＋</a:t>
                </a:r>
                <a:endParaRPr lang="en-US" altLang="zh-CN" sz="1600" dirty="0" smtClean="0">
                  <a:solidFill>
                    <a:schemeClr val="tx2"/>
                  </a:solidFill>
                  <a:latin typeface="微软雅黑" panose="020B0503020204020204" charset="-122"/>
                  <a:ea typeface="微软雅黑" panose="020B0503020204020204" charset="-122"/>
                </a:endParaRPr>
              </a:p>
              <a:p>
                <a:r>
                  <a:rPr lang="zh-CN" altLang="en-US" sz="1600" dirty="0" smtClean="0">
                    <a:solidFill>
                      <a:schemeClr val="tx2"/>
                    </a:solidFill>
                    <a:latin typeface="微软雅黑" panose="020B0503020204020204" charset="-122"/>
                    <a:ea typeface="微软雅黑" panose="020B0503020204020204" charset="-122"/>
                  </a:rPr>
                  <a:t>特征码</a:t>
                </a:r>
                <a:r>
                  <a:rPr lang="zh-CN" altLang="en-US" sz="1600" b="1" dirty="0" smtClean="0">
                    <a:solidFill>
                      <a:schemeClr val="tx2"/>
                    </a:solidFill>
                    <a:latin typeface="微软雅黑" panose="020B0503020204020204" charset="-122"/>
                    <a:ea typeface="微软雅黑" panose="020B0503020204020204" charset="-122"/>
                  </a:rPr>
                  <a:t>：</a:t>
                </a:r>
                <a:endParaRPr lang="zh-CN" altLang="en-US" sz="1600" b="1" dirty="0">
                  <a:solidFill>
                    <a:schemeClr val="tx2"/>
                  </a:solidFill>
                  <a:latin typeface="微软雅黑" panose="020B0503020204020204" charset="-122"/>
                  <a:ea typeface="微软雅黑" panose="020B0503020204020204" charset="-122"/>
                </a:endParaRPr>
              </a:p>
            </p:txBody>
          </p:sp>
        </p:grpSp>
        <p:grpSp>
          <p:nvGrpSpPr>
            <p:cNvPr id="23" name="组合 22"/>
            <p:cNvGrpSpPr/>
            <p:nvPr/>
          </p:nvGrpSpPr>
          <p:grpSpPr>
            <a:xfrm>
              <a:off x="539552" y="5090319"/>
              <a:ext cx="7282681" cy="642937"/>
              <a:chOff x="539552" y="4802287"/>
              <a:chExt cx="7282681" cy="642937"/>
            </a:xfrm>
          </p:grpSpPr>
          <p:sp>
            <p:nvSpPr>
              <p:cNvPr id="19" name="AutoShape 14"/>
              <p:cNvSpPr>
                <a:spLocks noChangeArrowheads="1"/>
              </p:cNvSpPr>
              <p:nvPr/>
            </p:nvSpPr>
            <p:spPr bwMode="ltGray">
              <a:xfrm>
                <a:off x="539552" y="4826099"/>
                <a:ext cx="5342756" cy="619125"/>
              </a:xfrm>
              <a:prstGeom prst="roundRect">
                <a:avLst>
                  <a:gd name="adj" fmla="val 50000"/>
                </a:avLst>
              </a:prstGeom>
              <a:gradFill rotWithShape="1">
                <a:gsLst>
                  <a:gs pos="0">
                    <a:schemeClr val="folHlink"/>
                  </a:gs>
                  <a:gs pos="100000">
                    <a:schemeClr val="bg1">
                      <a:alpha val="0"/>
                    </a:schemeClr>
                  </a:gs>
                </a:gsLst>
                <a:lin ang="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zh-CN">
                  <a:latin typeface="微软雅黑" panose="020B0503020204020204" charset="-122"/>
                  <a:ea typeface="微软雅黑" panose="020B0503020204020204" charset="-122"/>
                </a:endParaRPr>
              </a:p>
            </p:txBody>
          </p:sp>
          <p:sp>
            <p:nvSpPr>
              <p:cNvPr id="20" name="Rectangle 15"/>
              <p:cNvSpPr>
                <a:spLocks noChangeArrowheads="1"/>
              </p:cNvSpPr>
              <p:nvPr/>
            </p:nvSpPr>
            <p:spPr bwMode="auto">
              <a:xfrm>
                <a:off x="2188195" y="4921423"/>
                <a:ext cx="26981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spcBef>
                    <a:spcPct val="20000"/>
                  </a:spcBef>
                </a:pPr>
                <a:r>
                  <a:rPr lang="zh-CN" altLang="en-US" sz="1400" b="0" dirty="0">
                    <a:latin typeface="微软雅黑" panose="020B0503020204020204" charset="-122"/>
                    <a:ea typeface="微软雅黑" panose="020B0503020204020204" charset="-122"/>
                  </a:rPr>
                  <a:t>在国外大公司常采用这种方式。</a:t>
                </a:r>
                <a:endParaRPr lang="zh-CN" altLang="en-US" sz="1400" b="0" dirty="0">
                  <a:latin typeface="微软雅黑" panose="020B0503020204020204" charset="-122"/>
                  <a:ea typeface="微软雅黑" panose="020B0503020204020204" charset="-122"/>
                </a:endParaRPr>
              </a:p>
            </p:txBody>
          </p:sp>
          <p:sp>
            <p:nvSpPr>
              <p:cNvPr id="21" name="AutoShape 16"/>
              <p:cNvSpPr>
                <a:spLocks noChangeArrowheads="1"/>
              </p:cNvSpPr>
              <p:nvPr/>
            </p:nvSpPr>
            <p:spPr bwMode="auto">
              <a:xfrm>
                <a:off x="2023095" y="4802287"/>
                <a:ext cx="5799138" cy="642937"/>
              </a:xfrm>
              <a:prstGeom prst="roundRect">
                <a:avLst>
                  <a:gd name="adj" fmla="val 13745"/>
                </a:avLst>
              </a:prstGeom>
              <a:noFill/>
              <a:ln w="38100">
                <a:solidFill>
                  <a:schemeClr val="bg2"/>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zh-CN">
                  <a:latin typeface="微软雅黑" panose="020B0503020204020204" charset="-122"/>
                  <a:ea typeface="微软雅黑" panose="020B0503020204020204" charset="-122"/>
                </a:endParaRPr>
              </a:p>
            </p:txBody>
          </p:sp>
          <p:sp>
            <p:nvSpPr>
              <p:cNvPr id="22" name="Rectangle 17"/>
              <p:cNvSpPr>
                <a:spLocks noChangeArrowheads="1"/>
              </p:cNvSpPr>
              <p:nvPr/>
            </p:nvSpPr>
            <p:spPr bwMode="auto">
              <a:xfrm>
                <a:off x="899592" y="4959449"/>
                <a:ext cx="10054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1600" dirty="0">
                    <a:solidFill>
                      <a:schemeClr val="tx2"/>
                    </a:solidFill>
                    <a:latin typeface="微软雅黑" panose="020B0503020204020204" charset="-122"/>
                    <a:ea typeface="微软雅黑" panose="020B0503020204020204" charset="-122"/>
                  </a:rPr>
                  <a:t>流水码：</a:t>
                </a:r>
                <a:endParaRPr lang="zh-CN" altLang="en-US" sz="1600" dirty="0">
                  <a:solidFill>
                    <a:schemeClr val="tx2"/>
                  </a:solidFill>
                  <a:latin typeface="微软雅黑" panose="020B0503020204020204" charset="-122"/>
                  <a:ea typeface="微软雅黑" panose="020B0503020204020204" charset="-122"/>
                </a:endParaRPr>
              </a:p>
            </p:txBody>
          </p:sp>
        </p:grpSp>
        <p:grpSp>
          <p:nvGrpSpPr>
            <p:cNvPr id="25" name="组合 24"/>
            <p:cNvGrpSpPr/>
            <p:nvPr/>
          </p:nvGrpSpPr>
          <p:grpSpPr>
            <a:xfrm>
              <a:off x="539552" y="3933056"/>
              <a:ext cx="7269981" cy="874946"/>
              <a:chOff x="539552" y="2922687"/>
              <a:chExt cx="7269981" cy="874946"/>
            </a:xfrm>
          </p:grpSpPr>
          <p:sp>
            <p:nvSpPr>
              <p:cNvPr id="26" name="AutoShape 6"/>
              <p:cNvSpPr>
                <a:spLocks noChangeArrowheads="1"/>
              </p:cNvSpPr>
              <p:nvPr/>
            </p:nvSpPr>
            <p:spPr bwMode="ltGray">
              <a:xfrm>
                <a:off x="539552" y="2946499"/>
                <a:ext cx="5330056" cy="842541"/>
              </a:xfrm>
              <a:prstGeom prst="roundRect">
                <a:avLst>
                  <a:gd name="adj" fmla="val 50000"/>
                </a:avLst>
              </a:prstGeom>
              <a:gradFill rotWithShape="1">
                <a:gsLst>
                  <a:gs pos="0">
                    <a:schemeClr val="folHlink"/>
                  </a:gs>
                  <a:gs pos="100000">
                    <a:schemeClr val="bg1">
                      <a:alpha val="0"/>
                    </a:schemeClr>
                  </a:gs>
                </a:gsLst>
                <a:lin ang="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zh-CN">
                  <a:latin typeface="微软雅黑" panose="020B0503020204020204" charset="-122"/>
                  <a:ea typeface="微软雅黑" panose="020B0503020204020204" charset="-122"/>
                </a:endParaRPr>
              </a:p>
            </p:txBody>
          </p:sp>
          <p:sp>
            <p:nvSpPr>
              <p:cNvPr id="27" name="Rectangle 7"/>
              <p:cNvSpPr>
                <a:spLocks noChangeArrowheads="1"/>
              </p:cNvSpPr>
              <p:nvPr/>
            </p:nvSpPr>
            <p:spPr bwMode="auto">
              <a:xfrm>
                <a:off x="2226295" y="3119547"/>
                <a:ext cx="541738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0" hangingPunct="0">
                  <a:spcBef>
                    <a:spcPct val="20000"/>
                  </a:spcBef>
                </a:pPr>
                <a:r>
                  <a:rPr lang="zh-CN" altLang="en-US" sz="1400" b="0" dirty="0">
                    <a:latin typeface="微软雅黑" panose="020B0503020204020204" charset="-122"/>
                    <a:ea typeface="微软雅黑" panose="020B0503020204020204" charset="-122"/>
                  </a:rPr>
                  <a:t>在一些外购件和零部件中特征码比较模糊晦涩，目前是比较常用一种方式。</a:t>
                </a:r>
                <a:endParaRPr lang="zh-CN" altLang="en-US" sz="1400" b="0" dirty="0">
                  <a:latin typeface="微软雅黑" panose="020B0503020204020204" charset="-122"/>
                  <a:ea typeface="微软雅黑" panose="020B0503020204020204" charset="-122"/>
                </a:endParaRPr>
              </a:p>
            </p:txBody>
          </p:sp>
          <p:sp>
            <p:nvSpPr>
              <p:cNvPr id="28" name="AutoShape 8"/>
              <p:cNvSpPr>
                <a:spLocks noChangeArrowheads="1"/>
              </p:cNvSpPr>
              <p:nvPr/>
            </p:nvSpPr>
            <p:spPr bwMode="auto">
              <a:xfrm>
                <a:off x="2010395" y="2922687"/>
                <a:ext cx="5799138" cy="874946"/>
              </a:xfrm>
              <a:prstGeom prst="roundRect">
                <a:avLst>
                  <a:gd name="adj" fmla="val 13745"/>
                </a:avLst>
              </a:prstGeom>
              <a:noFill/>
              <a:ln w="38100">
                <a:solidFill>
                  <a:schemeClr val="bg2"/>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zh-CN">
                  <a:latin typeface="微软雅黑" panose="020B0503020204020204" charset="-122"/>
                  <a:ea typeface="微软雅黑" panose="020B0503020204020204" charset="-122"/>
                </a:endParaRPr>
              </a:p>
            </p:txBody>
          </p:sp>
          <p:sp>
            <p:nvSpPr>
              <p:cNvPr id="29" name="Rectangle 9"/>
              <p:cNvSpPr>
                <a:spLocks noChangeArrowheads="1"/>
              </p:cNvSpPr>
              <p:nvPr/>
            </p:nvSpPr>
            <p:spPr bwMode="auto">
              <a:xfrm>
                <a:off x="850332" y="3121804"/>
                <a:ext cx="106957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600" dirty="0">
                    <a:solidFill>
                      <a:schemeClr val="tx2"/>
                    </a:solidFill>
                    <a:latin typeface="微软雅黑" panose="020B0503020204020204" charset="-122"/>
                    <a:ea typeface="微软雅黑" panose="020B0503020204020204" charset="-122"/>
                  </a:rPr>
                  <a:t>分类码</a:t>
                </a:r>
                <a:r>
                  <a:rPr lang="zh-CN" altLang="en-US" sz="1600" dirty="0" smtClean="0">
                    <a:solidFill>
                      <a:schemeClr val="tx2"/>
                    </a:solidFill>
                    <a:latin typeface="微软雅黑" panose="020B0503020204020204" charset="-122"/>
                    <a:ea typeface="微软雅黑" panose="020B0503020204020204" charset="-122"/>
                  </a:rPr>
                  <a:t>＋</a:t>
                </a:r>
                <a:endParaRPr lang="en-US" altLang="zh-CN" sz="1600" dirty="0" smtClean="0">
                  <a:solidFill>
                    <a:schemeClr val="tx2"/>
                  </a:solidFill>
                  <a:latin typeface="微软雅黑" panose="020B0503020204020204" charset="-122"/>
                  <a:ea typeface="微软雅黑" panose="020B0503020204020204" charset="-122"/>
                </a:endParaRPr>
              </a:p>
              <a:p>
                <a:r>
                  <a:rPr lang="zh-CN" altLang="en-US" sz="1600" dirty="0">
                    <a:solidFill>
                      <a:schemeClr val="tx2"/>
                    </a:solidFill>
                    <a:latin typeface="微软雅黑" panose="020B0503020204020204" charset="-122"/>
                    <a:ea typeface="微软雅黑" panose="020B0503020204020204" charset="-122"/>
                  </a:rPr>
                  <a:t>顺序码</a:t>
                </a:r>
                <a:r>
                  <a:rPr lang="zh-CN" altLang="en-US" sz="1600" b="1" dirty="0" smtClean="0">
                    <a:solidFill>
                      <a:schemeClr val="tx2"/>
                    </a:solidFill>
                    <a:latin typeface="微软雅黑" panose="020B0503020204020204" charset="-122"/>
                    <a:ea typeface="微软雅黑" panose="020B0503020204020204" charset="-122"/>
                  </a:rPr>
                  <a:t>：</a:t>
                </a:r>
                <a:endParaRPr lang="zh-CN" altLang="en-US" sz="1600" b="1" dirty="0">
                  <a:solidFill>
                    <a:schemeClr val="tx2"/>
                  </a:solidFill>
                  <a:latin typeface="微软雅黑" panose="020B0503020204020204" charset="-122"/>
                  <a:ea typeface="微软雅黑" panose="020B0503020204020204" charset="-122"/>
                </a:endParaRPr>
              </a:p>
            </p:txBody>
          </p:sp>
        </p:grpSp>
      </p:gr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页脚占位符 3"/>
          <p:cNvSpPr txBox="1">
            <a:spLocks noGrp="1"/>
          </p:cNvSpPr>
          <p:nvPr/>
        </p:nvSpPr>
        <p:spPr bwMode="auto">
          <a:xfrm>
            <a:off x="7046913" y="6381750"/>
            <a:ext cx="2133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a:t>   </a:t>
            </a:r>
            <a:endParaRPr lang="en-US" altLang="zh-CN"/>
          </a:p>
          <a:p>
            <a:pPr eaLnBrk="1" hangingPunct="1"/>
            <a:r>
              <a:rPr lang="en-US" altLang="zh-CN"/>
              <a:t>   </a:t>
            </a:r>
            <a:endParaRPr lang="en-US" altLang="zh-CN"/>
          </a:p>
        </p:txBody>
      </p:sp>
      <p:sp>
        <p:nvSpPr>
          <p:cNvPr id="119811" name="AutoShape 2"/>
          <p:cNvSpPr>
            <a:spLocks noChangeArrowheads="1"/>
          </p:cNvSpPr>
          <p:nvPr/>
        </p:nvSpPr>
        <p:spPr bwMode="gray">
          <a:xfrm>
            <a:off x="587375" y="980728"/>
            <a:ext cx="8072438" cy="835025"/>
          </a:xfrm>
          <a:prstGeom prst="homePlate">
            <a:avLst>
              <a:gd name="adj" fmla="val 63330"/>
            </a:avLst>
          </a:prstGeom>
          <a:gradFill rotWithShape="1">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zh-CN">
              <a:latin typeface="微软雅黑" panose="020B0503020204020204" charset="-122"/>
              <a:ea typeface="微软雅黑" panose="020B0503020204020204" charset="-122"/>
            </a:endParaRPr>
          </a:p>
        </p:txBody>
      </p:sp>
      <p:sp>
        <p:nvSpPr>
          <p:cNvPr id="119812" name="AutoShape 3"/>
          <p:cNvSpPr>
            <a:spLocks noChangeArrowheads="1"/>
          </p:cNvSpPr>
          <p:nvPr/>
        </p:nvSpPr>
        <p:spPr bwMode="gray">
          <a:xfrm>
            <a:off x="730250" y="1420466"/>
            <a:ext cx="3609975" cy="4483448"/>
          </a:xfrm>
          <a:prstGeom prst="roundRect">
            <a:avLst>
              <a:gd name="adj" fmla="val 6903"/>
            </a:avLst>
          </a:prstGeom>
          <a:solidFill>
            <a:schemeClr val="bg1"/>
          </a:solidFill>
          <a:ln w="38100">
            <a:solidFill>
              <a:schemeClr val="accent1"/>
            </a:solidFill>
            <a:round/>
          </a:ln>
        </p:spPr>
        <p:txBody>
          <a:bodyPr wrap="none" anchor="ctr"/>
          <a:lstStyle/>
          <a:p>
            <a:endParaRPr lang="zh-CN" altLang="zh-CN"/>
          </a:p>
        </p:txBody>
      </p:sp>
      <p:grpSp>
        <p:nvGrpSpPr>
          <p:cNvPr id="119813" name="Group 4"/>
          <p:cNvGrpSpPr/>
          <p:nvPr/>
        </p:nvGrpSpPr>
        <p:grpSpPr bwMode="auto">
          <a:xfrm>
            <a:off x="952500" y="1112491"/>
            <a:ext cx="3136900" cy="623887"/>
            <a:chOff x="600" y="921"/>
            <a:chExt cx="1976" cy="393"/>
          </a:xfrm>
        </p:grpSpPr>
        <p:sp>
          <p:nvSpPr>
            <p:cNvPr id="119822" name="AutoShape 5"/>
            <p:cNvSpPr>
              <a:spLocks noChangeArrowheads="1"/>
            </p:cNvSpPr>
            <p:nvPr/>
          </p:nvSpPr>
          <p:spPr bwMode="gray">
            <a:xfrm>
              <a:off x="600" y="937"/>
              <a:ext cx="1975" cy="377"/>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zh-CN">
                <a:latin typeface="微软雅黑" panose="020B0503020204020204" charset="-122"/>
                <a:ea typeface="微软雅黑" panose="020B0503020204020204" charset="-122"/>
              </a:endParaRPr>
            </a:p>
          </p:txBody>
        </p:sp>
        <p:sp>
          <p:nvSpPr>
            <p:cNvPr id="203782" name="AutoShape 6"/>
            <p:cNvSpPr>
              <a:spLocks noChangeArrowheads="1"/>
            </p:cNvSpPr>
            <p:nvPr/>
          </p:nvSpPr>
          <p:spPr bwMode="gray">
            <a:xfrm>
              <a:off x="600" y="921"/>
              <a:ext cx="1976" cy="381"/>
            </a:xfrm>
            <a:prstGeom prst="roundRect">
              <a:avLst>
                <a:gd name="adj" fmla="val 50000"/>
              </a:avLst>
            </a:prstGeom>
            <a:gradFill rotWithShape="1">
              <a:gsLst>
                <a:gs pos="0">
                  <a:schemeClr val="accent1"/>
                </a:gs>
                <a:gs pos="100000">
                  <a:schemeClr val="accent1">
                    <a:gamma/>
                    <a:shade val="46275"/>
                    <a:invGamma/>
                  </a:schemeClr>
                </a:gs>
              </a:gsLst>
              <a:lin ang="5400000" scaled="1"/>
            </a:gradFill>
            <a:ln w="9525">
              <a:noFill/>
              <a:round/>
            </a:ln>
            <a:effectLst/>
          </p:spPr>
          <p:txBody>
            <a:bodyPr wrap="none" anchor="ctr"/>
            <a:lstStyle/>
            <a:p>
              <a:pPr>
                <a:defRPr/>
              </a:pPr>
              <a:endParaRPr lang="zh-CN" altLang="en-US">
                <a:latin typeface="微软雅黑" panose="020B0503020204020204" charset="-122"/>
                <a:ea typeface="微软雅黑" panose="020B0503020204020204" charset="-122"/>
              </a:endParaRPr>
            </a:p>
          </p:txBody>
        </p:sp>
        <p:sp>
          <p:nvSpPr>
            <p:cNvPr id="119824" name="Oval 7"/>
            <p:cNvSpPr>
              <a:spLocks noChangeArrowheads="1"/>
            </p:cNvSpPr>
            <p:nvPr/>
          </p:nvSpPr>
          <p:spPr bwMode="gray">
            <a:xfrm rot="-2566439">
              <a:off x="616" y="981"/>
              <a:ext cx="143" cy="89"/>
            </a:xfrm>
            <a:prstGeom prst="ellipse">
              <a:avLst/>
            </a:prstGeom>
            <a:gradFill rotWithShape="1">
              <a:gsLst>
                <a:gs pos="0">
                  <a:schemeClr val="bg1"/>
                </a:gs>
                <a:gs pos="100000">
                  <a:schemeClr val="accent1"/>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zh-CN">
                <a:latin typeface="微软雅黑" panose="020B0503020204020204" charset="-122"/>
                <a:ea typeface="微软雅黑" panose="020B0503020204020204" charset="-122"/>
              </a:endParaRPr>
            </a:p>
          </p:txBody>
        </p:sp>
      </p:grpSp>
      <p:sp>
        <p:nvSpPr>
          <p:cNvPr id="119814" name="Rectangle 8"/>
          <p:cNvSpPr>
            <a:spLocks noChangeArrowheads="1"/>
          </p:cNvSpPr>
          <p:nvPr/>
        </p:nvSpPr>
        <p:spPr bwMode="gray">
          <a:xfrm>
            <a:off x="1397000" y="1218853"/>
            <a:ext cx="22098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zh-CN" altLang="en-US" sz="2200" dirty="0" smtClean="0">
                <a:solidFill>
                  <a:schemeClr val="tx2"/>
                </a:solidFill>
                <a:latin typeface="微软雅黑" panose="020B0503020204020204" charset="-122"/>
                <a:ea typeface="微软雅黑" panose="020B0503020204020204" charset="-122"/>
              </a:rPr>
              <a:t>分类注意事项</a:t>
            </a:r>
            <a:endParaRPr lang="en-US" altLang="ko-KR" sz="2200" b="1" dirty="0">
              <a:solidFill>
                <a:schemeClr val="tx2"/>
              </a:solidFill>
              <a:latin typeface="微软雅黑" panose="020B0503020204020204" charset="-122"/>
              <a:ea typeface="微软雅黑" panose="020B0503020204020204" charset="-122"/>
            </a:endParaRPr>
          </a:p>
        </p:txBody>
      </p:sp>
      <p:sp>
        <p:nvSpPr>
          <p:cNvPr id="119815" name="AutoShape 9"/>
          <p:cNvSpPr>
            <a:spLocks noChangeArrowheads="1"/>
          </p:cNvSpPr>
          <p:nvPr/>
        </p:nvSpPr>
        <p:spPr bwMode="gray">
          <a:xfrm>
            <a:off x="4691063" y="1437134"/>
            <a:ext cx="3609975" cy="4800178"/>
          </a:xfrm>
          <a:prstGeom prst="roundRect">
            <a:avLst>
              <a:gd name="adj" fmla="val 6903"/>
            </a:avLst>
          </a:prstGeom>
          <a:solidFill>
            <a:schemeClr val="bg1"/>
          </a:solidFill>
          <a:ln w="38100">
            <a:solidFill>
              <a:schemeClr val="hlink"/>
            </a:solidFill>
            <a:round/>
          </a:ln>
        </p:spPr>
        <p:txBody>
          <a:bodyPr wrap="none" anchor="ctr"/>
          <a:lstStyle/>
          <a:p>
            <a:endParaRPr lang="zh-CN" altLang="zh-CN"/>
          </a:p>
        </p:txBody>
      </p:sp>
      <p:grpSp>
        <p:nvGrpSpPr>
          <p:cNvPr id="119816" name="Group 10"/>
          <p:cNvGrpSpPr/>
          <p:nvPr/>
        </p:nvGrpSpPr>
        <p:grpSpPr bwMode="auto">
          <a:xfrm>
            <a:off x="4913313" y="1107728"/>
            <a:ext cx="3136900" cy="623888"/>
            <a:chOff x="3095" y="918"/>
            <a:chExt cx="1976" cy="393"/>
          </a:xfrm>
        </p:grpSpPr>
        <p:sp>
          <p:nvSpPr>
            <p:cNvPr id="119819" name="AutoShape 11"/>
            <p:cNvSpPr>
              <a:spLocks noChangeArrowheads="1"/>
            </p:cNvSpPr>
            <p:nvPr/>
          </p:nvSpPr>
          <p:spPr bwMode="gray">
            <a:xfrm>
              <a:off x="3095" y="934"/>
              <a:ext cx="1975" cy="377"/>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zh-CN">
                <a:latin typeface="微软雅黑" panose="020B0503020204020204" charset="-122"/>
                <a:ea typeface="微软雅黑" panose="020B0503020204020204" charset="-122"/>
              </a:endParaRPr>
            </a:p>
          </p:txBody>
        </p:sp>
        <p:sp>
          <p:nvSpPr>
            <p:cNvPr id="203788" name="AutoShape 12"/>
            <p:cNvSpPr>
              <a:spLocks noChangeArrowheads="1"/>
            </p:cNvSpPr>
            <p:nvPr/>
          </p:nvSpPr>
          <p:spPr bwMode="gray">
            <a:xfrm>
              <a:off x="3095" y="918"/>
              <a:ext cx="1976" cy="381"/>
            </a:xfrm>
            <a:prstGeom prst="roundRect">
              <a:avLst>
                <a:gd name="adj" fmla="val 50000"/>
              </a:avLst>
            </a:prstGeom>
            <a:gradFill rotWithShape="1">
              <a:gsLst>
                <a:gs pos="0">
                  <a:schemeClr val="hlink"/>
                </a:gs>
                <a:gs pos="100000">
                  <a:schemeClr val="hlink">
                    <a:gamma/>
                    <a:shade val="46275"/>
                    <a:invGamma/>
                  </a:schemeClr>
                </a:gs>
              </a:gsLst>
              <a:lin ang="5400000" scaled="1"/>
            </a:gradFill>
            <a:ln w="9525">
              <a:noFill/>
              <a:round/>
            </a:ln>
            <a:effectLst/>
          </p:spPr>
          <p:txBody>
            <a:bodyPr wrap="none" anchor="ctr"/>
            <a:lstStyle/>
            <a:p>
              <a:pPr>
                <a:defRPr/>
              </a:pPr>
              <a:endParaRPr lang="zh-CN" altLang="en-US">
                <a:latin typeface="微软雅黑" panose="020B0503020204020204" charset="-122"/>
                <a:ea typeface="微软雅黑" panose="020B0503020204020204" charset="-122"/>
              </a:endParaRPr>
            </a:p>
          </p:txBody>
        </p:sp>
        <p:sp>
          <p:nvSpPr>
            <p:cNvPr id="119821" name="Oval 13"/>
            <p:cNvSpPr>
              <a:spLocks noChangeArrowheads="1"/>
            </p:cNvSpPr>
            <p:nvPr/>
          </p:nvSpPr>
          <p:spPr bwMode="gray">
            <a:xfrm rot="-2566439">
              <a:off x="3111" y="978"/>
              <a:ext cx="143" cy="89"/>
            </a:xfrm>
            <a:prstGeom prst="ellipse">
              <a:avLst/>
            </a:prstGeom>
            <a:gradFill rotWithShape="1">
              <a:gsLst>
                <a:gs pos="0">
                  <a:schemeClr val="bg1"/>
                </a:gs>
                <a:gs pos="100000">
                  <a:schemeClr val="hlink"/>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zh-CN">
                <a:latin typeface="微软雅黑" panose="020B0503020204020204" charset="-122"/>
                <a:ea typeface="微软雅黑" panose="020B0503020204020204" charset="-122"/>
              </a:endParaRPr>
            </a:p>
          </p:txBody>
        </p:sp>
      </p:grpSp>
      <p:sp>
        <p:nvSpPr>
          <p:cNvPr id="119817" name="Rectangle 14"/>
          <p:cNvSpPr>
            <a:spLocks noChangeArrowheads="1"/>
          </p:cNvSpPr>
          <p:nvPr/>
        </p:nvSpPr>
        <p:spPr bwMode="gray">
          <a:xfrm>
            <a:off x="5357813" y="1214091"/>
            <a:ext cx="22098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zh-CN" altLang="en-US" sz="2200" dirty="0" smtClean="0">
                <a:solidFill>
                  <a:schemeClr val="tx2"/>
                </a:solidFill>
                <a:latin typeface="微软雅黑" panose="020B0503020204020204" charset="-122"/>
                <a:ea typeface="微软雅黑" panose="020B0503020204020204" charset="-122"/>
              </a:rPr>
              <a:t>编码注意事项</a:t>
            </a:r>
            <a:endParaRPr lang="en-US" altLang="ko-KR" sz="2200" b="1" dirty="0">
              <a:solidFill>
                <a:schemeClr val="tx2"/>
              </a:solidFill>
              <a:latin typeface="微软雅黑" panose="020B0503020204020204" charset="-122"/>
              <a:ea typeface="微软雅黑" panose="020B0503020204020204" charset="-122"/>
            </a:endParaRPr>
          </a:p>
        </p:txBody>
      </p:sp>
      <p:sp>
        <p:nvSpPr>
          <p:cNvPr id="17" name="Rectangle 2"/>
          <p:cNvSpPr txBox="1">
            <a:spLocks noChangeArrowheads="1"/>
          </p:cNvSpPr>
          <p:nvPr/>
        </p:nvSpPr>
        <p:spPr>
          <a:xfrm>
            <a:off x="323528" y="214536"/>
            <a:ext cx="8229600" cy="622176"/>
          </a:xfrm>
          <a:prstGeom prst="rect">
            <a:avLst/>
          </a:prstGeom>
        </p:spPr>
        <p:txBody>
          <a:bodyPr/>
          <a:lstStyle>
            <a:lvl1pPr algn="l" rtl="0" eaLnBrk="0" fontAlgn="base" hangingPunct="0">
              <a:spcBef>
                <a:spcPct val="0"/>
              </a:spcBef>
              <a:spcAft>
                <a:spcPct val="0"/>
              </a:spcAft>
              <a:defRPr sz="2600" b="1">
                <a:solidFill>
                  <a:schemeClr val="bg1"/>
                </a:solidFill>
                <a:latin typeface="+mj-lt"/>
                <a:ea typeface="+mj-ea"/>
                <a:cs typeface="+mj-cs"/>
              </a:defRPr>
            </a:lvl1pPr>
            <a:lvl2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2pPr>
            <a:lvl3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3pPr>
            <a:lvl4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4pPr>
            <a:lvl5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5pPr>
            <a:lvl6pPr marL="4572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6pPr>
            <a:lvl7pPr marL="9144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7pPr>
            <a:lvl8pPr marL="13716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8pPr>
            <a:lvl9pPr marL="18288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9pPr>
          </a:lstStyle>
          <a:p>
            <a:r>
              <a:rPr lang="zh-CN" altLang="en-US" dirty="0" smtClean="0"/>
              <a:t>注意事项</a:t>
            </a:r>
            <a:endParaRPr lang="zh-CN" altLang="en-US" dirty="0"/>
          </a:p>
        </p:txBody>
      </p:sp>
      <p:sp>
        <p:nvSpPr>
          <p:cNvPr id="18" name="Rectangle 3"/>
          <p:cNvSpPr txBox="1">
            <a:spLocks noChangeArrowheads="1"/>
          </p:cNvSpPr>
          <p:nvPr/>
        </p:nvSpPr>
        <p:spPr>
          <a:xfrm>
            <a:off x="730251" y="1916832"/>
            <a:ext cx="3609974" cy="3483446"/>
          </a:xfrm>
          <a:prstGeom prst="rect">
            <a:avLst/>
          </a:prstGeom>
          <a:ln>
            <a:solidFill>
              <a:schemeClr val="bg1"/>
            </a:solidFill>
          </a:ln>
        </p:spPr>
        <p:txBody>
          <a:bodyPr/>
          <a:lstStyle>
            <a:lvl1pPr marL="342900" indent="-342900" algn="l" rtl="0" eaLnBrk="0" fontAlgn="base" hangingPunct="0">
              <a:lnSpc>
                <a:spcPct val="120000"/>
              </a:lnSpc>
              <a:spcBef>
                <a:spcPct val="20000"/>
              </a:spcBef>
              <a:spcAft>
                <a:spcPct val="0"/>
              </a:spcAft>
              <a:buSzPct val="60000"/>
              <a:buFont typeface="Wingdings" panose="05000000000000000000" pitchFamily="2" charset="2"/>
              <a:buChar char="q"/>
              <a:defRPr sz="2400" b="1">
                <a:solidFill>
                  <a:schemeClr val="tx1"/>
                </a:solidFill>
                <a:latin typeface="+mn-lt"/>
                <a:ea typeface="+mn-ea"/>
                <a:cs typeface="+mn-cs"/>
              </a:defRPr>
            </a:lvl1pPr>
            <a:lvl2pPr marL="742950" indent="-285750" algn="l" rtl="0" eaLnBrk="0" fontAlgn="base" hangingPunct="0">
              <a:lnSpc>
                <a:spcPct val="120000"/>
              </a:lnSpc>
              <a:spcBef>
                <a:spcPct val="20000"/>
              </a:spcBef>
              <a:spcAft>
                <a:spcPct val="0"/>
              </a:spcAft>
              <a:buSzPct val="60000"/>
              <a:buFont typeface="Wingdings" panose="05000000000000000000" pitchFamily="2" charset="2"/>
              <a:buChar char="Ø"/>
              <a:defRPr sz="2000" b="1">
                <a:solidFill>
                  <a:schemeClr val="tx1"/>
                </a:solidFill>
                <a:latin typeface="楷体_GB2312" pitchFamily="49" charset="-122"/>
                <a:ea typeface="楷体_GB2312" pitchFamily="49" charset="-122"/>
              </a:defRPr>
            </a:lvl2pPr>
            <a:lvl3pPr marL="1143000" indent="-228600" algn="l" rtl="0" eaLnBrk="0" fontAlgn="base" hangingPunct="0">
              <a:lnSpc>
                <a:spcPct val="120000"/>
              </a:lnSpc>
              <a:spcBef>
                <a:spcPct val="20000"/>
              </a:spcBef>
              <a:spcAft>
                <a:spcPct val="0"/>
              </a:spcAft>
              <a:buSzPct val="60000"/>
              <a:buFont typeface="Wingdings" panose="05000000000000000000" pitchFamily="2" charset="2"/>
              <a:buChar char="v"/>
              <a:defRPr sz="2400">
                <a:solidFill>
                  <a:schemeClr val="tx1"/>
                </a:solidFill>
                <a:latin typeface="新宋体" panose="02010609030101010101" charset="-122"/>
                <a:ea typeface="新宋体" panose="02010609030101010101" charset="-122"/>
              </a:defRPr>
            </a:lvl3pPr>
            <a:lvl4pPr marL="1600200" indent="-228600" algn="l" rtl="0" eaLnBrk="0" fontAlgn="base" hangingPunct="0">
              <a:lnSpc>
                <a:spcPct val="120000"/>
              </a:lnSpc>
              <a:spcBef>
                <a:spcPct val="20000"/>
              </a:spcBef>
              <a:spcAft>
                <a:spcPct val="0"/>
              </a:spcAft>
              <a:buSzPct val="60000"/>
              <a:buFont typeface="Webdings" panose="05030102010509060703" pitchFamily="18" charset="2"/>
              <a:buChar char="&lt;"/>
              <a:defRPr sz="1600">
                <a:solidFill>
                  <a:schemeClr val="tx1"/>
                </a:solidFill>
                <a:latin typeface="新宋体" panose="02010609030101010101" charset="-122"/>
                <a:ea typeface="新宋体" panose="02010609030101010101" charset="-122"/>
              </a:defRPr>
            </a:lvl4pPr>
            <a:lvl5pPr marL="2057400" indent="-228600" algn="l" rtl="0" eaLnBrk="0" fontAlgn="base" hangingPunct="0">
              <a:spcBef>
                <a:spcPct val="20000"/>
              </a:spcBef>
              <a:spcAft>
                <a:spcPct val="0"/>
              </a:spcAft>
              <a:buSzPct val="60000"/>
              <a:buFont typeface="Webdings" panose="05030102010509060703" pitchFamily="18" charset="2"/>
              <a:buChar char="&lt;"/>
              <a:defRPr sz="1200" b="1">
                <a:solidFill>
                  <a:schemeClr val="tx1"/>
                </a:solidFill>
                <a:latin typeface="Lucida Sans Unicode" panose="020B0602030504020204" pitchFamily="34" charset="0"/>
                <a:ea typeface="新宋体" panose="02010609030101010101" charset="-122"/>
              </a:defRPr>
            </a:lvl5pPr>
            <a:lvl6pPr marL="2514600" indent="-228600" algn="l" rtl="0" eaLnBrk="0" fontAlgn="base" hangingPunct="0">
              <a:spcBef>
                <a:spcPct val="20000"/>
              </a:spcBef>
              <a:spcAft>
                <a:spcPct val="0"/>
              </a:spcAft>
              <a:buSzPct val="60000"/>
              <a:buFont typeface="Webdings" panose="05030102010509060703" pitchFamily="18" charset="2"/>
              <a:buChar char="&lt;"/>
              <a:defRPr sz="1200" b="1">
                <a:solidFill>
                  <a:schemeClr val="tx1"/>
                </a:solidFill>
                <a:latin typeface="Lucida Sans Unicode" panose="020B0602030504020204" pitchFamily="34" charset="0"/>
                <a:ea typeface="新宋体" panose="02010609030101010101" charset="-122"/>
              </a:defRPr>
            </a:lvl6pPr>
            <a:lvl7pPr marL="2971800" indent="-228600" algn="l" rtl="0" eaLnBrk="0" fontAlgn="base" hangingPunct="0">
              <a:spcBef>
                <a:spcPct val="20000"/>
              </a:spcBef>
              <a:spcAft>
                <a:spcPct val="0"/>
              </a:spcAft>
              <a:buSzPct val="60000"/>
              <a:buFont typeface="Webdings" panose="05030102010509060703" pitchFamily="18" charset="2"/>
              <a:buChar char="&lt;"/>
              <a:defRPr sz="1200" b="1">
                <a:solidFill>
                  <a:schemeClr val="tx1"/>
                </a:solidFill>
                <a:latin typeface="Lucida Sans Unicode" panose="020B0602030504020204" pitchFamily="34" charset="0"/>
                <a:ea typeface="新宋体" panose="02010609030101010101" charset="-122"/>
              </a:defRPr>
            </a:lvl7pPr>
            <a:lvl8pPr marL="3429000" indent="-228600" algn="l" rtl="0" eaLnBrk="0" fontAlgn="base" hangingPunct="0">
              <a:spcBef>
                <a:spcPct val="20000"/>
              </a:spcBef>
              <a:spcAft>
                <a:spcPct val="0"/>
              </a:spcAft>
              <a:buSzPct val="60000"/>
              <a:buFont typeface="Webdings" panose="05030102010509060703" pitchFamily="18" charset="2"/>
              <a:buChar char="&lt;"/>
              <a:defRPr sz="1200" b="1">
                <a:solidFill>
                  <a:schemeClr val="tx1"/>
                </a:solidFill>
                <a:latin typeface="Lucida Sans Unicode" panose="020B0602030504020204" pitchFamily="34" charset="0"/>
                <a:ea typeface="新宋体" panose="02010609030101010101" charset="-122"/>
              </a:defRPr>
            </a:lvl8pPr>
            <a:lvl9pPr marL="3886200" indent="-228600" algn="l" rtl="0" eaLnBrk="0" fontAlgn="base" hangingPunct="0">
              <a:spcBef>
                <a:spcPct val="20000"/>
              </a:spcBef>
              <a:spcAft>
                <a:spcPct val="0"/>
              </a:spcAft>
              <a:buSzPct val="60000"/>
              <a:buFont typeface="Webdings" panose="05030102010509060703" pitchFamily="18" charset="2"/>
              <a:buChar char="&lt;"/>
              <a:defRPr sz="1200" b="1">
                <a:solidFill>
                  <a:schemeClr val="tx1"/>
                </a:solidFill>
                <a:latin typeface="Lucida Sans Unicode" panose="020B0602030504020204" pitchFamily="34" charset="0"/>
                <a:ea typeface="新宋体" panose="02010609030101010101" charset="-122"/>
              </a:defRPr>
            </a:lvl9pPr>
          </a:lstStyle>
          <a:p>
            <a:pPr marL="271780" lvl="1" indent="-271780">
              <a:lnSpc>
                <a:spcPct val="125000"/>
              </a:lnSpc>
              <a:buClr>
                <a:srgbClr val="FF0000"/>
              </a:buClr>
              <a:buFont typeface="Wingdings" panose="05000000000000000000" pitchFamily="2" charset="2"/>
              <a:buChar char="p"/>
              <a:defRPr/>
            </a:pPr>
            <a:r>
              <a:rPr lang="zh-CN" altLang="en-US" sz="1400" b="0" kern="1200" dirty="0" smtClean="0">
                <a:cs typeface="+mn-cs"/>
              </a:rPr>
              <a:t>图号件和外购件分类是分类编码的难点</a:t>
            </a:r>
            <a:endParaRPr lang="zh-CN" altLang="en-US" sz="1400" b="0" kern="1200" dirty="0" smtClean="0">
              <a:cs typeface="+mn-cs"/>
            </a:endParaRPr>
          </a:p>
          <a:p>
            <a:pPr marL="271780" lvl="1" indent="-271780">
              <a:lnSpc>
                <a:spcPct val="125000"/>
              </a:lnSpc>
              <a:buClr>
                <a:srgbClr val="FF0000"/>
              </a:buClr>
              <a:buFont typeface="Wingdings" panose="05000000000000000000" pitchFamily="2" charset="2"/>
              <a:buChar char="p"/>
              <a:defRPr/>
            </a:pPr>
            <a:r>
              <a:rPr lang="zh-CN" altLang="en-US" sz="1400" b="0" kern="1200" dirty="0" smtClean="0">
                <a:cs typeface="+mn-cs"/>
              </a:rPr>
              <a:t>编码中最好只使用数字，尽量不使用字母和符号</a:t>
            </a:r>
            <a:endParaRPr lang="zh-CN" altLang="en-US" sz="1400" b="0" kern="1200" dirty="0" smtClean="0">
              <a:cs typeface="+mn-cs"/>
            </a:endParaRPr>
          </a:p>
          <a:p>
            <a:pPr marL="271780" lvl="1" indent="-271780">
              <a:lnSpc>
                <a:spcPct val="125000"/>
              </a:lnSpc>
              <a:buClr>
                <a:srgbClr val="FF0000"/>
              </a:buClr>
              <a:buFont typeface="Wingdings" panose="05000000000000000000" pitchFamily="2" charset="2"/>
              <a:buChar char="p"/>
              <a:defRPr/>
            </a:pPr>
            <a:r>
              <a:rPr lang="zh-CN" altLang="en-US" sz="1400" b="0" kern="1200" dirty="0" smtClean="0">
                <a:cs typeface="+mn-cs"/>
              </a:rPr>
              <a:t>编码的长度保持在</a:t>
            </a:r>
            <a:r>
              <a:rPr lang="en-US" altLang="zh-CN" sz="1400" b="0" kern="1200" dirty="0" smtClean="0">
                <a:cs typeface="+mn-cs"/>
              </a:rPr>
              <a:t>16</a:t>
            </a:r>
            <a:r>
              <a:rPr lang="zh-CN" altLang="en-US" sz="1400" b="0" kern="1200" dirty="0" smtClean="0">
                <a:cs typeface="+mn-cs"/>
              </a:rPr>
              <a:t>位以下，不足长度时可以不用强制补齐</a:t>
            </a:r>
            <a:endParaRPr lang="zh-CN" altLang="en-US" sz="1400" b="0" kern="1200" dirty="0" smtClean="0">
              <a:cs typeface="+mn-cs"/>
            </a:endParaRPr>
          </a:p>
          <a:p>
            <a:pPr marL="271780" lvl="1" indent="-271780">
              <a:lnSpc>
                <a:spcPct val="125000"/>
              </a:lnSpc>
              <a:buClr>
                <a:srgbClr val="FF0000"/>
              </a:buClr>
              <a:buFont typeface="Wingdings" panose="05000000000000000000" pitchFamily="2" charset="2"/>
              <a:buChar char="p"/>
              <a:defRPr/>
            </a:pPr>
            <a:r>
              <a:rPr lang="zh-CN" altLang="en-US" sz="1400" b="0" kern="1200" dirty="0" smtClean="0">
                <a:cs typeface="+mn-cs"/>
              </a:rPr>
              <a:t>不同种类的物料分类原则和位数是不同的</a:t>
            </a:r>
            <a:endParaRPr lang="en-US" altLang="zh-CN" sz="1400" b="0" kern="1200" dirty="0" smtClean="0">
              <a:cs typeface="+mn-cs"/>
            </a:endParaRPr>
          </a:p>
          <a:p>
            <a:pPr marL="271780" lvl="1" indent="-271780">
              <a:lnSpc>
                <a:spcPct val="125000"/>
              </a:lnSpc>
              <a:buClr>
                <a:srgbClr val="FF0000"/>
              </a:buClr>
              <a:buFont typeface="Wingdings" panose="05000000000000000000" pitchFamily="2" charset="2"/>
              <a:buChar char="p"/>
              <a:defRPr/>
            </a:pPr>
            <a:r>
              <a:rPr lang="zh-CN" altLang="en-US" sz="1400" b="0" kern="1200" dirty="0" smtClean="0">
                <a:cs typeface="+mn-cs"/>
              </a:rPr>
              <a:t>编码中尽量的结合国家标准和行业标准，作为信息交流的一种基础</a:t>
            </a:r>
            <a:endParaRPr lang="zh-CN" altLang="en-US" sz="1400" b="0" kern="1200" dirty="0" smtClean="0">
              <a:cs typeface="+mn-cs"/>
            </a:endParaRPr>
          </a:p>
          <a:p>
            <a:pPr marL="271780" lvl="1" indent="-271780">
              <a:buClr>
                <a:srgbClr val="FF0000"/>
              </a:buClr>
              <a:buFont typeface="Wingdings" panose="05000000000000000000" pitchFamily="2" charset="2"/>
              <a:buChar char="p"/>
              <a:defRPr/>
            </a:pPr>
            <a:endParaRPr lang="zh-CN" altLang="en-US" sz="1400" kern="1200" dirty="0" smtClean="0"/>
          </a:p>
          <a:p>
            <a:pPr>
              <a:buFont typeface="Wingdings" panose="05000000000000000000" pitchFamily="2" charset="2"/>
              <a:buNone/>
            </a:pPr>
            <a:endParaRPr lang="zh-CN" altLang="en-US" sz="1400" dirty="0"/>
          </a:p>
        </p:txBody>
      </p:sp>
      <p:sp>
        <p:nvSpPr>
          <p:cNvPr id="19" name="Rectangle 3"/>
          <p:cNvSpPr txBox="1">
            <a:spLocks noChangeArrowheads="1"/>
          </p:cNvSpPr>
          <p:nvPr/>
        </p:nvSpPr>
        <p:spPr>
          <a:xfrm>
            <a:off x="4699373" y="1822946"/>
            <a:ext cx="3601665" cy="4198342"/>
          </a:xfrm>
          <a:prstGeom prst="rect">
            <a:avLst/>
          </a:prstGeom>
        </p:spPr>
        <p:txBody>
          <a:bodyPr/>
          <a:lstStyle>
            <a:lvl1pPr marL="342900" indent="-342900" algn="l" rtl="0" eaLnBrk="0" fontAlgn="base" hangingPunct="0">
              <a:lnSpc>
                <a:spcPct val="120000"/>
              </a:lnSpc>
              <a:spcBef>
                <a:spcPct val="20000"/>
              </a:spcBef>
              <a:spcAft>
                <a:spcPct val="0"/>
              </a:spcAft>
              <a:buSzPct val="60000"/>
              <a:buFont typeface="Wingdings" panose="05000000000000000000" pitchFamily="2" charset="2"/>
              <a:buChar char="q"/>
              <a:defRPr sz="2400" b="1">
                <a:solidFill>
                  <a:schemeClr val="tx1"/>
                </a:solidFill>
                <a:latin typeface="+mn-lt"/>
                <a:ea typeface="+mn-ea"/>
                <a:cs typeface="+mn-cs"/>
              </a:defRPr>
            </a:lvl1pPr>
            <a:lvl2pPr marL="742950" indent="-285750" algn="l" rtl="0" eaLnBrk="0" fontAlgn="base" hangingPunct="0">
              <a:lnSpc>
                <a:spcPct val="120000"/>
              </a:lnSpc>
              <a:spcBef>
                <a:spcPct val="20000"/>
              </a:spcBef>
              <a:spcAft>
                <a:spcPct val="0"/>
              </a:spcAft>
              <a:buSzPct val="60000"/>
              <a:buFont typeface="Wingdings" panose="05000000000000000000" pitchFamily="2" charset="2"/>
              <a:buChar char="Ø"/>
              <a:defRPr sz="2000" b="1">
                <a:solidFill>
                  <a:schemeClr val="tx1"/>
                </a:solidFill>
                <a:latin typeface="楷体_GB2312" pitchFamily="49" charset="-122"/>
                <a:ea typeface="楷体_GB2312" pitchFamily="49" charset="-122"/>
              </a:defRPr>
            </a:lvl2pPr>
            <a:lvl3pPr marL="1143000" indent="-228600" algn="l" rtl="0" eaLnBrk="0" fontAlgn="base" hangingPunct="0">
              <a:lnSpc>
                <a:spcPct val="120000"/>
              </a:lnSpc>
              <a:spcBef>
                <a:spcPct val="20000"/>
              </a:spcBef>
              <a:spcAft>
                <a:spcPct val="0"/>
              </a:spcAft>
              <a:buSzPct val="60000"/>
              <a:buFont typeface="Wingdings" panose="05000000000000000000" pitchFamily="2" charset="2"/>
              <a:buChar char="v"/>
              <a:defRPr sz="2400">
                <a:solidFill>
                  <a:schemeClr val="tx1"/>
                </a:solidFill>
                <a:latin typeface="新宋体" panose="02010609030101010101" charset="-122"/>
                <a:ea typeface="新宋体" panose="02010609030101010101" charset="-122"/>
              </a:defRPr>
            </a:lvl3pPr>
            <a:lvl4pPr marL="1600200" indent="-228600" algn="l" rtl="0" eaLnBrk="0" fontAlgn="base" hangingPunct="0">
              <a:lnSpc>
                <a:spcPct val="120000"/>
              </a:lnSpc>
              <a:spcBef>
                <a:spcPct val="20000"/>
              </a:spcBef>
              <a:spcAft>
                <a:spcPct val="0"/>
              </a:spcAft>
              <a:buSzPct val="60000"/>
              <a:buFont typeface="Webdings" panose="05030102010509060703" pitchFamily="18" charset="2"/>
              <a:buChar char="&lt;"/>
              <a:defRPr sz="1600">
                <a:solidFill>
                  <a:schemeClr val="tx1"/>
                </a:solidFill>
                <a:latin typeface="新宋体" panose="02010609030101010101" charset="-122"/>
                <a:ea typeface="新宋体" panose="02010609030101010101" charset="-122"/>
              </a:defRPr>
            </a:lvl4pPr>
            <a:lvl5pPr marL="2057400" indent="-228600" algn="l" rtl="0" eaLnBrk="0" fontAlgn="base" hangingPunct="0">
              <a:spcBef>
                <a:spcPct val="20000"/>
              </a:spcBef>
              <a:spcAft>
                <a:spcPct val="0"/>
              </a:spcAft>
              <a:buSzPct val="60000"/>
              <a:buFont typeface="Webdings" panose="05030102010509060703" pitchFamily="18" charset="2"/>
              <a:buChar char="&lt;"/>
              <a:defRPr sz="1200" b="1">
                <a:solidFill>
                  <a:schemeClr val="tx1"/>
                </a:solidFill>
                <a:latin typeface="Lucida Sans Unicode" panose="020B0602030504020204" pitchFamily="34" charset="0"/>
                <a:ea typeface="新宋体" panose="02010609030101010101" charset="-122"/>
              </a:defRPr>
            </a:lvl5pPr>
            <a:lvl6pPr marL="2514600" indent="-228600" algn="l" rtl="0" eaLnBrk="0" fontAlgn="base" hangingPunct="0">
              <a:spcBef>
                <a:spcPct val="20000"/>
              </a:spcBef>
              <a:spcAft>
                <a:spcPct val="0"/>
              </a:spcAft>
              <a:buSzPct val="60000"/>
              <a:buFont typeface="Webdings" panose="05030102010509060703" pitchFamily="18" charset="2"/>
              <a:buChar char="&lt;"/>
              <a:defRPr sz="1200" b="1">
                <a:solidFill>
                  <a:schemeClr val="tx1"/>
                </a:solidFill>
                <a:latin typeface="Lucida Sans Unicode" panose="020B0602030504020204" pitchFamily="34" charset="0"/>
                <a:ea typeface="新宋体" panose="02010609030101010101" charset="-122"/>
              </a:defRPr>
            </a:lvl6pPr>
            <a:lvl7pPr marL="2971800" indent="-228600" algn="l" rtl="0" eaLnBrk="0" fontAlgn="base" hangingPunct="0">
              <a:spcBef>
                <a:spcPct val="20000"/>
              </a:spcBef>
              <a:spcAft>
                <a:spcPct val="0"/>
              </a:spcAft>
              <a:buSzPct val="60000"/>
              <a:buFont typeface="Webdings" panose="05030102010509060703" pitchFamily="18" charset="2"/>
              <a:buChar char="&lt;"/>
              <a:defRPr sz="1200" b="1">
                <a:solidFill>
                  <a:schemeClr val="tx1"/>
                </a:solidFill>
                <a:latin typeface="Lucida Sans Unicode" panose="020B0602030504020204" pitchFamily="34" charset="0"/>
                <a:ea typeface="新宋体" panose="02010609030101010101" charset="-122"/>
              </a:defRPr>
            </a:lvl7pPr>
            <a:lvl8pPr marL="3429000" indent="-228600" algn="l" rtl="0" eaLnBrk="0" fontAlgn="base" hangingPunct="0">
              <a:spcBef>
                <a:spcPct val="20000"/>
              </a:spcBef>
              <a:spcAft>
                <a:spcPct val="0"/>
              </a:spcAft>
              <a:buSzPct val="60000"/>
              <a:buFont typeface="Webdings" panose="05030102010509060703" pitchFamily="18" charset="2"/>
              <a:buChar char="&lt;"/>
              <a:defRPr sz="1200" b="1">
                <a:solidFill>
                  <a:schemeClr val="tx1"/>
                </a:solidFill>
                <a:latin typeface="Lucida Sans Unicode" panose="020B0602030504020204" pitchFamily="34" charset="0"/>
                <a:ea typeface="新宋体" panose="02010609030101010101" charset="-122"/>
              </a:defRPr>
            </a:lvl8pPr>
            <a:lvl9pPr marL="3886200" indent="-228600" algn="l" rtl="0" eaLnBrk="0" fontAlgn="base" hangingPunct="0">
              <a:spcBef>
                <a:spcPct val="20000"/>
              </a:spcBef>
              <a:spcAft>
                <a:spcPct val="0"/>
              </a:spcAft>
              <a:buSzPct val="60000"/>
              <a:buFont typeface="Webdings" panose="05030102010509060703" pitchFamily="18" charset="2"/>
              <a:buChar char="&lt;"/>
              <a:defRPr sz="1200" b="1">
                <a:solidFill>
                  <a:schemeClr val="tx1"/>
                </a:solidFill>
                <a:latin typeface="Lucida Sans Unicode" panose="020B0602030504020204" pitchFamily="34" charset="0"/>
                <a:ea typeface="新宋体" panose="02010609030101010101" charset="-122"/>
              </a:defRPr>
            </a:lvl9pPr>
          </a:lstStyle>
          <a:p>
            <a:pPr marL="271780" lvl="1" indent="-271780">
              <a:lnSpc>
                <a:spcPct val="125000"/>
              </a:lnSpc>
              <a:buClr>
                <a:srgbClr val="FF0000"/>
              </a:buClr>
              <a:buFont typeface="Wingdings" panose="05000000000000000000" pitchFamily="2" charset="2"/>
              <a:buChar char="p"/>
              <a:defRPr/>
            </a:pPr>
            <a:r>
              <a:rPr lang="zh-CN" altLang="en-US" sz="1400" b="0" kern="1200" dirty="0" smtClean="0"/>
              <a:t>如果使用字母和数字混和编码时，应避免使用字母</a:t>
            </a:r>
            <a:r>
              <a:rPr lang="en-US" altLang="zh-CN" sz="1400" b="0" kern="1200" dirty="0" smtClean="0"/>
              <a:t>O、I、Z</a:t>
            </a:r>
            <a:r>
              <a:rPr lang="zh-CN" altLang="en-US" sz="1400" b="0" kern="1200" dirty="0" smtClean="0"/>
              <a:t>等字母，以免书写时与0、1、2相混淆</a:t>
            </a:r>
            <a:endParaRPr lang="zh-CN" altLang="en-US" sz="1400" b="0" kern="1200" dirty="0" smtClean="0"/>
          </a:p>
          <a:p>
            <a:pPr marL="271780" lvl="1" indent="-271780">
              <a:lnSpc>
                <a:spcPct val="125000"/>
              </a:lnSpc>
              <a:buClr>
                <a:srgbClr val="FF0000"/>
              </a:buClr>
              <a:buFont typeface="Wingdings" panose="05000000000000000000" pitchFamily="2" charset="2"/>
              <a:buChar char="p"/>
              <a:defRPr/>
            </a:pPr>
            <a:r>
              <a:rPr lang="zh-CN" altLang="en-US" sz="1400" b="0" kern="1200" dirty="0" smtClean="0"/>
              <a:t>编码中尽可能不用-、#、*等这些无意义的符号（只是为了区分编码的段，而没有任何含义），因为这些符号不便于电脑输入，而且会使编码太长</a:t>
            </a:r>
            <a:endParaRPr lang="zh-CN" altLang="en-US" sz="1400" b="0" kern="1200" dirty="0" smtClean="0"/>
          </a:p>
          <a:p>
            <a:pPr marL="271780" lvl="1" indent="-271780">
              <a:lnSpc>
                <a:spcPct val="125000"/>
              </a:lnSpc>
              <a:buClr>
                <a:srgbClr val="FF0000"/>
              </a:buClr>
              <a:buFont typeface="Wingdings" panose="05000000000000000000" pitchFamily="2" charset="2"/>
              <a:buChar char="p"/>
              <a:defRPr/>
            </a:pPr>
            <a:r>
              <a:rPr lang="zh-CN" altLang="en-US" sz="1400" b="0" kern="1200" dirty="0" smtClean="0"/>
              <a:t>确定编码方案时一定要保留足够的空间以方便以后的扩充</a:t>
            </a:r>
            <a:endParaRPr lang="zh-CN" altLang="en-US" sz="1400" b="0" kern="1200" dirty="0" smtClean="0"/>
          </a:p>
          <a:p>
            <a:pPr marL="271780" lvl="1" indent="-271780">
              <a:lnSpc>
                <a:spcPct val="125000"/>
              </a:lnSpc>
              <a:buClr>
                <a:srgbClr val="FF0000"/>
              </a:buClr>
              <a:buFont typeface="Wingdings" panose="05000000000000000000" pitchFamily="2" charset="2"/>
              <a:buChar char="p"/>
              <a:defRPr/>
            </a:pPr>
            <a:r>
              <a:rPr lang="zh-CN" altLang="en-US" sz="1400" b="0" kern="1200" dirty="0" smtClean="0"/>
              <a:t>为了使编码便于书写和录入电脑，编码在满足一定的要求下应尽可能简短</a:t>
            </a:r>
            <a:endParaRPr lang="zh-CN" altLang="en-US" sz="1400" b="0" kern="1200" dirty="0" smtClean="0"/>
          </a:p>
          <a:p>
            <a:pPr marL="271780" lvl="1" indent="-271780">
              <a:lnSpc>
                <a:spcPct val="125000"/>
              </a:lnSpc>
              <a:buClr>
                <a:srgbClr val="FF0000"/>
              </a:buClr>
              <a:buFont typeface="Wingdings" panose="05000000000000000000" pitchFamily="2" charset="2"/>
              <a:buChar char="p"/>
              <a:defRPr/>
            </a:pPr>
            <a:r>
              <a:rPr lang="zh-CN" altLang="en-US" sz="1400" b="0" kern="1200" dirty="0" smtClean="0"/>
              <a:t>凡是库存中可能出现的物料都必须予以编码</a:t>
            </a:r>
            <a:endParaRPr lang="zh-CN" altLang="en-US" sz="1400" b="0" kern="1200" dirty="0" smtClean="0"/>
          </a:p>
          <a:p>
            <a:pPr marL="271780" lvl="1" indent="-271780">
              <a:lnSpc>
                <a:spcPct val="125000"/>
              </a:lnSpc>
              <a:buClr>
                <a:srgbClr val="FF0000"/>
              </a:buClr>
              <a:buFont typeface="Wingdings" panose="05000000000000000000" pitchFamily="2" charset="2"/>
              <a:buChar char="p"/>
              <a:defRPr/>
            </a:pPr>
            <a:r>
              <a:rPr lang="zh-CN" altLang="en-US" sz="1400" b="0" kern="1200" dirty="0" smtClean="0"/>
              <a:t>每种物料只能有一个编码，一个编码只能在库存中找到一种物料一一对应</a:t>
            </a:r>
            <a:endParaRPr lang="zh-CN" altLang="en-US" sz="1400" b="0" kern="12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0306" name="Rectangle 2"/>
          <p:cNvSpPr>
            <a:spLocks noGrp="1" noChangeArrowheads="1"/>
          </p:cNvSpPr>
          <p:nvPr>
            <p:ph type="title"/>
          </p:nvPr>
        </p:nvSpPr>
        <p:spPr>
          <a:xfrm>
            <a:off x="381000" y="144016"/>
            <a:ext cx="8229600" cy="548680"/>
          </a:xfrm>
        </p:spPr>
        <p:txBody>
          <a:bodyPr/>
          <a:lstStyle/>
          <a:p>
            <a:r>
              <a:rPr lang="zh-CN" altLang="en-US" dirty="0"/>
              <a:t>避免使用特殊符号原因有：</a:t>
            </a:r>
            <a:endParaRPr lang="zh-CN" altLang="en-US" dirty="0"/>
          </a:p>
        </p:txBody>
      </p:sp>
      <p:sp>
        <p:nvSpPr>
          <p:cNvPr id="1250307" name="Rectangle 3"/>
          <p:cNvSpPr>
            <a:spLocks noGrp="1" noChangeArrowheads="1"/>
          </p:cNvSpPr>
          <p:nvPr>
            <p:ph type="body" idx="1"/>
          </p:nvPr>
        </p:nvSpPr>
        <p:spPr/>
        <p:txBody>
          <a:bodyPr/>
          <a:lstStyle/>
          <a:p>
            <a:pPr algn="just">
              <a:buFont typeface="Wingdings" panose="05000000000000000000" pitchFamily="2" charset="2"/>
              <a:buNone/>
            </a:pPr>
            <a:endParaRPr lang="zh-CN" altLang="en-US" dirty="0"/>
          </a:p>
          <a:p>
            <a:pPr>
              <a:buFont typeface="Wingdings" panose="05000000000000000000" pitchFamily="2" charset="2"/>
              <a:buNone/>
            </a:pPr>
            <a:endParaRPr lang="zh-CN" altLang="en-US" dirty="0"/>
          </a:p>
        </p:txBody>
      </p:sp>
      <p:sp>
        <p:nvSpPr>
          <p:cNvPr id="1250308" name="Rectangle 4"/>
          <p:cNvSpPr>
            <a:spLocks noChangeArrowheads="1"/>
          </p:cNvSpPr>
          <p:nvPr/>
        </p:nvSpPr>
        <p:spPr bwMode="auto">
          <a:xfrm>
            <a:off x="179512" y="836712"/>
            <a:ext cx="8764466" cy="5499100"/>
          </a:xfrm>
          <a:prstGeom prst="rect">
            <a:avLst/>
          </a:prstGeom>
          <a:noFill/>
          <a:ln w="9525">
            <a:noFill/>
            <a:miter lim="800000"/>
          </a:ln>
          <a:effectLst/>
        </p:spPr>
        <p:txBody>
          <a:bodyPr lIns="92063" tIns="46032" rIns="92063" bIns="46032"/>
          <a:lstStyle/>
          <a:p>
            <a:pPr marL="292100" indent="-292100" algn="l">
              <a:lnSpc>
                <a:spcPct val="125000"/>
              </a:lnSpc>
              <a:spcBef>
                <a:spcPct val="35000"/>
              </a:spcBef>
              <a:spcAft>
                <a:spcPct val="15000"/>
              </a:spcAft>
              <a:buClr>
                <a:srgbClr val="CC0000"/>
              </a:buClr>
              <a:buFont typeface="Wingdings" panose="05000000000000000000" pitchFamily="2" charset="2"/>
              <a:buNone/>
            </a:pPr>
            <a:r>
              <a:rPr lang="zh-CN" altLang="en-US" sz="2800" b="0" dirty="0">
                <a:solidFill>
                  <a:srgbClr val="000066"/>
                </a:solidFill>
                <a:latin typeface="微软雅黑" panose="020B0503020204020204" charset="-122"/>
                <a:ea typeface="微软雅黑" panose="020B0503020204020204" charset="-122"/>
              </a:rPr>
              <a:t> </a:t>
            </a:r>
            <a:r>
              <a:rPr lang="zh-CN" altLang="en-US" sz="2800" b="0" dirty="0" smtClean="0">
                <a:solidFill>
                  <a:srgbClr val="000066"/>
                </a:solidFill>
                <a:latin typeface="微软雅黑" panose="020B0503020204020204" charset="-122"/>
                <a:ea typeface="微软雅黑" panose="020B0503020204020204" charset="-122"/>
              </a:rPr>
              <a:t>  </a:t>
            </a:r>
            <a:r>
              <a:rPr lang="zh-CN" altLang="en-US" sz="2000" b="0" dirty="0" smtClean="0">
                <a:latin typeface="微软雅黑" panose="020B0503020204020204" charset="-122"/>
                <a:ea typeface="微软雅黑" panose="020B0503020204020204" charset="-122"/>
              </a:rPr>
              <a:t>凡数据存于关系型数据库,如</a:t>
            </a:r>
            <a:r>
              <a:rPr lang="en-US" altLang="zh-CN" sz="2000" b="0" dirty="0" err="1" smtClean="0">
                <a:latin typeface="微软雅黑" panose="020B0503020204020204" charset="-122"/>
                <a:ea typeface="微软雅黑" panose="020B0503020204020204" charset="-122"/>
              </a:rPr>
              <a:t>Oracle,MSSQL</a:t>
            </a:r>
            <a:r>
              <a:rPr lang="en-US" altLang="zh-CN" sz="2000" b="0" dirty="0" smtClean="0">
                <a:latin typeface="微软雅黑" panose="020B0503020204020204" charset="-122"/>
                <a:ea typeface="微软雅黑" panose="020B0503020204020204" charset="-122"/>
              </a:rPr>
              <a:t>...</a:t>
            </a:r>
            <a:r>
              <a:rPr lang="zh-CN" altLang="en-US" sz="2000" b="0" dirty="0" smtClean="0">
                <a:latin typeface="微软雅黑" panose="020B0503020204020204" charset="-122"/>
                <a:ea typeface="微软雅黑" panose="020B0503020204020204" charset="-122"/>
              </a:rPr>
              <a:t>等中，例如不可输入特殊字符符号,或全角,半角,中文等限制,原因在于找寻数据是采用</a:t>
            </a:r>
            <a:r>
              <a:rPr lang="en-US" altLang="zh-CN" sz="2000" b="0" dirty="0" smtClean="0">
                <a:latin typeface="微软雅黑" panose="020B0503020204020204" charset="-122"/>
                <a:ea typeface="微软雅黑" panose="020B0503020204020204" charset="-122"/>
              </a:rPr>
              <a:t>SQL</a:t>
            </a:r>
            <a:r>
              <a:rPr lang="zh-CN" altLang="en-US" sz="2000" b="0" dirty="0" smtClean="0">
                <a:latin typeface="微软雅黑" panose="020B0503020204020204" charset="-122"/>
                <a:ea typeface="微软雅黑" panose="020B0503020204020204" charset="-122"/>
              </a:rPr>
              <a:t>语法,而语法中又有特定符号必须要用到,倘若数据中含有这些特定符号,一定导致数据库会混乱而无法找到该笔数据.</a:t>
            </a:r>
            <a:endParaRPr lang="zh-TW" altLang="en-US" sz="2000" b="0" dirty="0" smtClean="0">
              <a:latin typeface="微软雅黑" panose="020B0503020204020204" charset="-122"/>
              <a:ea typeface="微软雅黑" panose="020B0503020204020204" charset="-122"/>
            </a:endParaRPr>
          </a:p>
          <a:p>
            <a:pPr marL="292100" indent="-292100" algn="l">
              <a:lnSpc>
                <a:spcPct val="125000"/>
              </a:lnSpc>
              <a:spcBef>
                <a:spcPct val="35000"/>
              </a:spcBef>
              <a:spcAft>
                <a:spcPct val="15000"/>
              </a:spcAft>
              <a:buClr>
                <a:srgbClr val="CC0000"/>
              </a:buClr>
              <a:buFont typeface="Wingdings" panose="05000000000000000000" pitchFamily="2" charset="2"/>
              <a:buNone/>
            </a:pPr>
            <a:r>
              <a:rPr lang="zh-CN" altLang="en-US" sz="2000" b="0" dirty="0">
                <a:solidFill>
                  <a:srgbClr val="000066"/>
                </a:solidFill>
                <a:latin typeface="微软雅黑" panose="020B0503020204020204" charset="-122"/>
                <a:ea typeface="微软雅黑" panose="020B0503020204020204" charset="-122"/>
              </a:rPr>
              <a:t>  以下是输入数据</a:t>
            </a:r>
            <a:r>
              <a:rPr lang="zh-CN" altLang="en-US" sz="2000" b="0" dirty="0" smtClean="0">
                <a:solidFill>
                  <a:srgbClr val="000066"/>
                </a:solidFill>
                <a:latin typeface="微软雅黑" panose="020B0503020204020204" charset="-122"/>
                <a:ea typeface="微软雅黑" panose="020B0503020204020204" charset="-122"/>
              </a:rPr>
              <a:t>至数据库</a:t>
            </a:r>
            <a:r>
              <a:rPr lang="zh-CN" altLang="en-US" sz="2000" b="0" dirty="0">
                <a:solidFill>
                  <a:srgbClr val="000066"/>
                </a:solidFill>
                <a:latin typeface="微软雅黑" panose="020B0503020204020204" charset="-122"/>
                <a:ea typeface="微软雅黑" panose="020B0503020204020204" charset="-122"/>
              </a:rPr>
              <a:t>的限制:</a:t>
            </a:r>
            <a:endParaRPr lang="zh-TW" altLang="en-US" sz="2000" b="0" dirty="0">
              <a:solidFill>
                <a:srgbClr val="000066"/>
              </a:solidFill>
              <a:latin typeface="微软雅黑" panose="020B0503020204020204" charset="-122"/>
              <a:ea typeface="微软雅黑" panose="020B0503020204020204" charset="-122"/>
            </a:endParaRPr>
          </a:p>
          <a:p>
            <a:pPr marL="742950" lvl="1" indent="-285750" eaLnBrk="0" hangingPunct="0">
              <a:lnSpc>
                <a:spcPct val="125000"/>
              </a:lnSpc>
              <a:spcBef>
                <a:spcPct val="20000"/>
              </a:spcBef>
              <a:buClr>
                <a:srgbClr val="FF0000"/>
              </a:buClr>
              <a:buSzPct val="60000"/>
              <a:buFont typeface="Wingdings" panose="05000000000000000000" pitchFamily="2" charset="2"/>
              <a:buChar char="Ø"/>
              <a:defRPr/>
            </a:pPr>
            <a:r>
              <a:rPr lang="zh-CN" altLang="en-US" sz="1600" b="0" dirty="0" smtClean="0">
                <a:latin typeface="微软雅黑" panose="020B0503020204020204" charset="-122"/>
                <a:ea typeface="微软雅黑" panose="020B0503020204020204" charset="-122"/>
              </a:rPr>
              <a:t>数据的第一个字或最后一个字不可是空白,虽然中间有空白是被允许,但最好是不要如此做..例子: (料号: 1234或料号:1234;不被允许.料号:12 34;可以但最好是不要)</a:t>
            </a:r>
            <a:endParaRPr lang="zh-TW" altLang="en-US" sz="1600" b="0" dirty="0" smtClean="0">
              <a:latin typeface="微软雅黑" panose="020B0503020204020204" charset="-122"/>
              <a:ea typeface="微软雅黑" panose="020B0503020204020204" charset="-122"/>
            </a:endParaRPr>
          </a:p>
          <a:p>
            <a:pPr marL="742950" lvl="1" indent="-285750" eaLnBrk="0" hangingPunct="0">
              <a:lnSpc>
                <a:spcPct val="125000"/>
              </a:lnSpc>
              <a:spcBef>
                <a:spcPct val="20000"/>
              </a:spcBef>
              <a:buClr>
                <a:srgbClr val="FF0000"/>
              </a:buClr>
              <a:buSzPct val="60000"/>
              <a:buFont typeface="Wingdings" panose="05000000000000000000" pitchFamily="2" charset="2"/>
              <a:buChar char="Ø"/>
              <a:defRPr/>
            </a:pPr>
            <a:r>
              <a:rPr lang="zh-CN" altLang="en-US" sz="1600" b="0" dirty="0" smtClean="0">
                <a:latin typeface="微软雅黑" panose="020B0503020204020204" charset="-122"/>
                <a:ea typeface="微软雅黑" panose="020B0503020204020204" charset="-122"/>
              </a:rPr>
              <a:t>同样的数据不要以英文字母的大,小写或全角,半角来区分其代表不同的资料值.例如:   料号:</a:t>
            </a:r>
            <a:r>
              <a:rPr lang="en-US" altLang="zh-CN" sz="1600" b="0" dirty="0" smtClean="0">
                <a:latin typeface="微软雅黑" panose="020B0503020204020204" charset="-122"/>
                <a:ea typeface="微软雅黑" panose="020B0503020204020204" charset="-122"/>
              </a:rPr>
              <a:t>a1234 </a:t>
            </a:r>
            <a:r>
              <a:rPr lang="zh-CN" altLang="en-US" sz="1600" b="0" dirty="0" smtClean="0">
                <a:latin typeface="微软雅黑" panose="020B0503020204020204" charset="-122"/>
                <a:ea typeface="微软雅黑" panose="020B0503020204020204" charset="-122"/>
              </a:rPr>
              <a:t>或 料号:</a:t>
            </a:r>
            <a:r>
              <a:rPr lang="en-US" altLang="zh-CN" sz="1600" b="0" dirty="0" smtClean="0">
                <a:latin typeface="微软雅黑" panose="020B0503020204020204" charset="-122"/>
                <a:ea typeface="微软雅黑" panose="020B0503020204020204" charset="-122"/>
              </a:rPr>
              <a:t>A1234; </a:t>
            </a:r>
            <a:r>
              <a:rPr lang="zh-CN" altLang="en-US" sz="1600" b="0" dirty="0" smtClean="0">
                <a:latin typeface="微软雅黑" panose="020B0503020204020204" charset="-122"/>
                <a:ea typeface="微软雅黑" panose="020B0503020204020204" charset="-122"/>
              </a:rPr>
              <a:t>料号:</a:t>
            </a:r>
            <a:r>
              <a:rPr lang="en-US" altLang="zh-CN" sz="1600" b="0" dirty="0" smtClean="0">
                <a:latin typeface="微软雅黑" panose="020B0503020204020204" charset="-122"/>
                <a:ea typeface="微软雅黑" panose="020B0503020204020204" charset="-122"/>
              </a:rPr>
              <a:t>a１２３４ </a:t>
            </a:r>
            <a:r>
              <a:rPr lang="zh-CN" altLang="en-US" sz="1600" b="0" dirty="0" smtClean="0">
                <a:latin typeface="微软雅黑" panose="020B0503020204020204" charset="-122"/>
                <a:ea typeface="微软雅黑" panose="020B0503020204020204" charset="-122"/>
              </a:rPr>
              <a:t>或 料号:</a:t>
            </a:r>
            <a:r>
              <a:rPr lang="en-US" altLang="zh-CN" sz="1600" b="0" dirty="0" smtClean="0">
                <a:latin typeface="微软雅黑" panose="020B0503020204020204" charset="-122"/>
                <a:ea typeface="微软雅黑" panose="020B0503020204020204" charset="-122"/>
              </a:rPr>
              <a:t>a1234</a:t>
            </a:r>
            <a:endParaRPr lang="en-US" altLang="zh-TW" sz="1600" b="0" dirty="0" smtClean="0">
              <a:latin typeface="微软雅黑" panose="020B0503020204020204" charset="-122"/>
              <a:ea typeface="微软雅黑" panose="020B0503020204020204" charset="-122"/>
            </a:endParaRPr>
          </a:p>
          <a:p>
            <a:pPr marL="742950" lvl="1" indent="-285750" eaLnBrk="0" hangingPunct="0">
              <a:lnSpc>
                <a:spcPct val="125000"/>
              </a:lnSpc>
              <a:spcBef>
                <a:spcPct val="20000"/>
              </a:spcBef>
              <a:buClr>
                <a:srgbClr val="FF0000"/>
              </a:buClr>
              <a:buSzPct val="60000"/>
              <a:buFont typeface="Wingdings" panose="05000000000000000000" pitchFamily="2" charset="2"/>
              <a:buChar char="Ø"/>
              <a:defRPr/>
            </a:pPr>
            <a:r>
              <a:rPr lang="zh-CN" altLang="en-US" sz="1600" b="0" dirty="0" smtClean="0">
                <a:latin typeface="微软雅黑" panose="020B0503020204020204" charset="-122"/>
                <a:ea typeface="微软雅黑" panose="020B0503020204020204" charset="-122"/>
              </a:rPr>
              <a:t>以下的特定符号请参考使用:	</a:t>
            </a:r>
            <a:endParaRPr lang="zh-TW" altLang="en-US" sz="1600" b="0" dirty="0" smtClean="0">
              <a:latin typeface="微软雅黑" panose="020B0503020204020204" charset="-122"/>
              <a:ea typeface="微软雅黑" panose="020B0503020204020204" charset="-122"/>
            </a:endParaRPr>
          </a:p>
          <a:p>
            <a:pPr marL="742950" lvl="1" indent="-285750" eaLnBrk="0" hangingPunct="0">
              <a:lnSpc>
                <a:spcPct val="125000"/>
              </a:lnSpc>
              <a:spcBef>
                <a:spcPct val="20000"/>
              </a:spcBef>
              <a:buClr>
                <a:srgbClr val="FF0000"/>
              </a:buClr>
              <a:buSzPct val="60000"/>
              <a:buFont typeface="Wingdings" panose="05000000000000000000" pitchFamily="2" charset="2"/>
              <a:buChar char="Ø"/>
              <a:defRPr/>
            </a:pPr>
            <a:r>
              <a:rPr lang="zh-CN" altLang="en-US" sz="1600" b="0" dirty="0" smtClean="0">
                <a:latin typeface="微软雅黑" panose="020B0503020204020204" charset="-122"/>
                <a:ea typeface="微软雅黑" panose="020B0503020204020204" charset="-122"/>
              </a:rPr>
              <a:t>   %,[,],_,‘,“,^   绝对不要用#,,&amp;,*,@, 千万不要放在字符串的头,尾位置</a:t>
            </a:r>
            <a:endParaRPr lang="zh-TW" altLang="en-US" sz="1600" b="0" dirty="0" smtClean="0">
              <a:latin typeface="微软雅黑" panose="020B0503020204020204" charset="-122"/>
              <a:ea typeface="微软雅黑" panose="020B0503020204020204" charset="-122"/>
            </a:endParaRPr>
          </a:p>
          <a:p>
            <a:pPr marL="742950" lvl="1" indent="-285750" eaLnBrk="0" hangingPunct="0">
              <a:lnSpc>
                <a:spcPct val="125000"/>
              </a:lnSpc>
              <a:spcBef>
                <a:spcPct val="20000"/>
              </a:spcBef>
              <a:buClr>
                <a:srgbClr val="FF0000"/>
              </a:buClr>
              <a:buSzPct val="60000"/>
              <a:buFont typeface="Wingdings" panose="05000000000000000000" pitchFamily="2" charset="2"/>
              <a:buChar char="Ø"/>
              <a:defRPr/>
            </a:pPr>
            <a:r>
              <a:rPr lang="zh-CN" altLang="en-US" sz="1600" b="0" dirty="0" smtClean="0">
                <a:latin typeface="微软雅黑" panose="020B0503020204020204" charset="-122"/>
                <a:ea typeface="微软雅黑" panose="020B0503020204020204" charset="-122"/>
              </a:rPr>
              <a:t>主要键的字段值:数据不要用中文,因为中文会含一些特殊字符.</a:t>
            </a:r>
            <a:endParaRPr lang="zh-CN" altLang="en-US" sz="1600" b="0" dirty="0" smtClean="0">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3378" name="Rectangle 2"/>
          <p:cNvSpPr>
            <a:spLocks noGrp="1" noChangeArrowheads="1"/>
          </p:cNvSpPr>
          <p:nvPr>
            <p:ph type="title"/>
          </p:nvPr>
        </p:nvSpPr>
        <p:spPr>
          <a:xfrm>
            <a:off x="467544" y="188640"/>
            <a:ext cx="7345973" cy="703263"/>
          </a:xfrm>
        </p:spPr>
        <p:txBody>
          <a:bodyPr/>
          <a:lstStyle/>
          <a:p>
            <a:r>
              <a:rPr lang="zh-CN" altLang="en-US" dirty="0"/>
              <a:t>避免采用有意义编号</a:t>
            </a:r>
            <a:endParaRPr lang="zh-CN" altLang="en-US" dirty="0"/>
          </a:p>
        </p:txBody>
      </p:sp>
      <p:sp>
        <p:nvSpPr>
          <p:cNvPr id="1253379" name="Rectangle 3"/>
          <p:cNvSpPr>
            <a:spLocks noGrp="1" noChangeArrowheads="1"/>
          </p:cNvSpPr>
          <p:nvPr>
            <p:ph type="body" idx="1"/>
          </p:nvPr>
        </p:nvSpPr>
        <p:spPr>
          <a:xfrm>
            <a:off x="251520" y="980728"/>
            <a:ext cx="8280920" cy="5400600"/>
          </a:xfrm>
        </p:spPr>
        <p:txBody>
          <a:bodyPr/>
          <a:lstStyle/>
          <a:p>
            <a:pPr marL="271780" lvl="1" indent="-271780">
              <a:lnSpc>
                <a:spcPct val="125000"/>
              </a:lnSpc>
              <a:buClr>
                <a:srgbClr val="FF0000"/>
              </a:buClr>
              <a:buFont typeface="Wingdings" panose="05000000000000000000" pitchFamily="2" charset="2"/>
              <a:buChar char="p"/>
              <a:defRPr/>
            </a:pPr>
            <a:r>
              <a:rPr lang="zh-CN" altLang="en-US" sz="1800" b="0" kern="1200" dirty="0" smtClean="0"/>
              <a:t>很多人在设计编号时都希望让编号反映某些意义，目的在使编号容易记忆或者可以「望字生义」。因此往往以英文单前缀几码或缩写字母冠于编号上。在编料号时则喜欢把一些规格、尺寸等属性直接反映于料号中。</a:t>
            </a:r>
            <a:endParaRPr lang="en-US" altLang="zh-CN" sz="1800" b="0" kern="1200" dirty="0" smtClean="0"/>
          </a:p>
          <a:p>
            <a:pPr marL="271780" lvl="1" indent="-271780">
              <a:lnSpc>
                <a:spcPct val="125000"/>
              </a:lnSpc>
              <a:buClr>
                <a:srgbClr val="FF0000"/>
              </a:buClr>
              <a:buFont typeface="Wingdings" panose="05000000000000000000" pitchFamily="2" charset="2"/>
              <a:buChar char="p"/>
              <a:defRPr/>
            </a:pPr>
            <a:r>
              <a:rPr lang="zh-CN" altLang="en-US" sz="1800" b="0" kern="1200" dirty="0" smtClean="0"/>
              <a:t>或许在资料笔数少时，这种方式的确可以获得一些方便。但在数据笔数大时此一方法事实上已收不到「易记」的效果，反而使「分类性」、「顺序性」、「弹性」及「唯一性」….等更重要的编号原则难以兼顾，结果只是徒增编号工作的困扰而已！</a:t>
            </a:r>
            <a:endParaRPr lang="en-US" altLang="zh-CN" sz="1800" b="0" kern="1200" dirty="0" smtClean="0"/>
          </a:p>
          <a:p>
            <a:pPr marL="271780" lvl="1" indent="-271780">
              <a:lnSpc>
                <a:spcPct val="125000"/>
              </a:lnSpc>
              <a:buClr>
                <a:srgbClr val="FF0000"/>
              </a:buClr>
              <a:buFont typeface="Wingdings" panose="05000000000000000000" pitchFamily="2" charset="2"/>
              <a:buChar char="p"/>
              <a:defRPr/>
            </a:pPr>
            <a:r>
              <a:rPr lang="zh-CN" altLang="en-US" sz="1800" b="0" kern="1200" dirty="0" smtClean="0"/>
              <a:t>有许多公司，特别是电子电机装配业常常就是为了要理出有意义的料号体系，而使得编号工作变得异常艰巨、耗时，甚至编到一半就夭折而难以接续下去。</a:t>
            </a:r>
            <a:endParaRPr lang="zh-TW" altLang="en-US" sz="1800" b="0" kern="1200" dirty="0" smtClean="0"/>
          </a:p>
          <a:p>
            <a:pPr>
              <a:lnSpc>
                <a:spcPct val="125000"/>
              </a:lnSpc>
              <a:buFont typeface="Wingdings" panose="05000000000000000000" pitchFamily="2" charset="2"/>
              <a:buNone/>
            </a:pPr>
            <a:r>
              <a:rPr lang="zh-CN" altLang="en-US" sz="1800" b="0" kern="1200" dirty="0" smtClean="0"/>
              <a:t>  如：部门编码：财务部（</a:t>
            </a:r>
            <a:r>
              <a:rPr lang="en-US" altLang="zh-CN" sz="1800" b="0" kern="1200" dirty="0" smtClean="0"/>
              <a:t>CWB）,</a:t>
            </a:r>
            <a:r>
              <a:rPr lang="zh-CN" altLang="en-US" sz="1800" b="0" kern="1200" dirty="0" smtClean="0"/>
              <a:t>没有弹性。</a:t>
            </a:r>
            <a:endParaRPr lang="zh-CN" altLang="en-US" sz="1800" b="0" kern="1200" dirty="0" smtClean="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81000" y="0"/>
            <a:ext cx="8229600" cy="838200"/>
          </a:xfrm>
        </p:spPr>
        <p:txBody>
          <a:bodyPr/>
          <a:lstStyle/>
          <a:p>
            <a:pPr>
              <a:defRPr/>
            </a:pPr>
            <a:r>
              <a:rPr lang="zh-CN" altLang="en-US" dirty="0" smtClean="0">
                <a:latin typeface="微软雅黑" panose="020B0503020204020204" charset="-122"/>
                <a:ea typeface="微软雅黑" panose="020B0503020204020204" charset="-122"/>
              </a:rPr>
              <a:t>目  录</a:t>
            </a:r>
            <a:endParaRPr lang="en-US" altLang="zh-CN" dirty="0" smtClean="0">
              <a:latin typeface="微软雅黑" panose="020B0503020204020204" charset="-122"/>
              <a:ea typeface="微软雅黑" panose="020B0503020204020204" charset="-122"/>
            </a:endParaRPr>
          </a:p>
        </p:txBody>
      </p:sp>
      <p:sp>
        <p:nvSpPr>
          <p:cNvPr id="20"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
        <p:nvSpPr>
          <p:cNvPr id="16" name="AutoShape 11"/>
          <p:cNvSpPr>
            <a:spLocks noChangeArrowheads="1"/>
          </p:cNvSpPr>
          <p:nvPr/>
        </p:nvSpPr>
        <p:spPr bwMode="auto">
          <a:xfrm>
            <a:off x="2123728" y="874812"/>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sz="1800" b="1" dirty="0" smtClean="0">
                <a:latin typeface="Arial" panose="020B0604020202020204" pitchFamily="34" charset="0"/>
                <a:cs typeface="+mn-cs"/>
              </a:rPr>
              <a:t>1</a:t>
            </a:r>
            <a:endParaRPr lang="en-GB" altLang="zh-CN" sz="1800" b="1" dirty="0">
              <a:latin typeface="Arial" panose="020B0604020202020204" pitchFamily="34" charset="0"/>
              <a:cs typeface="+mn-cs"/>
            </a:endParaRPr>
          </a:p>
        </p:txBody>
      </p:sp>
      <p:sp>
        <p:nvSpPr>
          <p:cNvPr id="43" name="AutoShape 11"/>
          <p:cNvSpPr>
            <a:spLocks noChangeArrowheads="1"/>
          </p:cNvSpPr>
          <p:nvPr/>
        </p:nvSpPr>
        <p:spPr bwMode="auto">
          <a:xfrm>
            <a:off x="2123728" y="1522884"/>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sz="1800" b="1" dirty="0" smtClean="0">
                <a:latin typeface="Arial" panose="020B0604020202020204" pitchFamily="34" charset="0"/>
                <a:cs typeface="+mn-cs"/>
              </a:rPr>
              <a:t>2</a:t>
            </a:r>
            <a:endParaRPr lang="en-GB" altLang="zh-CN" sz="1800" b="1" dirty="0">
              <a:latin typeface="Arial" panose="020B0604020202020204" pitchFamily="34" charset="0"/>
              <a:cs typeface="+mn-cs"/>
            </a:endParaRPr>
          </a:p>
        </p:txBody>
      </p:sp>
      <p:sp>
        <p:nvSpPr>
          <p:cNvPr id="44" name="AutoShape 3"/>
          <p:cNvSpPr>
            <a:spLocks noChangeArrowheads="1"/>
          </p:cNvSpPr>
          <p:nvPr/>
        </p:nvSpPr>
        <p:spPr bwMode="auto">
          <a:xfrm>
            <a:off x="2831183" y="1522884"/>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a:latin typeface="微软雅黑" panose="020B0503020204020204" charset="-122"/>
                <a:ea typeface="微软雅黑" panose="020B0503020204020204" charset="-122"/>
              </a:rPr>
              <a:t>术语及基本</a:t>
            </a:r>
            <a:r>
              <a:rPr lang="zh-CN" altLang="en-US" dirty="0" smtClean="0">
                <a:latin typeface="微软雅黑" panose="020B0503020204020204" charset="-122"/>
                <a:ea typeface="微软雅黑" panose="020B0503020204020204" charset="-122"/>
              </a:rPr>
              <a:t>概念</a:t>
            </a:r>
            <a:endParaRPr lang="zh-CN" altLang="en-US" dirty="0">
              <a:latin typeface="微软雅黑" panose="020B0503020204020204" charset="-122"/>
              <a:ea typeface="微软雅黑" panose="020B0503020204020204" charset="-122"/>
            </a:endParaRPr>
          </a:p>
        </p:txBody>
      </p:sp>
      <p:sp>
        <p:nvSpPr>
          <p:cNvPr id="45" name="AutoShape 11"/>
          <p:cNvSpPr>
            <a:spLocks noChangeArrowheads="1"/>
          </p:cNvSpPr>
          <p:nvPr/>
        </p:nvSpPr>
        <p:spPr bwMode="auto">
          <a:xfrm>
            <a:off x="2123728" y="2204864"/>
            <a:ext cx="552595" cy="432048"/>
          </a:xfrm>
          <a:prstGeom prst="roundRect">
            <a:avLst>
              <a:gd name="adj" fmla="val 16667"/>
            </a:avLst>
          </a:prstGeom>
          <a:solidFill>
            <a:srgbClr val="00B0F0"/>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solidFill>
                  <a:schemeClr val="bg1"/>
                </a:solidFill>
              </a:rPr>
              <a:t>3</a:t>
            </a:r>
            <a:endParaRPr lang="en-GB" altLang="zh-CN" sz="1800" b="1" dirty="0">
              <a:solidFill>
                <a:schemeClr val="bg1"/>
              </a:solidFill>
              <a:latin typeface="Arial" panose="020B0604020202020204" pitchFamily="34" charset="0"/>
              <a:cs typeface="+mn-cs"/>
            </a:endParaRPr>
          </a:p>
        </p:txBody>
      </p:sp>
      <p:sp>
        <p:nvSpPr>
          <p:cNvPr id="46" name="AutoShape 3"/>
          <p:cNvSpPr>
            <a:spLocks noChangeArrowheads="1"/>
          </p:cNvSpPr>
          <p:nvPr/>
        </p:nvSpPr>
        <p:spPr bwMode="auto">
          <a:xfrm>
            <a:off x="2831183" y="2204864"/>
            <a:ext cx="5413225" cy="432048"/>
          </a:xfrm>
          <a:prstGeom prst="roundRect">
            <a:avLst>
              <a:gd name="adj" fmla="val 16667"/>
            </a:avLst>
          </a:prstGeom>
          <a:solidFill>
            <a:srgbClr val="00B0F0"/>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a:solidFill>
                  <a:schemeClr val="bg1"/>
                </a:solidFill>
                <a:latin typeface="微软雅黑" panose="020B0503020204020204" charset="-122"/>
                <a:ea typeface="微软雅黑" panose="020B0503020204020204" charset="-122"/>
              </a:rPr>
              <a:t>主数据管理系统建设思路</a:t>
            </a:r>
            <a:endParaRPr lang="zh-CN" altLang="en-US" dirty="0">
              <a:solidFill>
                <a:schemeClr val="bg1"/>
              </a:solidFill>
              <a:latin typeface="微软雅黑" panose="020B0503020204020204" charset="-122"/>
              <a:ea typeface="微软雅黑" panose="020B0503020204020204" charset="-122"/>
            </a:endParaRPr>
          </a:p>
        </p:txBody>
      </p:sp>
      <p:sp>
        <p:nvSpPr>
          <p:cNvPr id="49" name="AutoShape 11"/>
          <p:cNvSpPr>
            <a:spLocks noChangeArrowheads="1"/>
          </p:cNvSpPr>
          <p:nvPr/>
        </p:nvSpPr>
        <p:spPr bwMode="auto">
          <a:xfrm>
            <a:off x="2123728" y="5157192"/>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GB" altLang="zh-CN" sz="1800" b="1" dirty="0" smtClean="0">
                <a:latin typeface="Arial" panose="020B0604020202020204" pitchFamily="34" charset="0"/>
                <a:cs typeface="+mn-cs"/>
              </a:rPr>
              <a:t>4</a:t>
            </a:r>
            <a:endParaRPr lang="en-GB" altLang="zh-CN" sz="1800" b="1" dirty="0">
              <a:latin typeface="Arial" panose="020B0604020202020204" pitchFamily="34" charset="0"/>
              <a:cs typeface="+mn-cs"/>
            </a:endParaRPr>
          </a:p>
        </p:txBody>
      </p:sp>
      <p:sp>
        <p:nvSpPr>
          <p:cNvPr id="50" name="AutoShape 3"/>
          <p:cNvSpPr>
            <a:spLocks noChangeArrowheads="1"/>
          </p:cNvSpPr>
          <p:nvPr/>
        </p:nvSpPr>
        <p:spPr bwMode="auto">
          <a:xfrm>
            <a:off x="2831183" y="5157192"/>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en-US" altLang="zh-CN" dirty="0" smtClean="0">
                <a:latin typeface="微软雅黑" panose="020B0503020204020204" charset="-122"/>
                <a:ea typeface="微软雅黑" panose="020B0503020204020204" charset="-122"/>
              </a:rPr>
              <a:t>XX</a:t>
            </a:r>
            <a:r>
              <a:rPr lang="zh-CN" altLang="en-US" dirty="0" smtClean="0">
                <a:latin typeface="微软雅黑" panose="020B0503020204020204" charset="-122"/>
                <a:ea typeface="微软雅黑" panose="020B0503020204020204" charset="-122"/>
              </a:rPr>
              <a:t>集团主数据管理工作建议</a:t>
            </a:r>
            <a:endParaRPr lang="zh-CN" altLang="en-US" dirty="0">
              <a:latin typeface="微软雅黑" panose="020B0503020204020204" charset="-122"/>
              <a:ea typeface="微软雅黑" panose="020B0503020204020204" charset="-122"/>
            </a:endParaRPr>
          </a:p>
        </p:txBody>
      </p:sp>
      <p:sp>
        <p:nvSpPr>
          <p:cNvPr id="51" name="AutoShape 11"/>
          <p:cNvSpPr>
            <a:spLocks noChangeArrowheads="1"/>
          </p:cNvSpPr>
          <p:nvPr/>
        </p:nvSpPr>
        <p:spPr bwMode="auto">
          <a:xfrm>
            <a:off x="2123728" y="5733256"/>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t>5</a:t>
            </a:r>
            <a:endParaRPr lang="en-GB" altLang="zh-CN" sz="1800" b="1" dirty="0">
              <a:latin typeface="Arial" panose="020B0604020202020204" pitchFamily="34" charset="0"/>
              <a:cs typeface="+mn-cs"/>
            </a:endParaRPr>
          </a:p>
        </p:txBody>
      </p:sp>
      <p:sp>
        <p:nvSpPr>
          <p:cNvPr id="52" name="AutoShape 3"/>
          <p:cNvSpPr>
            <a:spLocks noChangeArrowheads="1"/>
          </p:cNvSpPr>
          <p:nvPr/>
        </p:nvSpPr>
        <p:spPr bwMode="auto">
          <a:xfrm>
            <a:off x="2831183" y="5733256"/>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smtClean="0">
                <a:latin typeface="微软雅黑" panose="020B0503020204020204" charset="-122"/>
                <a:ea typeface="微软雅黑" panose="020B0503020204020204" charset="-122"/>
              </a:rPr>
              <a:t>案例介绍</a:t>
            </a:r>
            <a:endParaRPr lang="en-GB" altLang="zh-CN" dirty="0">
              <a:latin typeface="微软雅黑" panose="020B0503020204020204" charset="-122"/>
              <a:ea typeface="微软雅黑" panose="020B0503020204020204" charset="-122"/>
            </a:endParaRPr>
          </a:p>
        </p:txBody>
      </p:sp>
      <p:sp>
        <p:nvSpPr>
          <p:cNvPr id="53" name="AutoShape 3"/>
          <p:cNvSpPr>
            <a:spLocks noChangeArrowheads="1"/>
          </p:cNvSpPr>
          <p:nvPr/>
        </p:nvSpPr>
        <p:spPr bwMode="auto">
          <a:xfrm>
            <a:off x="3492360" y="3623848"/>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主数据管理实施方法论</a:t>
            </a:r>
            <a:endParaRPr lang="zh-CN" altLang="en-US" sz="1600" dirty="0">
              <a:latin typeface="微软雅黑" panose="020B0503020204020204" charset="-122"/>
              <a:ea typeface="微软雅黑" panose="020B0503020204020204" charset="-122"/>
            </a:endParaRPr>
          </a:p>
        </p:txBody>
      </p:sp>
      <p:sp>
        <p:nvSpPr>
          <p:cNvPr id="54" name="AutoShape 3"/>
          <p:cNvSpPr>
            <a:spLocks noChangeArrowheads="1"/>
          </p:cNvSpPr>
          <p:nvPr/>
        </p:nvSpPr>
        <p:spPr bwMode="auto">
          <a:xfrm>
            <a:off x="3492360" y="3200308"/>
            <a:ext cx="4320000" cy="288000"/>
          </a:xfrm>
          <a:prstGeom prst="roundRect">
            <a:avLst>
              <a:gd name="adj" fmla="val 16667"/>
            </a:avLst>
          </a:prstGeom>
          <a:solidFill>
            <a:srgbClr val="00B0F0"/>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solidFill>
                  <a:schemeClr val="bg1"/>
                </a:solidFill>
                <a:latin typeface="微软雅黑" panose="020B0503020204020204" charset="-122"/>
                <a:ea typeface="微软雅黑" panose="020B0503020204020204" charset="-122"/>
              </a:rPr>
              <a:t>某集团信息</a:t>
            </a:r>
            <a:r>
              <a:rPr lang="zh-CN" altLang="en-US" sz="1600" dirty="0">
                <a:solidFill>
                  <a:schemeClr val="bg1"/>
                </a:solidFill>
                <a:latin typeface="微软雅黑" panose="020B0503020204020204" charset="-122"/>
                <a:ea typeface="微软雅黑" panose="020B0503020204020204" charset="-122"/>
              </a:rPr>
              <a:t>标准化建设思路</a:t>
            </a:r>
            <a:endParaRPr lang="zh-CN" altLang="en-US" sz="1600" dirty="0">
              <a:solidFill>
                <a:schemeClr val="bg1"/>
              </a:solidFill>
              <a:latin typeface="微软雅黑" panose="020B0503020204020204" charset="-122"/>
              <a:ea typeface="微软雅黑" panose="020B0503020204020204" charset="-122"/>
            </a:endParaRPr>
          </a:p>
        </p:txBody>
      </p:sp>
      <p:sp>
        <p:nvSpPr>
          <p:cNvPr id="55" name="AutoShape 3"/>
          <p:cNvSpPr>
            <a:spLocks noChangeArrowheads="1"/>
          </p:cNvSpPr>
          <p:nvPr/>
        </p:nvSpPr>
        <p:spPr bwMode="auto">
          <a:xfrm>
            <a:off x="3492360" y="4043292"/>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物料</a:t>
            </a:r>
            <a:endParaRPr lang="zh-CN" altLang="en-US" sz="1600" dirty="0">
              <a:latin typeface="微软雅黑" panose="020B0503020204020204" charset="-122"/>
              <a:ea typeface="微软雅黑" panose="020B0503020204020204" charset="-122"/>
            </a:endParaRPr>
          </a:p>
        </p:txBody>
      </p:sp>
      <p:sp>
        <p:nvSpPr>
          <p:cNvPr id="56" name="AutoShape 3"/>
          <p:cNvSpPr>
            <a:spLocks noChangeArrowheads="1"/>
          </p:cNvSpPr>
          <p:nvPr/>
        </p:nvSpPr>
        <p:spPr bwMode="auto">
          <a:xfrm>
            <a:off x="3492360" y="4403268"/>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集成架构</a:t>
            </a:r>
            <a:endParaRPr lang="zh-CN" altLang="en-US" sz="1600" dirty="0">
              <a:latin typeface="微软雅黑" panose="020B0503020204020204" charset="-122"/>
              <a:ea typeface="微软雅黑" panose="020B0503020204020204" charset="-122"/>
            </a:endParaRPr>
          </a:p>
        </p:txBody>
      </p:sp>
      <p:sp>
        <p:nvSpPr>
          <p:cNvPr id="58" name="AutoShape 3"/>
          <p:cNvSpPr>
            <a:spLocks noChangeArrowheads="1"/>
          </p:cNvSpPr>
          <p:nvPr/>
        </p:nvSpPr>
        <p:spPr bwMode="auto">
          <a:xfrm>
            <a:off x="3492360" y="4763276"/>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软件硬件配置</a:t>
            </a:r>
            <a:endParaRPr lang="zh-CN" altLang="en-US" sz="1600" dirty="0">
              <a:latin typeface="微软雅黑" panose="020B0503020204020204" charset="-122"/>
              <a:ea typeface="微软雅黑" panose="020B0503020204020204" charset="-122"/>
            </a:endParaRPr>
          </a:p>
        </p:txBody>
      </p:sp>
      <p:sp>
        <p:nvSpPr>
          <p:cNvPr id="24" name="AutoShape 3"/>
          <p:cNvSpPr>
            <a:spLocks noChangeArrowheads="1"/>
          </p:cNvSpPr>
          <p:nvPr/>
        </p:nvSpPr>
        <p:spPr bwMode="auto">
          <a:xfrm>
            <a:off x="2843808" y="874812"/>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en-US" altLang="zh-CN" dirty="0" smtClean="0">
                <a:latin typeface="微软雅黑" panose="020B0503020204020204" charset="-122"/>
                <a:ea typeface="微软雅黑" panose="020B0503020204020204" charset="-122"/>
              </a:rPr>
              <a:t>A</a:t>
            </a:r>
            <a:r>
              <a:rPr lang="zh-CN" altLang="en-US" dirty="0" smtClean="0">
                <a:latin typeface="微软雅黑" panose="020B0503020204020204" charset="-122"/>
                <a:ea typeface="微软雅黑" panose="020B0503020204020204" charset="-122"/>
              </a:rPr>
              <a:t>公司介绍</a:t>
            </a:r>
            <a:endParaRPr lang="zh-CN" altLang="en-US" dirty="0">
              <a:latin typeface="微软雅黑" panose="020B0503020204020204" charset="-122"/>
              <a:ea typeface="微软雅黑" panose="020B0503020204020204" charset="-122"/>
            </a:endParaRPr>
          </a:p>
        </p:txBody>
      </p:sp>
      <p:sp>
        <p:nvSpPr>
          <p:cNvPr id="26" name="AutoShape 3"/>
          <p:cNvSpPr>
            <a:spLocks noChangeArrowheads="1"/>
          </p:cNvSpPr>
          <p:nvPr/>
        </p:nvSpPr>
        <p:spPr bwMode="auto">
          <a:xfrm>
            <a:off x="3491880" y="2780928"/>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a:latin typeface="微软雅黑" panose="020B0503020204020204" charset="-122"/>
                <a:ea typeface="微软雅黑" panose="020B0503020204020204" charset="-122"/>
              </a:rPr>
              <a:t>信息代码的内容、原则、方法</a:t>
            </a:r>
            <a:endParaRPr lang="zh-CN" altLang="en-US" sz="1600" dirty="0">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17" name="标题 1"/>
          <p:cNvSpPr>
            <a:spLocks noGrp="1"/>
          </p:cNvSpPr>
          <p:nvPr>
            <p:ph type="title" idx="4294967295"/>
          </p:nvPr>
        </p:nvSpPr>
        <p:spPr>
          <a:xfrm>
            <a:off x="381000" y="260648"/>
            <a:ext cx="8229600" cy="404664"/>
          </a:xfrm>
          <a:prstGeom prst="rect">
            <a:avLst/>
          </a:prstGeom>
        </p:spPr>
        <p:txBody>
          <a:bodyPr/>
          <a:lstStyle/>
          <a:p>
            <a:r>
              <a:rPr lang="zh-CN" altLang="en-US" b="1" dirty="0" smtClean="0">
                <a:latin typeface="微软雅黑" panose="020B0503020204020204" charset="-122"/>
                <a:ea typeface="微软雅黑" panose="020B0503020204020204" charset="-122"/>
              </a:rPr>
              <a:t>主数据管理实施组织架构</a:t>
            </a:r>
            <a:endParaRPr lang="zh-CN" altLang="en-US" b="1" dirty="0">
              <a:latin typeface="微软雅黑" panose="020B0503020204020204" charset="-122"/>
              <a:ea typeface="微软雅黑" panose="020B0503020204020204" charset="-122"/>
            </a:endParaRPr>
          </a:p>
        </p:txBody>
      </p:sp>
      <p:sp>
        <p:nvSpPr>
          <p:cNvPr id="48" name="Rectangle 4"/>
          <p:cNvSpPr>
            <a:spLocks noChangeArrowheads="1"/>
          </p:cNvSpPr>
          <p:nvPr/>
        </p:nvSpPr>
        <p:spPr bwMode="auto">
          <a:xfrm>
            <a:off x="555625" y="4934536"/>
            <a:ext cx="4960938" cy="1352550"/>
          </a:xfrm>
          <a:prstGeom prst="rect">
            <a:avLst/>
          </a:prstGeom>
          <a:solidFill>
            <a:srgbClr val="FFFFFF"/>
          </a:solidFill>
          <a:ln w="63500" cmpd="thickThin" algn="ctr">
            <a:solidFill>
              <a:srgbClr val="8064A2"/>
            </a:solidFill>
            <a:miter lim="800000"/>
          </a:ln>
          <a:effectLst/>
        </p:spPr>
        <p:txBody>
          <a:bodyPr/>
          <a:lstStyle/>
          <a:p>
            <a:pPr>
              <a:defRPr/>
            </a:pPr>
            <a:endParaRPr lang="zh-CN" altLang="en-US" sz="1800">
              <a:latin typeface="+mn-ea"/>
              <a:ea typeface="+mn-ea"/>
            </a:endParaRPr>
          </a:p>
        </p:txBody>
      </p:sp>
      <p:sp>
        <p:nvSpPr>
          <p:cNvPr id="49" name="Rectangle 5"/>
          <p:cNvSpPr>
            <a:spLocks noChangeArrowheads="1"/>
          </p:cNvSpPr>
          <p:nvPr/>
        </p:nvSpPr>
        <p:spPr bwMode="auto">
          <a:xfrm>
            <a:off x="357188" y="1484784"/>
            <a:ext cx="5346700" cy="4896544"/>
          </a:xfrm>
          <a:prstGeom prst="rect">
            <a:avLst/>
          </a:prstGeom>
          <a:noFill/>
          <a:ln w="28575">
            <a:solidFill>
              <a:srgbClr val="99CCFF"/>
            </a:solidFill>
            <a:miter lim="800000"/>
          </a:ln>
        </p:spPr>
        <p:txBody>
          <a:bodyPr/>
          <a:lstStyle/>
          <a:p>
            <a:pPr>
              <a:defRPr/>
            </a:pPr>
            <a:endParaRPr lang="zh-CN" altLang="en-US" sz="1800">
              <a:latin typeface="+mn-ea"/>
              <a:ea typeface="+mn-ea"/>
            </a:endParaRPr>
          </a:p>
        </p:txBody>
      </p:sp>
      <p:sp>
        <p:nvSpPr>
          <p:cNvPr id="50" name="Rectangle 6"/>
          <p:cNvSpPr>
            <a:spLocks noChangeArrowheads="1"/>
          </p:cNvSpPr>
          <p:nvPr/>
        </p:nvSpPr>
        <p:spPr bwMode="auto">
          <a:xfrm>
            <a:off x="539552" y="1556792"/>
            <a:ext cx="4960938" cy="3096344"/>
          </a:xfrm>
          <a:prstGeom prst="rect">
            <a:avLst/>
          </a:prstGeom>
          <a:grpFill/>
          <a:ln w="9525" algn="ctr">
            <a:solidFill>
              <a:srgbClr val="FF0000"/>
            </a:solidFill>
            <a:miter lim="800000"/>
          </a:ln>
          <a:effectLst/>
        </p:spPr>
        <p:txBody>
          <a:bodyPr vert="horz" tIns="10800"/>
          <a:lstStyle/>
          <a:p>
            <a:pPr algn="ctr">
              <a:lnSpc>
                <a:spcPct val="150000"/>
              </a:lnSpc>
              <a:defRPr/>
            </a:pPr>
            <a:endParaRPr lang="zh-CN" altLang="en-US" sz="1400" b="0">
              <a:solidFill>
                <a:schemeClr val="tx2"/>
              </a:solidFill>
              <a:latin typeface="+mn-ea"/>
            </a:endParaRPr>
          </a:p>
        </p:txBody>
      </p:sp>
      <p:sp>
        <p:nvSpPr>
          <p:cNvPr id="51" name="Rectangle 7"/>
          <p:cNvSpPr>
            <a:spLocks noChangeArrowheads="1"/>
          </p:cNvSpPr>
          <p:nvPr/>
        </p:nvSpPr>
        <p:spPr bwMode="auto">
          <a:xfrm>
            <a:off x="1691680" y="1954783"/>
            <a:ext cx="2592288" cy="394097"/>
          </a:xfrm>
          <a:prstGeom prst="rect">
            <a:avLst/>
          </a:prstGeom>
          <a:noFill/>
          <a:ln w="9525">
            <a:solidFill>
              <a:srgbClr val="000000"/>
            </a:solidFill>
            <a:miter lim="800000"/>
          </a:ln>
        </p:spPr>
        <p:txBody>
          <a:bodyPr/>
          <a:lstStyle/>
          <a:p>
            <a:pPr>
              <a:defRPr/>
            </a:pPr>
            <a:r>
              <a:rPr lang="zh-CN" altLang="en-US" sz="1600" dirty="0" smtClean="0">
                <a:solidFill>
                  <a:srgbClr val="002060"/>
                </a:solidFill>
                <a:latin typeface="+mn-ea"/>
                <a:ea typeface="+mn-ea"/>
              </a:rPr>
              <a:t>某集团信息化</a:t>
            </a:r>
            <a:r>
              <a:rPr lang="zh-CN" altLang="en-US" sz="1600" dirty="0">
                <a:solidFill>
                  <a:srgbClr val="002060"/>
                </a:solidFill>
                <a:latin typeface="+mn-ea"/>
                <a:ea typeface="+mn-ea"/>
              </a:rPr>
              <a:t>领导小组</a:t>
            </a:r>
            <a:endParaRPr lang="zh-CN" sz="1600" dirty="0">
              <a:solidFill>
                <a:srgbClr val="002060"/>
              </a:solidFill>
              <a:latin typeface="+mn-ea"/>
              <a:ea typeface="+mn-ea"/>
            </a:endParaRPr>
          </a:p>
        </p:txBody>
      </p:sp>
      <p:sp>
        <p:nvSpPr>
          <p:cNvPr id="53" name="Rectangle 8"/>
          <p:cNvSpPr>
            <a:spLocks noChangeArrowheads="1"/>
          </p:cNvSpPr>
          <p:nvPr/>
        </p:nvSpPr>
        <p:spPr bwMode="auto">
          <a:xfrm>
            <a:off x="1671638" y="2640335"/>
            <a:ext cx="2857500" cy="356617"/>
          </a:xfrm>
          <a:prstGeom prst="rect">
            <a:avLst/>
          </a:prstGeom>
          <a:noFill/>
          <a:ln w="9525">
            <a:solidFill>
              <a:srgbClr val="000000"/>
            </a:solidFill>
            <a:miter lim="800000"/>
          </a:ln>
        </p:spPr>
        <p:txBody>
          <a:bodyPr/>
          <a:lstStyle/>
          <a:p>
            <a:pPr algn="ctr">
              <a:defRPr/>
            </a:pPr>
            <a:r>
              <a:rPr lang="zh-CN" altLang="en-US" sz="1600" dirty="0" smtClean="0">
                <a:solidFill>
                  <a:srgbClr val="002060"/>
                </a:solidFill>
                <a:latin typeface="+mn-ea"/>
                <a:ea typeface="+mn-ea"/>
              </a:rPr>
              <a:t>信息</a:t>
            </a:r>
            <a:r>
              <a:rPr lang="zh-CN" altLang="en-US" sz="1600" dirty="0">
                <a:solidFill>
                  <a:srgbClr val="002060"/>
                </a:solidFill>
                <a:latin typeface="+mn-ea"/>
                <a:ea typeface="+mn-ea"/>
              </a:rPr>
              <a:t>标准化</a:t>
            </a:r>
            <a:r>
              <a:rPr lang="zh-CN" altLang="en-US" sz="1600" dirty="0" smtClean="0">
                <a:solidFill>
                  <a:srgbClr val="002060"/>
                </a:solidFill>
                <a:latin typeface="+mn-ea"/>
                <a:ea typeface="+mn-ea"/>
              </a:rPr>
              <a:t>办公室</a:t>
            </a:r>
            <a:r>
              <a:rPr lang="en-US" altLang="zh-CN" sz="1600" dirty="0" smtClean="0">
                <a:solidFill>
                  <a:srgbClr val="002060"/>
                </a:solidFill>
                <a:latin typeface="+mn-ea"/>
                <a:ea typeface="+mn-ea"/>
              </a:rPr>
              <a:t>(</a:t>
            </a:r>
            <a:r>
              <a:rPr lang="zh-CN" altLang="en-US" sz="1600" dirty="0" smtClean="0">
                <a:solidFill>
                  <a:srgbClr val="002060"/>
                </a:solidFill>
                <a:latin typeface="+mn-ea"/>
                <a:ea typeface="+mn-ea"/>
              </a:rPr>
              <a:t>信息部</a:t>
            </a:r>
            <a:r>
              <a:rPr lang="en-US" altLang="zh-CN" sz="1600" dirty="0" smtClean="0">
                <a:solidFill>
                  <a:srgbClr val="002060"/>
                </a:solidFill>
                <a:latin typeface="+mn-ea"/>
                <a:ea typeface="+mn-ea"/>
              </a:rPr>
              <a:t>)</a:t>
            </a:r>
            <a:endParaRPr lang="zh-CN" sz="1600" dirty="0">
              <a:solidFill>
                <a:srgbClr val="002060"/>
              </a:solidFill>
              <a:latin typeface="+mn-ea"/>
              <a:ea typeface="+mn-ea"/>
            </a:endParaRPr>
          </a:p>
        </p:txBody>
      </p:sp>
      <p:sp>
        <p:nvSpPr>
          <p:cNvPr id="55" name="Rectangle 9"/>
          <p:cNvSpPr>
            <a:spLocks noChangeArrowheads="1"/>
          </p:cNvSpPr>
          <p:nvPr/>
        </p:nvSpPr>
        <p:spPr bwMode="auto">
          <a:xfrm>
            <a:off x="683072" y="3261906"/>
            <a:ext cx="2736800" cy="1296988"/>
          </a:xfrm>
          <a:prstGeom prst="rect">
            <a:avLst/>
          </a:prstGeom>
          <a:grpFill/>
          <a:ln w="9525" algn="ctr">
            <a:solidFill>
              <a:srgbClr val="FF0000"/>
            </a:solidFill>
            <a:miter lim="800000"/>
          </a:ln>
          <a:effectLst/>
        </p:spPr>
        <p:txBody>
          <a:bodyPr vert="horz" tIns="10800"/>
          <a:lstStyle/>
          <a:p>
            <a:pPr algn="ctr">
              <a:defRPr/>
            </a:pPr>
            <a:endParaRPr lang="zh-CN" altLang="en-US" sz="1600">
              <a:solidFill>
                <a:schemeClr val="tx2"/>
              </a:solidFill>
              <a:latin typeface="+mn-ea"/>
            </a:endParaRPr>
          </a:p>
        </p:txBody>
      </p:sp>
      <p:grpSp>
        <p:nvGrpSpPr>
          <p:cNvPr id="2" name="Group 10"/>
          <p:cNvGrpSpPr/>
          <p:nvPr/>
        </p:nvGrpSpPr>
        <p:grpSpPr bwMode="auto">
          <a:xfrm>
            <a:off x="827535" y="3766840"/>
            <a:ext cx="2448005" cy="707174"/>
            <a:chOff x="3559" y="5894"/>
            <a:chExt cx="2378" cy="1553"/>
          </a:xfrm>
          <a:noFill/>
        </p:grpSpPr>
        <p:sp>
          <p:nvSpPr>
            <p:cNvPr id="57" name="Text Box 11"/>
            <p:cNvSpPr txBox="1">
              <a:spLocks noChangeArrowheads="1"/>
            </p:cNvSpPr>
            <p:nvPr/>
          </p:nvSpPr>
          <p:spPr bwMode="auto">
            <a:xfrm>
              <a:off x="3559" y="5894"/>
              <a:ext cx="699" cy="1518"/>
            </a:xfrm>
            <a:prstGeom prst="rect">
              <a:avLst/>
            </a:prstGeom>
            <a:grpFill/>
            <a:ln w="9525" algn="ctr">
              <a:solidFill>
                <a:srgbClr val="FF0000"/>
              </a:solidFill>
              <a:miter lim="800000"/>
            </a:ln>
            <a:effectLst/>
          </p:spPr>
          <p:txBody>
            <a:bodyPr vert="horz" tIns="10800"/>
            <a:lstStyle/>
            <a:p>
              <a:pPr algn="ctr">
                <a:lnSpc>
                  <a:spcPct val="150000"/>
                </a:lnSpc>
                <a:defRPr/>
              </a:pPr>
              <a:r>
                <a:rPr lang="zh-CN" altLang="en-US" sz="1400" b="0" dirty="0" smtClean="0">
                  <a:solidFill>
                    <a:schemeClr val="tx2"/>
                  </a:solidFill>
                  <a:latin typeface="+mn-ea"/>
                </a:rPr>
                <a:t> 业务</a:t>
              </a:r>
              <a:endParaRPr lang="en-US" altLang="zh-CN" sz="1400" b="0" dirty="0" smtClean="0">
                <a:solidFill>
                  <a:schemeClr val="tx2"/>
                </a:solidFill>
                <a:latin typeface="+mn-ea"/>
              </a:endParaRPr>
            </a:p>
            <a:p>
              <a:pPr algn="ctr">
                <a:lnSpc>
                  <a:spcPct val="150000"/>
                </a:lnSpc>
                <a:defRPr/>
              </a:pPr>
              <a:r>
                <a:rPr lang="zh-CN" altLang="en-US" sz="1400" b="0" dirty="0" smtClean="0">
                  <a:solidFill>
                    <a:schemeClr val="tx2"/>
                  </a:solidFill>
                  <a:latin typeface="+mn-ea"/>
                </a:rPr>
                <a:t>流程组</a:t>
              </a:r>
              <a:endParaRPr lang="zh-CN" altLang="en-US" sz="1400" b="0" dirty="0">
                <a:solidFill>
                  <a:schemeClr val="tx2"/>
                </a:solidFill>
                <a:latin typeface="+mn-ea"/>
              </a:endParaRPr>
            </a:p>
          </p:txBody>
        </p:sp>
        <p:sp>
          <p:nvSpPr>
            <p:cNvPr id="58" name="Text Box 16"/>
            <p:cNvSpPr txBox="1">
              <a:spLocks noChangeArrowheads="1"/>
            </p:cNvSpPr>
            <p:nvPr/>
          </p:nvSpPr>
          <p:spPr bwMode="auto">
            <a:xfrm>
              <a:off x="4398" y="5894"/>
              <a:ext cx="699" cy="1553"/>
            </a:xfrm>
            <a:prstGeom prst="rect">
              <a:avLst/>
            </a:prstGeom>
            <a:grpFill/>
            <a:ln w="9525" algn="ctr">
              <a:solidFill>
                <a:srgbClr val="FF0000"/>
              </a:solidFill>
              <a:miter lim="800000"/>
            </a:ln>
            <a:effectLst/>
          </p:spPr>
          <p:txBody>
            <a:bodyPr vert="horz" tIns="10800"/>
            <a:lstStyle/>
            <a:p>
              <a:pPr algn="ctr">
                <a:lnSpc>
                  <a:spcPct val="150000"/>
                </a:lnSpc>
                <a:defRPr/>
              </a:pPr>
              <a:r>
                <a:rPr lang="zh-CN" altLang="en-US" sz="1400" b="0" dirty="0">
                  <a:solidFill>
                    <a:schemeClr val="tx2"/>
                  </a:solidFill>
                  <a:latin typeface="+mn-ea"/>
                </a:rPr>
                <a:t> </a:t>
              </a:r>
              <a:r>
                <a:rPr lang="zh-CN" altLang="en-US" sz="1400" b="0" dirty="0" smtClean="0">
                  <a:solidFill>
                    <a:schemeClr val="tx2"/>
                  </a:solidFill>
                  <a:latin typeface="+mn-ea"/>
                </a:rPr>
                <a:t>数据指标组</a:t>
              </a:r>
              <a:endParaRPr lang="zh-CN" altLang="en-US" sz="1400" b="0" dirty="0">
                <a:solidFill>
                  <a:schemeClr val="tx2"/>
                </a:solidFill>
                <a:latin typeface="+mn-ea"/>
              </a:endParaRPr>
            </a:p>
          </p:txBody>
        </p:sp>
        <p:sp>
          <p:nvSpPr>
            <p:cNvPr id="59" name="Text Box 17"/>
            <p:cNvSpPr txBox="1">
              <a:spLocks noChangeArrowheads="1"/>
            </p:cNvSpPr>
            <p:nvPr/>
          </p:nvSpPr>
          <p:spPr bwMode="auto">
            <a:xfrm>
              <a:off x="5168" y="5894"/>
              <a:ext cx="769" cy="1553"/>
            </a:xfrm>
            <a:prstGeom prst="rect">
              <a:avLst/>
            </a:prstGeom>
            <a:grpFill/>
            <a:ln w="9525" algn="ctr">
              <a:solidFill>
                <a:srgbClr val="FF0000"/>
              </a:solidFill>
              <a:miter lim="800000"/>
            </a:ln>
            <a:effectLst/>
          </p:spPr>
          <p:txBody>
            <a:bodyPr vert="horz" tIns="10800"/>
            <a:lstStyle/>
            <a:p>
              <a:pPr algn="ctr">
                <a:lnSpc>
                  <a:spcPct val="150000"/>
                </a:lnSpc>
                <a:defRPr/>
              </a:pPr>
              <a:r>
                <a:rPr lang="zh-CN" altLang="en-US" sz="1400" b="0" dirty="0">
                  <a:solidFill>
                    <a:schemeClr val="tx2"/>
                  </a:solidFill>
                  <a:latin typeface="+mn-ea"/>
                </a:rPr>
                <a:t> </a:t>
              </a:r>
              <a:r>
                <a:rPr lang="zh-CN" altLang="en-US" sz="1400" b="0" dirty="0" smtClean="0">
                  <a:solidFill>
                    <a:schemeClr val="tx2"/>
                  </a:solidFill>
                  <a:latin typeface="+mn-ea"/>
                </a:rPr>
                <a:t>信息</a:t>
              </a:r>
              <a:endParaRPr lang="en-US" altLang="zh-CN" sz="1400" b="0" dirty="0" smtClean="0">
                <a:solidFill>
                  <a:schemeClr val="tx2"/>
                </a:solidFill>
                <a:latin typeface="+mn-ea"/>
              </a:endParaRPr>
            </a:p>
            <a:p>
              <a:pPr algn="ctr">
                <a:lnSpc>
                  <a:spcPct val="150000"/>
                </a:lnSpc>
                <a:defRPr/>
              </a:pPr>
              <a:r>
                <a:rPr lang="zh-CN" altLang="en-US" sz="1400" b="0" dirty="0" smtClean="0">
                  <a:solidFill>
                    <a:schemeClr val="tx2"/>
                  </a:solidFill>
                  <a:latin typeface="+mn-ea"/>
                </a:rPr>
                <a:t>代码组</a:t>
              </a:r>
              <a:endParaRPr lang="zh-CN" altLang="en-US" sz="1400" b="0" dirty="0">
                <a:solidFill>
                  <a:schemeClr val="tx2"/>
                </a:solidFill>
                <a:latin typeface="+mn-ea"/>
              </a:endParaRPr>
            </a:p>
          </p:txBody>
        </p:sp>
      </p:grpSp>
      <p:sp>
        <p:nvSpPr>
          <p:cNvPr id="60" name="Rectangle 18"/>
          <p:cNvSpPr>
            <a:spLocks noChangeArrowheads="1"/>
          </p:cNvSpPr>
          <p:nvPr/>
        </p:nvSpPr>
        <p:spPr bwMode="auto">
          <a:xfrm>
            <a:off x="703263" y="5304424"/>
            <a:ext cx="860425" cy="393700"/>
          </a:xfrm>
          <a:prstGeom prst="rect">
            <a:avLst/>
          </a:prstGeom>
          <a:gradFill rotWithShape="1">
            <a:gsLst>
              <a:gs pos="0">
                <a:srgbClr val="FF9966">
                  <a:gamma/>
                  <a:shade val="86275"/>
                  <a:invGamma/>
                </a:srgbClr>
              </a:gs>
              <a:gs pos="50000">
                <a:srgbClr val="FF9966"/>
              </a:gs>
              <a:gs pos="100000">
                <a:srgbClr val="FF9966">
                  <a:gamma/>
                  <a:shade val="86275"/>
                  <a:invGamma/>
                </a:srgbClr>
              </a:gs>
            </a:gsLst>
            <a:lin ang="5400000" scaled="1"/>
          </a:gradFill>
          <a:ln w="9525">
            <a:solidFill>
              <a:srgbClr val="000000"/>
            </a:solidFill>
            <a:miter lim="800000"/>
          </a:ln>
        </p:spPr>
        <p:txBody>
          <a:bodyPr/>
          <a:lstStyle/>
          <a:p>
            <a:pPr algn="ctr">
              <a:defRPr/>
            </a:pPr>
            <a:r>
              <a:rPr lang="zh-CN" altLang="en-US" sz="900" b="0" dirty="0">
                <a:solidFill>
                  <a:schemeClr val="tx2"/>
                </a:solidFill>
                <a:latin typeface="+mn-ea"/>
                <a:ea typeface="+mn-ea"/>
              </a:rPr>
              <a:t>企业信息化领导小组</a:t>
            </a:r>
            <a:endParaRPr lang="zh-CN" sz="1800" b="0" dirty="0">
              <a:solidFill>
                <a:schemeClr val="tx2"/>
              </a:solidFill>
              <a:latin typeface="+mn-ea"/>
              <a:ea typeface="+mn-ea"/>
            </a:endParaRPr>
          </a:p>
        </p:txBody>
      </p:sp>
      <p:sp>
        <p:nvSpPr>
          <p:cNvPr id="61" name="Rectangle 19"/>
          <p:cNvSpPr>
            <a:spLocks noChangeArrowheads="1"/>
          </p:cNvSpPr>
          <p:nvPr/>
        </p:nvSpPr>
        <p:spPr bwMode="auto">
          <a:xfrm>
            <a:off x="1912938" y="5304424"/>
            <a:ext cx="841375" cy="393700"/>
          </a:xfrm>
          <a:prstGeom prst="rect">
            <a:avLst/>
          </a:prstGeom>
          <a:gradFill rotWithShape="1">
            <a:gsLst>
              <a:gs pos="0">
                <a:srgbClr val="FF9966">
                  <a:gamma/>
                  <a:shade val="86275"/>
                  <a:invGamma/>
                </a:srgbClr>
              </a:gs>
              <a:gs pos="50000">
                <a:srgbClr val="FF9966"/>
              </a:gs>
              <a:gs pos="100000">
                <a:srgbClr val="FF9966">
                  <a:gamma/>
                  <a:shade val="86275"/>
                  <a:invGamma/>
                </a:srgbClr>
              </a:gs>
            </a:gsLst>
            <a:lin ang="5400000" scaled="1"/>
          </a:gradFill>
          <a:ln w="9525" algn="ctr">
            <a:solidFill>
              <a:srgbClr val="000000"/>
            </a:solidFill>
            <a:miter lim="800000"/>
          </a:ln>
          <a:effectLst/>
        </p:spPr>
        <p:txBody>
          <a:bodyPr/>
          <a:lstStyle/>
          <a:p>
            <a:pPr algn="ctr">
              <a:defRPr/>
            </a:pPr>
            <a:r>
              <a:rPr lang="zh-CN" altLang="en-US" sz="900" b="0" dirty="0">
                <a:solidFill>
                  <a:schemeClr val="tx2"/>
                </a:solidFill>
                <a:latin typeface="+mn-ea"/>
                <a:ea typeface="+mn-ea"/>
              </a:rPr>
              <a:t>企业信息化领导小组</a:t>
            </a:r>
            <a:endParaRPr lang="zh-CN" sz="1800" b="0" dirty="0">
              <a:solidFill>
                <a:schemeClr val="tx2"/>
              </a:solidFill>
              <a:latin typeface="+mn-ea"/>
              <a:ea typeface="+mn-ea"/>
            </a:endParaRPr>
          </a:p>
        </p:txBody>
      </p:sp>
      <p:sp>
        <p:nvSpPr>
          <p:cNvPr id="62" name="Rectangle 20"/>
          <p:cNvSpPr>
            <a:spLocks noChangeArrowheads="1"/>
          </p:cNvSpPr>
          <p:nvPr/>
        </p:nvSpPr>
        <p:spPr bwMode="auto">
          <a:xfrm>
            <a:off x="3308102" y="5304424"/>
            <a:ext cx="831850" cy="393700"/>
          </a:xfrm>
          <a:prstGeom prst="rect">
            <a:avLst/>
          </a:prstGeom>
          <a:gradFill rotWithShape="1">
            <a:gsLst>
              <a:gs pos="0">
                <a:srgbClr val="FF9966">
                  <a:gamma/>
                  <a:shade val="86275"/>
                  <a:invGamma/>
                </a:srgbClr>
              </a:gs>
              <a:gs pos="50000">
                <a:srgbClr val="FF9966"/>
              </a:gs>
              <a:gs pos="100000">
                <a:srgbClr val="FF9966">
                  <a:gamma/>
                  <a:shade val="86275"/>
                  <a:invGamma/>
                </a:srgbClr>
              </a:gs>
            </a:gsLst>
            <a:lin ang="5400000" scaled="1"/>
          </a:gradFill>
          <a:ln w="9525" algn="ctr">
            <a:solidFill>
              <a:srgbClr val="000000"/>
            </a:solidFill>
            <a:miter lim="800000"/>
          </a:ln>
          <a:effectLst/>
        </p:spPr>
        <p:txBody>
          <a:bodyPr/>
          <a:lstStyle/>
          <a:p>
            <a:pPr algn="ctr">
              <a:defRPr/>
            </a:pPr>
            <a:r>
              <a:rPr lang="zh-CN" altLang="en-US" sz="900" b="0" dirty="0">
                <a:solidFill>
                  <a:schemeClr val="tx2"/>
                </a:solidFill>
                <a:latin typeface="+mn-ea"/>
                <a:ea typeface="+mn-ea"/>
              </a:rPr>
              <a:t>企业信息化领导小组</a:t>
            </a:r>
            <a:endParaRPr lang="zh-CN" sz="1800" b="0" dirty="0">
              <a:solidFill>
                <a:schemeClr val="tx2"/>
              </a:solidFill>
              <a:latin typeface="+mn-ea"/>
              <a:ea typeface="+mn-ea"/>
            </a:endParaRPr>
          </a:p>
        </p:txBody>
      </p:sp>
      <p:sp>
        <p:nvSpPr>
          <p:cNvPr id="63" name="Rectangle 21"/>
          <p:cNvSpPr>
            <a:spLocks noChangeArrowheads="1"/>
          </p:cNvSpPr>
          <p:nvPr/>
        </p:nvSpPr>
        <p:spPr bwMode="auto">
          <a:xfrm>
            <a:off x="4499992" y="5304424"/>
            <a:ext cx="720155" cy="393700"/>
          </a:xfrm>
          <a:prstGeom prst="rect">
            <a:avLst/>
          </a:prstGeom>
          <a:gradFill rotWithShape="1">
            <a:gsLst>
              <a:gs pos="0">
                <a:srgbClr val="FF9966">
                  <a:gamma/>
                  <a:shade val="86275"/>
                  <a:invGamma/>
                </a:srgbClr>
              </a:gs>
              <a:gs pos="50000">
                <a:srgbClr val="FF9966"/>
              </a:gs>
              <a:gs pos="100000">
                <a:srgbClr val="FF9966">
                  <a:gamma/>
                  <a:shade val="86275"/>
                  <a:invGamma/>
                </a:srgbClr>
              </a:gs>
            </a:gsLst>
            <a:lin ang="5400000" scaled="1"/>
          </a:gradFill>
          <a:ln w="9525" algn="ctr">
            <a:solidFill>
              <a:srgbClr val="000000"/>
            </a:solidFill>
            <a:miter lim="800000"/>
          </a:ln>
          <a:effectLst/>
        </p:spPr>
        <p:txBody>
          <a:bodyPr/>
          <a:lstStyle/>
          <a:p>
            <a:pPr algn="ctr">
              <a:defRPr/>
            </a:pPr>
            <a:r>
              <a:rPr lang="en-US" altLang="zh-CN" sz="1000" b="0">
                <a:solidFill>
                  <a:schemeClr val="tx2"/>
                </a:solidFill>
                <a:latin typeface="+mn-ea"/>
                <a:ea typeface="+mn-ea"/>
              </a:rPr>
              <a:t>……</a:t>
            </a:r>
            <a:endParaRPr lang="zh-CN" altLang="zh-CN" sz="1800" b="0">
              <a:solidFill>
                <a:schemeClr val="tx2"/>
              </a:solidFill>
              <a:latin typeface="+mn-ea"/>
              <a:ea typeface="+mn-ea"/>
            </a:endParaRPr>
          </a:p>
        </p:txBody>
      </p:sp>
      <p:sp>
        <p:nvSpPr>
          <p:cNvPr id="64" name="Rectangle 22"/>
          <p:cNvSpPr>
            <a:spLocks noChangeArrowheads="1"/>
          </p:cNvSpPr>
          <p:nvPr/>
        </p:nvSpPr>
        <p:spPr bwMode="auto">
          <a:xfrm>
            <a:off x="2076450" y="4980574"/>
            <a:ext cx="2567558" cy="298400"/>
          </a:xfrm>
          <a:prstGeom prst="rect">
            <a:avLst/>
          </a:prstGeom>
          <a:noFill/>
          <a:ln w="9525">
            <a:noFill/>
            <a:miter lim="800000"/>
          </a:ln>
        </p:spPr>
        <p:txBody>
          <a:bodyPr/>
          <a:lstStyle/>
          <a:p>
            <a:pPr algn="just">
              <a:defRPr/>
            </a:pPr>
            <a:r>
              <a:rPr lang="zh-CN" altLang="en-US" sz="1600" dirty="0">
                <a:solidFill>
                  <a:srgbClr val="FF0000"/>
                </a:solidFill>
                <a:latin typeface="+mn-ea"/>
                <a:ea typeface="+mn-ea"/>
              </a:rPr>
              <a:t>企业层面信息标准化组织</a:t>
            </a:r>
            <a:endParaRPr lang="zh-CN" sz="1600" dirty="0">
              <a:latin typeface="+mn-ea"/>
              <a:ea typeface="+mn-ea"/>
            </a:endParaRPr>
          </a:p>
        </p:txBody>
      </p:sp>
      <p:sp>
        <p:nvSpPr>
          <p:cNvPr id="65" name="Rectangle 23"/>
          <p:cNvSpPr>
            <a:spLocks noChangeArrowheads="1"/>
          </p:cNvSpPr>
          <p:nvPr/>
        </p:nvSpPr>
        <p:spPr bwMode="auto">
          <a:xfrm>
            <a:off x="1928813" y="1640607"/>
            <a:ext cx="2274887" cy="276225"/>
          </a:xfrm>
          <a:prstGeom prst="rect">
            <a:avLst/>
          </a:prstGeom>
          <a:noFill/>
          <a:ln w="9525">
            <a:noFill/>
            <a:miter lim="800000"/>
          </a:ln>
        </p:spPr>
        <p:txBody>
          <a:bodyPr/>
          <a:lstStyle/>
          <a:p>
            <a:pPr algn="just">
              <a:defRPr/>
            </a:pPr>
            <a:r>
              <a:rPr lang="zh-CN" altLang="en-US" sz="1400" dirty="0">
                <a:solidFill>
                  <a:srgbClr val="FF0000"/>
                </a:solidFill>
                <a:latin typeface="+mn-ea"/>
                <a:ea typeface="+mn-ea"/>
              </a:rPr>
              <a:t>总部层面信息标准化组织</a:t>
            </a:r>
            <a:endParaRPr lang="zh-CN" sz="1400" dirty="0">
              <a:latin typeface="+mn-ea"/>
              <a:ea typeface="+mn-ea"/>
            </a:endParaRPr>
          </a:p>
        </p:txBody>
      </p:sp>
      <p:sp>
        <p:nvSpPr>
          <p:cNvPr id="66" name="AutoShape 24"/>
          <p:cNvSpPr>
            <a:spLocks noChangeArrowheads="1"/>
          </p:cNvSpPr>
          <p:nvPr/>
        </p:nvSpPr>
        <p:spPr bwMode="auto">
          <a:xfrm>
            <a:off x="2932113" y="4630902"/>
            <a:ext cx="199727" cy="288031"/>
          </a:xfrm>
          <a:prstGeom prst="downArrow">
            <a:avLst>
              <a:gd name="adj1" fmla="val 50000"/>
              <a:gd name="adj2" fmla="val 25000"/>
            </a:avLst>
          </a:prstGeom>
          <a:solidFill>
            <a:srgbClr val="00FFFF"/>
          </a:solidFill>
          <a:ln w="9525">
            <a:solidFill>
              <a:srgbClr val="000000"/>
            </a:solidFill>
            <a:miter lim="800000"/>
          </a:ln>
        </p:spPr>
        <p:txBody>
          <a:bodyPr/>
          <a:lstStyle/>
          <a:p>
            <a:pPr>
              <a:defRPr/>
            </a:pPr>
            <a:endParaRPr lang="zh-CN" altLang="en-US" sz="1800">
              <a:latin typeface="+mn-ea"/>
              <a:ea typeface="+mn-ea"/>
            </a:endParaRPr>
          </a:p>
        </p:txBody>
      </p:sp>
      <p:sp>
        <p:nvSpPr>
          <p:cNvPr id="67" name="AutoShape 25"/>
          <p:cNvSpPr>
            <a:spLocks noChangeArrowheads="1"/>
          </p:cNvSpPr>
          <p:nvPr/>
        </p:nvSpPr>
        <p:spPr bwMode="auto">
          <a:xfrm>
            <a:off x="2843808" y="2348880"/>
            <a:ext cx="216023" cy="288031"/>
          </a:xfrm>
          <a:prstGeom prst="downArrow">
            <a:avLst>
              <a:gd name="adj1" fmla="val 50000"/>
              <a:gd name="adj2" fmla="val 25000"/>
            </a:avLst>
          </a:prstGeom>
          <a:solidFill>
            <a:srgbClr val="00FFFF"/>
          </a:solidFill>
          <a:ln w="9525">
            <a:solidFill>
              <a:srgbClr val="000000"/>
            </a:solidFill>
            <a:miter lim="800000"/>
          </a:ln>
        </p:spPr>
        <p:txBody>
          <a:bodyPr/>
          <a:lstStyle/>
          <a:p>
            <a:pPr>
              <a:defRPr/>
            </a:pPr>
            <a:endParaRPr lang="zh-CN" altLang="en-US" sz="1800">
              <a:latin typeface="+mn-ea"/>
              <a:ea typeface="+mn-ea"/>
            </a:endParaRPr>
          </a:p>
        </p:txBody>
      </p:sp>
      <p:sp>
        <p:nvSpPr>
          <p:cNvPr id="68" name="Rectangle 26"/>
          <p:cNvSpPr>
            <a:spLocks noChangeArrowheads="1"/>
          </p:cNvSpPr>
          <p:nvPr/>
        </p:nvSpPr>
        <p:spPr bwMode="auto">
          <a:xfrm>
            <a:off x="755576" y="3334758"/>
            <a:ext cx="2520280" cy="288032"/>
          </a:xfrm>
          <a:prstGeom prst="rect">
            <a:avLst/>
          </a:prstGeom>
          <a:noFill/>
          <a:ln w="9525">
            <a:noFill/>
            <a:miter lim="800000"/>
          </a:ln>
        </p:spPr>
        <p:txBody>
          <a:bodyPr/>
          <a:lstStyle/>
          <a:p>
            <a:pPr algn="ctr">
              <a:defRPr/>
            </a:pPr>
            <a:r>
              <a:rPr lang="zh-CN" altLang="en-US" sz="1600" dirty="0" smtClean="0">
                <a:solidFill>
                  <a:schemeClr val="tx2"/>
                </a:solidFill>
                <a:latin typeface="+mn-ea"/>
                <a:ea typeface="+mn-ea"/>
              </a:rPr>
              <a:t>业务组</a:t>
            </a:r>
            <a:endParaRPr lang="zh-CN" sz="1600" dirty="0">
              <a:solidFill>
                <a:schemeClr val="tx2"/>
              </a:solidFill>
              <a:latin typeface="+mn-ea"/>
              <a:ea typeface="+mn-ea"/>
            </a:endParaRPr>
          </a:p>
        </p:txBody>
      </p:sp>
      <p:sp>
        <p:nvSpPr>
          <p:cNvPr id="69" name="AutoShape 27"/>
          <p:cNvSpPr>
            <a:spLocks noChangeArrowheads="1"/>
          </p:cNvSpPr>
          <p:nvPr/>
        </p:nvSpPr>
        <p:spPr bwMode="auto">
          <a:xfrm>
            <a:off x="2267745" y="2996952"/>
            <a:ext cx="216024" cy="265798"/>
          </a:xfrm>
          <a:prstGeom prst="downArrow">
            <a:avLst>
              <a:gd name="adj1" fmla="val 50000"/>
              <a:gd name="adj2" fmla="val 25000"/>
            </a:avLst>
          </a:prstGeom>
          <a:solidFill>
            <a:srgbClr val="00FFFF"/>
          </a:solidFill>
          <a:ln w="9525">
            <a:solidFill>
              <a:srgbClr val="000000"/>
            </a:solidFill>
            <a:miter lim="800000"/>
          </a:ln>
        </p:spPr>
        <p:txBody>
          <a:bodyPr/>
          <a:lstStyle/>
          <a:p>
            <a:pPr>
              <a:defRPr/>
            </a:pPr>
            <a:endParaRPr lang="zh-CN" altLang="en-US" sz="1800">
              <a:latin typeface="+mn-ea"/>
              <a:ea typeface="+mn-ea"/>
            </a:endParaRPr>
          </a:p>
        </p:txBody>
      </p:sp>
      <p:sp>
        <p:nvSpPr>
          <p:cNvPr id="70" name="Rectangle 29"/>
          <p:cNvSpPr>
            <a:spLocks noChangeArrowheads="1"/>
          </p:cNvSpPr>
          <p:nvPr/>
        </p:nvSpPr>
        <p:spPr bwMode="auto">
          <a:xfrm>
            <a:off x="714946" y="5860965"/>
            <a:ext cx="832718" cy="354113"/>
          </a:xfrm>
          <a:prstGeom prst="rect">
            <a:avLst/>
          </a:prstGeom>
          <a:gradFill rotWithShape="1">
            <a:gsLst>
              <a:gs pos="0">
                <a:srgbClr val="FF9966">
                  <a:gamma/>
                  <a:shade val="86275"/>
                  <a:invGamma/>
                </a:srgbClr>
              </a:gs>
              <a:gs pos="50000">
                <a:srgbClr val="FF9966"/>
              </a:gs>
              <a:gs pos="100000">
                <a:srgbClr val="FF9966">
                  <a:gamma/>
                  <a:shade val="86275"/>
                  <a:invGamma/>
                </a:srgbClr>
              </a:gs>
            </a:gsLst>
            <a:lin ang="5400000" scaled="1"/>
          </a:gradFill>
          <a:ln w="9525">
            <a:solidFill>
              <a:srgbClr val="000000"/>
            </a:solidFill>
            <a:miter lim="800000"/>
          </a:ln>
        </p:spPr>
        <p:txBody>
          <a:bodyPr/>
          <a:lstStyle/>
          <a:p>
            <a:pPr algn="ctr">
              <a:defRPr/>
            </a:pPr>
            <a:r>
              <a:rPr lang="zh-CN" altLang="en-US" sz="900" b="0" spc="-150" dirty="0" smtClean="0">
                <a:solidFill>
                  <a:schemeClr val="tx2"/>
                </a:solidFill>
                <a:latin typeface="+mn-ea"/>
                <a:ea typeface="+mn-ea"/>
              </a:rPr>
              <a:t>信息标准化</a:t>
            </a:r>
            <a:endParaRPr lang="en-US" altLang="zh-CN" sz="900" b="0" spc="-150" dirty="0" smtClean="0">
              <a:solidFill>
                <a:schemeClr val="tx2"/>
              </a:solidFill>
              <a:latin typeface="+mn-ea"/>
              <a:ea typeface="+mn-ea"/>
            </a:endParaRPr>
          </a:p>
          <a:p>
            <a:pPr algn="ctr">
              <a:defRPr/>
            </a:pPr>
            <a:r>
              <a:rPr lang="zh-CN" altLang="en-US" sz="900" b="0" spc="-150" dirty="0" smtClean="0">
                <a:solidFill>
                  <a:schemeClr val="tx2"/>
                </a:solidFill>
                <a:latin typeface="+mn-ea"/>
                <a:ea typeface="+mn-ea"/>
              </a:rPr>
              <a:t>管理</a:t>
            </a:r>
            <a:r>
              <a:rPr lang="zh-CN" altLang="en-US" sz="900" b="0" spc="-150" dirty="0">
                <a:solidFill>
                  <a:schemeClr val="tx2"/>
                </a:solidFill>
                <a:latin typeface="+mn-ea"/>
                <a:ea typeface="+mn-ea"/>
              </a:rPr>
              <a:t>组</a:t>
            </a:r>
            <a:endParaRPr lang="zh-CN" sz="1800" b="0" spc="-150" dirty="0">
              <a:solidFill>
                <a:schemeClr val="tx2"/>
              </a:solidFill>
              <a:latin typeface="+mn-ea"/>
              <a:ea typeface="+mn-ea"/>
            </a:endParaRPr>
          </a:p>
        </p:txBody>
      </p:sp>
      <p:sp>
        <p:nvSpPr>
          <p:cNvPr id="71" name="Rectangle 30"/>
          <p:cNvSpPr>
            <a:spLocks noChangeArrowheads="1"/>
          </p:cNvSpPr>
          <p:nvPr/>
        </p:nvSpPr>
        <p:spPr bwMode="auto">
          <a:xfrm>
            <a:off x="1907704" y="5860965"/>
            <a:ext cx="864096" cy="354113"/>
          </a:xfrm>
          <a:prstGeom prst="rect">
            <a:avLst/>
          </a:prstGeom>
          <a:gradFill rotWithShape="1">
            <a:gsLst>
              <a:gs pos="0">
                <a:srgbClr val="FF9966">
                  <a:gamma/>
                  <a:shade val="86275"/>
                  <a:invGamma/>
                </a:srgbClr>
              </a:gs>
              <a:gs pos="50000">
                <a:srgbClr val="FF9966"/>
              </a:gs>
              <a:gs pos="100000">
                <a:srgbClr val="FF9966">
                  <a:gamma/>
                  <a:shade val="86275"/>
                  <a:invGamma/>
                </a:srgbClr>
              </a:gs>
            </a:gsLst>
            <a:lin ang="5400000" scaled="1"/>
          </a:gradFill>
          <a:ln w="9525">
            <a:solidFill>
              <a:srgbClr val="000000"/>
            </a:solidFill>
            <a:miter lim="800000"/>
          </a:ln>
        </p:spPr>
        <p:txBody>
          <a:bodyPr/>
          <a:lstStyle/>
          <a:p>
            <a:pPr algn="ctr">
              <a:defRPr/>
            </a:pPr>
            <a:r>
              <a:rPr lang="zh-CN" altLang="en-US" sz="900" b="0" dirty="0" smtClean="0">
                <a:solidFill>
                  <a:schemeClr val="tx2"/>
                </a:solidFill>
                <a:latin typeface="+mn-ea"/>
                <a:ea typeface="+mn-ea"/>
              </a:rPr>
              <a:t>信息标准化</a:t>
            </a:r>
            <a:endParaRPr lang="en-US" altLang="zh-CN" sz="900" b="0" dirty="0" smtClean="0">
              <a:solidFill>
                <a:schemeClr val="tx2"/>
              </a:solidFill>
              <a:latin typeface="+mn-ea"/>
              <a:ea typeface="+mn-ea"/>
            </a:endParaRPr>
          </a:p>
          <a:p>
            <a:pPr algn="ctr">
              <a:defRPr/>
            </a:pPr>
            <a:r>
              <a:rPr lang="zh-CN" altLang="en-US" sz="900" b="0" dirty="0" smtClean="0">
                <a:solidFill>
                  <a:schemeClr val="tx2"/>
                </a:solidFill>
                <a:latin typeface="+mn-ea"/>
                <a:ea typeface="+mn-ea"/>
              </a:rPr>
              <a:t>管理</a:t>
            </a:r>
            <a:r>
              <a:rPr lang="zh-CN" altLang="en-US" sz="900" b="0" dirty="0">
                <a:solidFill>
                  <a:schemeClr val="tx2"/>
                </a:solidFill>
                <a:latin typeface="+mn-ea"/>
                <a:ea typeface="+mn-ea"/>
              </a:rPr>
              <a:t>组</a:t>
            </a:r>
            <a:endParaRPr lang="zh-CN" sz="900" b="0" dirty="0">
              <a:solidFill>
                <a:schemeClr val="tx2"/>
              </a:solidFill>
              <a:latin typeface="+mn-ea"/>
              <a:ea typeface="+mn-ea"/>
            </a:endParaRPr>
          </a:p>
        </p:txBody>
      </p:sp>
      <p:sp>
        <p:nvSpPr>
          <p:cNvPr id="72" name="Rectangle 31"/>
          <p:cNvSpPr>
            <a:spLocks noChangeArrowheads="1"/>
          </p:cNvSpPr>
          <p:nvPr/>
        </p:nvSpPr>
        <p:spPr bwMode="auto">
          <a:xfrm>
            <a:off x="3347864" y="5855038"/>
            <a:ext cx="792088" cy="360040"/>
          </a:xfrm>
          <a:prstGeom prst="rect">
            <a:avLst/>
          </a:prstGeom>
          <a:gradFill rotWithShape="1">
            <a:gsLst>
              <a:gs pos="0">
                <a:srgbClr val="FF9966">
                  <a:gamma/>
                  <a:shade val="86275"/>
                  <a:invGamma/>
                </a:srgbClr>
              </a:gs>
              <a:gs pos="50000">
                <a:srgbClr val="FF9966"/>
              </a:gs>
              <a:gs pos="100000">
                <a:srgbClr val="FF9966">
                  <a:gamma/>
                  <a:shade val="86275"/>
                  <a:invGamma/>
                </a:srgbClr>
              </a:gs>
            </a:gsLst>
            <a:lin ang="5400000" scaled="1"/>
          </a:gradFill>
          <a:ln w="9525">
            <a:solidFill>
              <a:srgbClr val="000000"/>
            </a:solidFill>
            <a:miter lim="800000"/>
          </a:ln>
        </p:spPr>
        <p:txBody>
          <a:bodyPr/>
          <a:lstStyle/>
          <a:p>
            <a:pPr algn="ctr">
              <a:defRPr/>
            </a:pPr>
            <a:r>
              <a:rPr lang="zh-CN" altLang="en-US" sz="900" b="0" dirty="0" smtClean="0">
                <a:solidFill>
                  <a:schemeClr val="tx2"/>
                </a:solidFill>
                <a:latin typeface="+mn-ea"/>
                <a:ea typeface="+mn-ea"/>
              </a:rPr>
              <a:t>信息标准化</a:t>
            </a:r>
            <a:endParaRPr lang="en-US" altLang="zh-CN" sz="900" b="0" dirty="0" smtClean="0">
              <a:solidFill>
                <a:schemeClr val="tx2"/>
              </a:solidFill>
              <a:latin typeface="+mn-ea"/>
              <a:ea typeface="+mn-ea"/>
            </a:endParaRPr>
          </a:p>
          <a:p>
            <a:pPr algn="ctr">
              <a:defRPr/>
            </a:pPr>
            <a:r>
              <a:rPr lang="zh-CN" altLang="en-US" sz="900" b="0" dirty="0" smtClean="0">
                <a:solidFill>
                  <a:schemeClr val="tx2"/>
                </a:solidFill>
                <a:latin typeface="+mn-ea"/>
                <a:ea typeface="+mn-ea"/>
              </a:rPr>
              <a:t>管理</a:t>
            </a:r>
            <a:r>
              <a:rPr lang="zh-CN" altLang="en-US" sz="900" b="0" dirty="0">
                <a:solidFill>
                  <a:schemeClr val="tx2"/>
                </a:solidFill>
                <a:latin typeface="+mn-ea"/>
                <a:ea typeface="+mn-ea"/>
              </a:rPr>
              <a:t>组</a:t>
            </a:r>
            <a:endParaRPr lang="zh-CN" sz="900" b="0" dirty="0">
              <a:solidFill>
                <a:schemeClr val="tx2"/>
              </a:solidFill>
              <a:latin typeface="+mn-ea"/>
              <a:ea typeface="+mn-ea"/>
            </a:endParaRPr>
          </a:p>
        </p:txBody>
      </p:sp>
      <p:sp>
        <p:nvSpPr>
          <p:cNvPr id="73" name="Rectangle 32"/>
          <p:cNvSpPr>
            <a:spLocks noChangeArrowheads="1"/>
          </p:cNvSpPr>
          <p:nvPr/>
        </p:nvSpPr>
        <p:spPr bwMode="auto">
          <a:xfrm>
            <a:off x="4499992" y="5833060"/>
            <a:ext cx="737175" cy="382017"/>
          </a:xfrm>
          <a:prstGeom prst="rect">
            <a:avLst/>
          </a:prstGeom>
          <a:gradFill rotWithShape="1">
            <a:gsLst>
              <a:gs pos="0">
                <a:srgbClr val="FF9966">
                  <a:gamma/>
                  <a:shade val="86275"/>
                  <a:invGamma/>
                </a:srgbClr>
              </a:gs>
              <a:gs pos="50000">
                <a:srgbClr val="FF9966"/>
              </a:gs>
              <a:gs pos="100000">
                <a:srgbClr val="FF9966">
                  <a:gamma/>
                  <a:shade val="86275"/>
                  <a:invGamma/>
                </a:srgbClr>
              </a:gs>
            </a:gsLst>
            <a:lin ang="5400000" scaled="1"/>
          </a:gradFill>
          <a:ln w="9525">
            <a:solidFill>
              <a:srgbClr val="000000"/>
            </a:solidFill>
            <a:miter lim="800000"/>
          </a:ln>
        </p:spPr>
        <p:txBody>
          <a:bodyPr/>
          <a:lstStyle/>
          <a:p>
            <a:pPr algn="ctr">
              <a:defRPr/>
            </a:pPr>
            <a:r>
              <a:rPr lang="en-US" altLang="zh-CN" sz="1000" b="0">
                <a:solidFill>
                  <a:schemeClr val="tx2"/>
                </a:solidFill>
                <a:latin typeface="+mn-ea"/>
                <a:ea typeface="+mn-ea"/>
              </a:rPr>
              <a:t>……</a:t>
            </a:r>
            <a:endParaRPr lang="zh-CN" altLang="zh-CN" sz="1800" b="0">
              <a:solidFill>
                <a:schemeClr val="tx2"/>
              </a:solidFill>
              <a:latin typeface="+mn-ea"/>
              <a:ea typeface="+mn-ea"/>
            </a:endParaRPr>
          </a:p>
        </p:txBody>
      </p:sp>
      <p:sp>
        <p:nvSpPr>
          <p:cNvPr id="74" name="TextBox 37"/>
          <p:cNvSpPr txBox="1">
            <a:spLocks noChangeArrowheads="1"/>
          </p:cNvSpPr>
          <p:nvPr/>
        </p:nvSpPr>
        <p:spPr bwMode="auto">
          <a:xfrm>
            <a:off x="5796136" y="1484784"/>
            <a:ext cx="2928937" cy="4743799"/>
          </a:xfrm>
          <a:prstGeom prst="rect">
            <a:avLst/>
          </a:prstGeom>
          <a:noFill/>
          <a:ln w="9525">
            <a:solidFill>
              <a:srgbClr val="000099"/>
            </a:solidFill>
            <a:miter lim="800000"/>
          </a:ln>
        </p:spPr>
        <p:txBody>
          <a:bodyPr wrap="square">
            <a:spAutoFit/>
          </a:bodyPr>
          <a:lstStyle/>
          <a:p>
            <a:pPr indent="271780">
              <a:lnSpc>
                <a:spcPct val="110000"/>
              </a:lnSpc>
              <a:spcBef>
                <a:spcPts val="600"/>
              </a:spcBef>
              <a:spcAft>
                <a:spcPts val="0"/>
              </a:spcAft>
              <a:buFont typeface="Arial" panose="020B0604020202020204" pitchFamily="34" charset="0"/>
              <a:buChar char="•"/>
            </a:pPr>
            <a:r>
              <a:rPr lang="zh-CN" altLang="en-US" sz="1100" b="0" dirty="0" smtClean="0">
                <a:solidFill>
                  <a:schemeClr val="tx2"/>
                </a:solidFill>
                <a:latin typeface="微软雅黑" panose="020B0503020204020204" charset="-122"/>
                <a:ea typeface="微软雅黑" panose="020B0503020204020204" charset="-122"/>
              </a:rPr>
              <a:t>信息化领导小组</a:t>
            </a:r>
            <a:r>
              <a:rPr lang="zh-CN" altLang="zh-CN" sz="1100" b="0" dirty="0" smtClean="0">
                <a:solidFill>
                  <a:schemeClr val="tx2"/>
                </a:solidFill>
                <a:latin typeface="微软雅黑" panose="020B0503020204020204" charset="-122"/>
                <a:ea typeface="微软雅黑" panose="020B0503020204020204" charset="-122"/>
              </a:rPr>
              <a:t>对信息标准</a:t>
            </a:r>
            <a:r>
              <a:rPr lang="zh-CN" altLang="en-US" sz="1100" b="0" dirty="0" smtClean="0">
                <a:solidFill>
                  <a:schemeClr val="tx2"/>
                </a:solidFill>
                <a:latin typeface="微软雅黑" panose="020B0503020204020204" charset="-122"/>
                <a:ea typeface="微软雅黑" panose="020B0503020204020204" charset="-122"/>
              </a:rPr>
              <a:t>化</a:t>
            </a:r>
            <a:r>
              <a:rPr lang="zh-CN" altLang="zh-CN" sz="1100" b="0" dirty="0" smtClean="0">
                <a:solidFill>
                  <a:schemeClr val="tx2"/>
                </a:solidFill>
                <a:latin typeface="微软雅黑" panose="020B0503020204020204" charset="-122"/>
                <a:ea typeface="微软雅黑" panose="020B0503020204020204" charset="-122"/>
              </a:rPr>
              <a:t>工作进行统一领导，确定指导思想、目标和任务，协调解决信息标准</a:t>
            </a:r>
            <a:r>
              <a:rPr lang="zh-CN" altLang="en-US" sz="1100" b="0" dirty="0" smtClean="0">
                <a:solidFill>
                  <a:schemeClr val="tx2"/>
                </a:solidFill>
                <a:latin typeface="微软雅黑" panose="020B0503020204020204" charset="-122"/>
                <a:ea typeface="微软雅黑" panose="020B0503020204020204" charset="-122"/>
              </a:rPr>
              <a:t>化</a:t>
            </a:r>
            <a:r>
              <a:rPr lang="zh-CN" altLang="zh-CN" sz="1100" b="0" dirty="0" smtClean="0">
                <a:solidFill>
                  <a:schemeClr val="tx2"/>
                </a:solidFill>
                <a:latin typeface="微软雅黑" panose="020B0503020204020204" charset="-122"/>
                <a:ea typeface="微软雅黑" panose="020B0503020204020204" charset="-122"/>
              </a:rPr>
              <a:t>相关的重大问题</a:t>
            </a:r>
            <a:r>
              <a:rPr lang="zh-CN" altLang="en-US" sz="1100" b="0" dirty="0" smtClean="0">
                <a:solidFill>
                  <a:schemeClr val="tx2"/>
                </a:solidFill>
                <a:latin typeface="微软雅黑" panose="020B0503020204020204" charset="-122"/>
                <a:ea typeface="微软雅黑" panose="020B0503020204020204" charset="-122"/>
              </a:rPr>
              <a:t>。</a:t>
            </a:r>
            <a:endParaRPr lang="en-US" altLang="zh-CN" sz="1100" b="0" dirty="0" smtClean="0">
              <a:solidFill>
                <a:schemeClr val="tx2"/>
              </a:solidFill>
              <a:latin typeface="微软雅黑" panose="020B0503020204020204" charset="-122"/>
              <a:ea typeface="微软雅黑" panose="020B0503020204020204" charset="-122"/>
            </a:endParaRPr>
          </a:p>
          <a:p>
            <a:pPr indent="271780">
              <a:lnSpc>
                <a:spcPct val="110000"/>
              </a:lnSpc>
              <a:spcBef>
                <a:spcPts val="600"/>
              </a:spcBef>
              <a:spcAft>
                <a:spcPts val="0"/>
              </a:spcAft>
              <a:buFont typeface="Arial" panose="020B0604020202020204" pitchFamily="34" charset="0"/>
              <a:buChar char="•"/>
            </a:pPr>
            <a:r>
              <a:rPr lang="zh-CN" altLang="en-US" sz="1100" b="0" dirty="0" smtClean="0">
                <a:solidFill>
                  <a:schemeClr val="tx2"/>
                </a:solidFill>
                <a:latin typeface="微软雅黑" panose="020B0503020204020204" charset="-122"/>
                <a:ea typeface="微软雅黑" panose="020B0503020204020204" charset="-122"/>
              </a:rPr>
              <a:t>信息标准化办公室设在信息部，信息部是信息标准化的归口管理部门，负责</a:t>
            </a:r>
            <a:r>
              <a:rPr lang="zh-CN" altLang="en-US" sz="1100" b="0" dirty="0">
                <a:solidFill>
                  <a:schemeClr val="tx2"/>
                </a:solidFill>
                <a:latin typeface="微软雅黑" panose="020B0503020204020204" charset="-122"/>
                <a:ea typeface="微软雅黑" panose="020B0503020204020204" charset="-122"/>
              </a:rPr>
              <a:t>信息</a:t>
            </a:r>
            <a:r>
              <a:rPr lang="zh-CN" altLang="en-US" sz="1100" b="0" dirty="0" smtClean="0">
                <a:solidFill>
                  <a:schemeClr val="tx2"/>
                </a:solidFill>
                <a:latin typeface="微软雅黑" panose="020B0503020204020204" charset="-122"/>
                <a:ea typeface="微软雅黑" panose="020B0503020204020204" charset="-122"/>
              </a:rPr>
              <a:t>标准化的</a:t>
            </a:r>
            <a:r>
              <a:rPr lang="zh-CN" altLang="zh-CN" sz="1100" b="0" dirty="0">
                <a:solidFill>
                  <a:schemeClr val="tx2"/>
                </a:solidFill>
                <a:latin typeface="微软雅黑" panose="020B0503020204020204" charset="-122"/>
                <a:ea typeface="微软雅黑" panose="020B0503020204020204" charset="-122"/>
              </a:rPr>
              <a:t>统一规划、</a:t>
            </a:r>
            <a:r>
              <a:rPr lang="zh-CN" altLang="zh-CN" sz="1100" b="0" dirty="0" smtClean="0">
                <a:solidFill>
                  <a:schemeClr val="tx2"/>
                </a:solidFill>
                <a:latin typeface="微软雅黑" panose="020B0503020204020204" charset="-122"/>
                <a:ea typeface="微软雅黑" panose="020B0503020204020204" charset="-122"/>
              </a:rPr>
              <a:t>综合</a:t>
            </a:r>
            <a:r>
              <a:rPr lang="zh-CN" altLang="en-US" sz="1100" b="0" dirty="0" smtClean="0">
                <a:solidFill>
                  <a:schemeClr val="tx2"/>
                </a:solidFill>
                <a:latin typeface="微软雅黑" panose="020B0503020204020204" charset="-122"/>
                <a:ea typeface="微软雅黑" panose="020B0503020204020204" charset="-122"/>
              </a:rPr>
              <a:t>管理。</a:t>
            </a:r>
            <a:endParaRPr lang="en-US" altLang="zh-CN" sz="1100" b="0" dirty="0">
              <a:solidFill>
                <a:schemeClr val="tx2"/>
              </a:solidFill>
              <a:latin typeface="微软雅黑" panose="020B0503020204020204" charset="-122"/>
              <a:ea typeface="微软雅黑" panose="020B0503020204020204" charset="-122"/>
            </a:endParaRPr>
          </a:p>
          <a:p>
            <a:pPr indent="271780">
              <a:lnSpc>
                <a:spcPct val="110000"/>
              </a:lnSpc>
              <a:spcBef>
                <a:spcPts val="600"/>
              </a:spcBef>
              <a:spcAft>
                <a:spcPts val="0"/>
              </a:spcAft>
              <a:buFont typeface="Arial" panose="020B0604020202020204" pitchFamily="34" charset="0"/>
              <a:buChar char="•"/>
            </a:pPr>
            <a:r>
              <a:rPr lang="zh-CN" altLang="en-US" sz="1100" b="0" dirty="0" smtClean="0">
                <a:solidFill>
                  <a:schemeClr val="tx2"/>
                </a:solidFill>
                <a:latin typeface="微软雅黑" panose="020B0503020204020204" charset="-122"/>
                <a:ea typeface="微软雅黑" panose="020B0503020204020204" charset="-122"/>
              </a:rPr>
              <a:t>业务组由</a:t>
            </a:r>
            <a:r>
              <a:rPr lang="zh-CN" altLang="en-US" sz="1100" b="0" dirty="0">
                <a:solidFill>
                  <a:schemeClr val="tx2"/>
                </a:solidFill>
                <a:latin typeface="微软雅黑" panose="020B0503020204020204" charset="-122"/>
                <a:ea typeface="微软雅黑" panose="020B0503020204020204" charset="-122"/>
              </a:rPr>
              <a:t>相关事业部和职能部门</a:t>
            </a:r>
            <a:r>
              <a:rPr lang="zh-CN" altLang="en-US" sz="1100" b="0" dirty="0" smtClean="0">
                <a:solidFill>
                  <a:schemeClr val="tx2"/>
                </a:solidFill>
                <a:latin typeface="微软雅黑" panose="020B0503020204020204" charset="-122"/>
                <a:ea typeface="微软雅黑" panose="020B0503020204020204" charset="-122"/>
              </a:rPr>
              <a:t>组成。各相关部门作为</a:t>
            </a:r>
            <a:r>
              <a:rPr lang="zh-CN" altLang="zh-CN" sz="1100" b="0" dirty="0" smtClean="0">
                <a:solidFill>
                  <a:schemeClr val="tx2"/>
                </a:solidFill>
                <a:latin typeface="微软雅黑" panose="020B0503020204020204" charset="-122"/>
                <a:ea typeface="微软雅黑" panose="020B0503020204020204" charset="-122"/>
              </a:rPr>
              <a:t>某类业务流程模板、数据</a:t>
            </a:r>
            <a:r>
              <a:rPr lang="zh-CN" altLang="en-US" sz="1100" b="0" dirty="0" smtClean="0">
                <a:solidFill>
                  <a:schemeClr val="tx2"/>
                </a:solidFill>
                <a:latin typeface="微软雅黑" panose="020B0503020204020204" charset="-122"/>
                <a:ea typeface="微软雅黑" panose="020B0503020204020204" charset="-122"/>
              </a:rPr>
              <a:t>指标</a:t>
            </a:r>
            <a:r>
              <a:rPr lang="zh-CN" altLang="zh-CN" sz="1100" b="0" dirty="0" smtClean="0">
                <a:solidFill>
                  <a:schemeClr val="tx2"/>
                </a:solidFill>
                <a:latin typeface="微软雅黑" panose="020B0503020204020204" charset="-122"/>
                <a:ea typeface="微软雅黑" panose="020B0503020204020204" charset="-122"/>
              </a:rPr>
              <a:t>和信息代码的业务牵头部门，负责该类信息化标准的需求收集确认、业务审核、培训宣贯和应用情况监督检查等业务管理工作</a:t>
            </a:r>
            <a:r>
              <a:rPr lang="zh-CN" altLang="en-US" sz="1100" b="0" dirty="0" smtClean="0">
                <a:solidFill>
                  <a:schemeClr val="tx2"/>
                </a:solidFill>
                <a:latin typeface="微软雅黑" panose="020B0503020204020204" charset="-122"/>
                <a:ea typeface="微软雅黑" panose="020B0503020204020204" charset="-122"/>
              </a:rPr>
              <a:t>。</a:t>
            </a:r>
            <a:endParaRPr lang="en-US" altLang="zh-CN" sz="1100" b="0" dirty="0">
              <a:solidFill>
                <a:schemeClr val="tx2"/>
              </a:solidFill>
              <a:latin typeface="微软雅黑" panose="020B0503020204020204" charset="-122"/>
              <a:ea typeface="微软雅黑" panose="020B0503020204020204" charset="-122"/>
            </a:endParaRPr>
          </a:p>
          <a:p>
            <a:pPr indent="271780">
              <a:lnSpc>
                <a:spcPct val="110000"/>
              </a:lnSpc>
              <a:spcBef>
                <a:spcPts val="600"/>
              </a:spcBef>
              <a:spcAft>
                <a:spcPts val="0"/>
              </a:spcAft>
              <a:buFont typeface="Arial" panose="020B0604020202020204" pitchFamily="34" charset="0"/>
              <a:buChar char="•"/>
            </a:pPr>
            <a:r>
              <a:rPr lang="zh-CN" altLang="en-US" sz="1100" b="0" dirty="0" smtClean="0">
                <a:solidFill>
                  <a:schemeClr val="tx2"/>
                </a:solidFill>
                <a:latin typeface="微软雅黑" panose="020B0503020204020204" charset="-122"/>
                <a:ea typeface="微软雅黑" panose="020B0503020204020204" charset="-122"/>
              </a:rPr>
              <a:t>技术组主要由</a:t>
            </a:r>
            <a:r>
              <a:rPr lang="en-US" altLang="zh-CN" sz="1100" b="0" dirty="0" smtClean="0">
                <a:solidFill>
                  <a:schemeClr val="tx2"/>
                </a:solidFill>
                <a:latin typeface="微软雅黑" panose="020B0503020204020204" charset="-122"/>
                <a:ea typeface="微软雅黑" panose="020B0503020204020204" charset="-122"/>
              </a:rPr>
              <a:t>A</a:t>
            </a:r>
            <a:r>
              <a:rPr lang="zh-CN" altLang="en-US" sz="1100" b="0" dirty="0" smtClean="0">
                <a:solidFill>
                  <a:schemeClr val="tx2"/>
                </a:solidFill>
                <a:latin typeface="微软雅黑" panose="020B0503020204020204" charset="-122"/>
                <a:ea typeface="微软雅黑" panose="020B0503020204020204" charset="-122"/>
              </a:rPr>
              <a:t>公司组成，技术支持组负责日常运维和技术支持，与各项目组一起负责</a:t>
            </a:r>
            <a:r>
              <a:rPr lang="zh-CN" altLang="zh-CN" sz="1100" b="0" dirty="0">
                <a:solidFill>
                  <a:schemeClr val="tx2"/>
                </a:solidFill>
                <a:latin typeface="微软雅黑" panose="020B0503020204020204" charset="-122"/>
                <a:ea typeface="微软雅黑" panose="020B0503020204020204" charset="-122"/>
              </a:rPr>
              <a:t>提出</a:t>
            </a:r>
            <a:r>
              <a:rPr lang="zh-CN" altLang="zh-CN" sz="1100" b="0" dirty="0" smtClean="0">
                <a:solidFill>
                  <a:schemeClr val="tx2"/>
                </a:solidFill>
                <a:latin typeface="微软雅黑" panose="020B0503020204020204" charset="-122"/>
                <a:ea typeface="微软雅黑" panose="020B0503020204020204" charset="-122"/>
              </a:rPr>
              <a:t>信息</a:t>
            </a:r>
            <a:r>
              <a:rPr lang="zh-CN" altLang="en-US" sz="1100" b="0" dirty="0" smtClean="0">
                <a:solidFill>
                  <a:schemeClr val="tx2"/>
                </a:solidFill>
                <a:latin typeface="微软雅黑" panose="020B0503020204020204" charset="-122"/>
                <a:ea typeface="微软雅黑" panose="020B0503020204020204" charset="-122"/>
              </a:rPr>
              <a:t>化</a:t>
            </a:r>
            <a:r>
              <a:rPr lang="zh-CN" altLang="zh-CN" sz="1100" b="0" dirty="0" smtClean="0">
                <a:solidFill>
                  <a:schemeClr val="tx2"/>
                </a:solidFill>
                <a:latin typeface="微软雅黑" panose="020B0503020204020204" charset="-122"/>
                <a:ea typeface="微软雅黑" panose="020B0503020204020204" charset="-122"/>
              </a:rPr>
              <a:t>标准</a:t>
            </a:r>
            <a:r>
              <a:rPr lang="zh-CN" altLang="zh-CN" sz="1100" b="0" dirty="0">
                <a:solidFill>
                  <a:schemeClr val="tx2"/>
                </a:solidFill>
                <a:latin typeface="微软雅黑" panose="020B0503020204020204" charset="-122"/>
                <a:ea typeface="微软雅黑" panose="020B0503020204020204" charset="-122"/>
              </a:rPr>
              <a:t>制修订的技术</a:t>
            </a:r>
            <a:r>
              <a:rPr lang="zh-CN" altLang="zh-CN" sz="1100" b="0" dirty="0" smtClean="0">
                <a:solidFill>
                  <a:schemeClr val="tx2"/>
                </a:solidFill>
                <a:latin typeface="微软雅黑" panose="020B0503020204020204" charset="-122"/>
                <a:ea typeface="微软雅黑" panose="020B0503020204020204" charset="-122"/>
              </a:rPr>
              <a:t>方案</a:t>
            </a:r>
            <a:r>
              <a:rPr lang="zh-CN" altLang="en-US" sz="1100" b="0" dirty="0" smtClean="0">
                <a:solidFill>
                  <a:schemeClr val="tx2"/>
                </a:solidFill>
                <a:latin typeface="微软雅黑" panose="020B0503020204020204" charset="-122"/>
                <a:ea typeface="微软雅黑" panose="020B0503020204020204" charset="-122"/>
              </a:rPr>
              <a:t>，各项目组负责相关信息化标准在项目中的实施及补充完善。</a:t>
            </a:r>
            <a:endParaRPr lang="en-US" altLang="zh-CN" sz="1100" b="0" dirty="0">
              <a:solidFill>
                <a:schemeClr val="tx2"/>
              </a:solidFill>
              <a:latin typeface="微软雅黑" panose="020B0503020204020204" charset="-122"/>
              <a:ea typeface="微软雅黑" panose="020B0503020204020204" charset="-122"/>
            </a:endParaRPr>
          </a:p>
          <a:p>
            <a:pPr indent="271780">
              <a:lnSpc>
                <a:spcPct val="110000"/>
              </a:lnSpc>
              <a:spcBef>
                <a:spcPts val="600"/>
              </a:spcBef>
              <a:spcAft>
                <a:spcPts val="0"/>
              </a:spcAft>
              <a:buFont typeface="Arial" panose="020B0604020202020204" pitchFamily="34" charset="0"/>
              <a:buChar char="•"/>
            </a:pPr>
            <a:r>
              <a:rPr lang="zh-CN" altLang="zh-CN" sz="1100" b="0" dirty="0">
                <a:solidFill>
                  <a:schemeClr val="tx2"/>
                </a:solidFill>
                <a:latin typeface="微软雅黑" panose="020B0503020204020204" charset="-122"/>
                <a:ea typeface="微软雅黑" panose="020B0503020204020204" charset="-122"/>
              </a:rPr>
              <a:t>企业信息化领导小组</a:t>
            </a:r>
            <a:r>
              <a:rPr lang="zh-CN" altLang="en-US" sz="1100" b="0" dirty="0">
                <a:solidFill>
                  <a:schemeClr val="tx2"/>
                </a:solidFill>
                <a:latin typeface="微软雅黑" panose="020B0503020204020204" charset="-122"/>
                <a:ea typeface="微软雅黑" panose="020B0503020204020204" charset="-122"/>
              </a:rPr>
              <a:t>负责</a:t>
            </a:r>
            <a:r>
              <a:rPr lang="zh-CN" altLang="zh-CN" sz="1100" b="0" dirty="0">
                <a:solidFill>
                  <a:schemeClr val="tx2"/>
                </a:solidFill>
                <a:latin typeface="微软雅黑" panose="020B0503020204020204" charset="-122"/>
                <a:ea typeface="微软雅黑" panose="020B0503020204020204" charset="-122"/>
              </a:rPr>
              <a:t>本企业信息标准工作</a:t>
            </a:r>
            <a:r>
              <a:rPr lang="zh-CN" altLang="en-US" sz="1100" b="0" dirty="0">
                <a:solidFill>
                  <a:schemeClr val="tx2"/>
                </a:solidFill>
                <a:latin typeface="微软雅黑" panose="020B0503020204020204" charset="-122"/>
                <a:ea typeface="微软雅黑" panose="020B0503020204020204" charset="-122"/>
              </a:rPr>
              <a:t>的</a:t>
            </a:r>
            <a:r>
              <a:rPr lang="zh-CN" altLang="zh-CN" sz="1100" b="0" dirty="0">
                <a:solidFill>
                  <a:schemeClr val="tx2"/>
                </a:solidFill>
                <a:latin typeface="微软雅黑" panose="020B0503020204020204" charset="-122"/>
                <a:ea typeface="微软雅黑" panose="020B0503020204020204" charset="-122"/>
              </a:rPr>
              <a:t>统一领导和管理，监督、检查总部统一发布的信息标准在本企业的应用。</a:t>
            </a:r>
            <a:endParaRPr lang="en-US" altLang="zh-CN" sz="1100" b="0" dirty="0">
              <a:solidFill>
                <a:schemeClr val="tx2"/>
              </a:solidFill>
              <a:latin typeface="微软雅黑" panose="020B0503020204020204" charset="-122"/>
              <a:ea typeface="微软雅黑" panose="020B0503020204020204" charset="-122"/>
            </a:endParaRPr>
          </a:p>
          <a:p>
            <a:pPr indent="271780">
              <a:lnSpc>
                <a:spcPct val="110000"/>
              </a:lnSpc>
              <a:spcBef>
                <a:spcPts val="600"/>
              </a:spcBef>
              <a:spcAft>
                <a:spcPts val="0"/>
              </a:spcAft>
              <a:buFont typeface="Arial" panose="020B0604020202020204" pitchFamily="34" charset="0"/>
              <a:buChar char="•"/>
            </a:pPr>
            <a:r>
              <a:rPr lang="zh-CN" altLang="zh-CN" sz="1100" b="0" dirty="0">
                <a:solidFill>
                  <a:schemeClr val="tx2"/>
                </a:solidFill>
                <a:latin typeface="微软雅黑" panose="020B0503020204020204" charset="-122"/>
                <a:ea typeface="微软雅黑" panose="020B0503020204020204" charset="-122"/>
              </a:rPr>
              <a:t>企业信息</a:t>
            </a:r>
            <a:r>
              <a:rPr lang="zh-CN" altLang="zh-CN" sz="1100" b="0" dirty="0" smtClean="0">
                <a:solidFill>
                  <a:schemeClr val="tx2"/>
                </a:solidFill>
                <a:latin typeface="微软雅黑" panose="020B0503020204020204" charset="-122"/>
                <a:ea typeface="微软雅黑" panose="020B0503020204020204" charset="-122"/>
              </a:rPr>
              <a:t>标准</a:t>
            </a:r>
            <a:r>
              <a:rPr lang="zh-CN" altLang="en-US" sz="1100" b="0" dirty="0" smtClean="0">
                <a:solidFill>
                  <a:schemeClr val="tx2"/>
                </a:solidFill>
                <a:latin typeface="微软雅黑" panose="020B0503020204020204" charset="-122"/>
                <a:ea typeface="微软雅黑" panose="020B0503020204020204" charset="-122"/>
              </a:rPr>
              <a:t>化</a:t>
            </a:r>
            <a:r>
              <a:rPr lang="zh-CN" altLang="zh-CN" sz="1100" b="0" dirty="0" smtClean="0">
                <a:solidFill>
                  <a:schemeClr val="tx2"/>
                </a:solidFill>
                <a:latin typeface="微软雅黑" panose="020B0503020204020204" charset="-122"/>
                <a:ea typeface="微软雅黑" panose="020B0503020204020204" charset="-122"/>
              </a:rPr>
              <a:t>管理</a:t>
            </a:r>
            <a:r>
              <a:rPr lang="zh-CN" altLang="zh-CN" sz="1100" b="0" dirty="0">
                <a:solidFill>
                  <a:schemeClr val="tx2"/>
                </a:solidFill>
                <a:latin typeface="微软雅黑" panose="020B0503020204020204" charset="-122"/>
                <a:ea typeface="微软雅黑" panose="020B0503020204020204" charset="-122"/>
              </a:rPr>
              <a:t>组负责总部统一发布的信息</a:t>
            </a:r>
            <a:r>
              <a:rPr lang="zh-CN" altLang="zh-CN" sz="1100" b="0" dirty="0" smtClean="0">
                <a:solidFill>
                  <a:schemeClr val="tx2"/>
                </a:solidFill>
                <a:latin typeface="微软雅黑" panose="020B0503020204020204" charset="-122"/>
                <a:ea typeface="微软雅黑" panose="020B0503020204020204" charset="-122"/>
              </a:rPr>
              <a:t>标准在</a:t>
            </a:r>
            <a:r>
              <a:rPr lang="zh-CN" altLang="zh-CN" sz="1100" b="0" dirty="0">
                <a:solidFill>
                  <a:schemeClr val="tx2"/>
                </a:solidFill>
                <a:latin typeface="微软雅黑" panose="020B0503020204020204" charset="-122"/>
                <a:ea typeface="微软雅黑" panose="020B0503020204020204" charset="-122"/>
              </a:rPr>
              <a:t>本企业的贯彻落实</a:t>
            </a:r>
            <a:r>
              <a:rPr lang="zh-CN" altLang="en-US" sz="1100" b="0" dirty="0">
                <a:solidFill>
                  <a:schemeClr val="tx2"/>
                </a:solidFill>
                <a:latin typeface="微软雅黑" panose="020B0503020204020204" charset="-122"/>
                <a:ea typeface="微软雅黑" panose="020B0503020204020204" charset="-122"/>
              </a:rPr>
              <a:t>及</a:t>
            </a:r>
            <a:r>
              <a:rPr lang="zh-CN" altLang="zh-CN" sz="1100" b="0" dirty="0">
                <a:solidFill>
                  <a:schemeClr val="tx2"/>
                </a:solidFill>
                <a:latin typeface="微软雅黑" panose="020B0503020204020204" charset="-122"/>
                <a:ea typeface="微软雅黑" panose="020B0503020204020204" charset="-122"/>
              </a:rPr>
              <a:t>应用检查</a:t>
            </a:r>
            <a:r>
              <a:rPr lang="en-US" altLang="zh-CN" sz="1100" b="0" dirty="0">
                <a:solidFill>
                  <a:schemeClr val="tx2"/>
                </a:solidFill>
                <a:latin typeface="微软雅黑" panose="020B0503020204020204" charset="-122"/>
                <a:ea typeface="微软雅黑" panose="020B0503020204020204" charset="-122"/>
              </a:rPr>
              <a:t>,</a:t>
            </a:r>
            <a:r>
              <a:rPr lang="zh-CN" altLang="en-US" sz="1100" b="0" dirty="0">
                <a:solidFill>
                  <a:schemeClr val="tx2"/>
                </a:solidFill>
                <a:latin typeface="微软雅黑" panose="020B0503020204020204" charset="-122"/>
                <a:ea typeface="微软雅黑" panose="020B0503020204020204" charset="-122"/>
              </a:rPr>
              <a:t>负责</a:t>
            </a:r>
            <a:r>
              <a:rPr lang="zh-CN" altLang="zh-CN" sz="1100" b="0" dirty="0">
                <a:solidFill>
                  <a:schemeClr val="tx2"/>
                </a:solidFill>
                <a:latin typeface="微软雅黑" panose="020B0503020204020204" charset="-122"/>
                <a:ea typeface="微软雅黑" panose="020B0503020204020204" charset="-122"/>
              </a:rPr>
              <a:t>本企业信息</a:t>
            </a:r>
            <a:r>
              <a:rPr lang="zh-CN" altLang="zh-CN" sz="1100" b="0" dirty="0" smtClean="0">
                <a:solidFill>
                  <a:schemeClr val="tx2"/>
                </a:solidFill>
                <a:latin typeface="微软雅黑" panose="020B0503020204020204" charset="-122"/>
                <a:ea typeface="微软雅黑" panose="020B0503020204020204" charset="-122"/>
              </a:rPr>
              <a:t>标准的</a:t>
            </a:r>
            <a:r>
              <a:rPr lang="zh-CN" altLang="zh-CN" sz="1100" b="0" dirty="0">
                <a:solidFill>
                  <a:schemeClr val="tx2"/>
                </a:solidFill>
                <a:latin typeface="微软雅黑" panose="020B0503020204020204" charset="-122"/>
                <a:ea typeface="微软雅黑" panose="020B0503020204020204" charset="-122"/>
              </a:rPr>
              <a:t>培训、宣传贯彻和日常维护等工作。</a:t>
            </a:r>
            <a:endParaRPr lang="zh-CN" altLang="en-US" sz="1100" b="0" dirty="0">
              <a:solidFill>
                <a:schemeClr val="tx2"/>
              </a:solidFill>
              <a:latin typeface="微软雅黑" panose="020B0503020204020204" charset="-122"/>
              <a:ea typeface="微软雅黑" panose="020B0503020204020204" charset="-122"/>
            </a:endParaRPr>
          </a:p>
        </p:txBody>
      </p:sp>
      <p:sp>
        <p:nvSpPr>
          <p:cNvPr id="75" name="TextBox 74"/>
          <p:cNvSpPr txBox="1"/>
          <p:nvPr/>
        </p:nvSpPr>
        <p:spPr>
          <a:xfrm>
            <a:off x="373063" y="857250"/>
            <a:ext cx="8143875" cy="584775"/>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a:spAutoFit/>
          </a:bodyPr>
          <a:lstStyle/>
          <a:p>
            <a:pPr>
              <a:defRPr/>
            </a:pPr>
            <a:r>
              <a:rPr lang="zh-CN" altLang="zh-CN" sz="1600" b="0" dirty="0">
                <a:solidFill>
                  <a:schemeClr val="tx2"/>
                </a:solidFill>
                <a:latin typeface="微软雅黑" panose="020B0503020204020204" charset="-122"/>
                <a:ea typeface="微软雅黑" panose="020B0503020204020204" charset="-122"/>
                <a:cs typeface="+mj-cs"/>
              </a:rPr>
              <a:t>在信息化领导小组的统一领导下，按照“归口管理，分工负责”的原则，建立总部、企业两个层面的信息</a:t>
            </a:r>
            <a:r>
              <a:rPr lang="zh-CN" altLang="zh-CN" sz="1600" b="0" dirty="0" smtClean="0">
                <a:solidFill>
                  <a:schemeClr val="tx2"/>
                </a:solidFill>
                <a:latin typeface="微软雅黑" panose="020B0503020204020204" charset="-122"/>
                <a:ea typeface="微软雅黑" panose="020B0503020204020204" charset="-122"/>
                <a:cs typeface="+mj-cs"/>
              </a:rPr>
              <a:t>标准</a:t>
            </a:r>
            <a:r>
              <a:rPr lang="zh-CN" altLang="en-US" sz="1600" b="0" dirty="0" smtClean="0">
                <a:solidFill>
                  <a:schemeClr val="tx2"/>
                </a:solidFill>
                <a:latin typeface="微软雅黑" panose="020B0503020204020204" charset="-122"/>
                <a:ea typeface="微软雅黑" panose="020B0503020204020204" charset="-122"/>
                <a:cs typeface="+mj-cs"/>
              </a:rPr>
              <a:t>化</a:t>
            </a:r>
            <a:r>
              <a:rPr lang="zh-CN" altLang="zh-CN" sz="1600" b="0" dirty="0" smtClean="0">
                <a:solidFill>
                  <a:schemeClr val="tx2"/>
                </a:solidFill>
                <a:latin typeface="微软雅黑" panose="020B0503020204020204" charset="-122"/>
                <a:ea typeface="微软雅黑" panose="020B0503020204020204" charset="-122"/>
                <a:cs typeface="+mj-cs"/>
              </a:rPr>
              <a:t>管理</a:t>
            </a:r>
            <a:r>
              <a:rPr lang="zh-CN" altLang="zh-CN" sz="1600" b="0" dirty="0">
                <a:solidFill>
                  <a:schemeClr val="tx2"/>
                </a:solidFill>
                <a:latin typeface="微软雅黑" panose="020B0503020204020204" charset="-122"/>
                <a:ea typeface="微软雅黑" panose="020B0503020204020204" charset="-122"/>
                <a:cs typeface="+mj-cs"/>
              </a:rPr>
              <a:t>体系。</a:t>
            </a:r>
            <a:endParaRPr lang="zh-CN" altLang="en-US" sz="1600" b="0" dirty="0">
              <a:solidFill>
                <a:schemeClr val="tx2"/>
              </a:solidFill>
              <a:latin typeface="微软雅黑" panose="020B0503020204020204" charset="-122"/>
              <a:ea typeface="微软雅黑" panose="020B0503020204020204" charset="-122"/>
              <a:cs typeface="+mj-cs"/>
            </a:endParaRPr>
          </a:p>
        </p:txBody>
      </p:sp>
      <p:sp>
        <p:nvSpPr>
          <p:cNvPr id="76" name="Rectangle 9"/>
          <p:cNvSpPr>
            <a:spLocks noChangeArrowheads="1"/>
          </p:cNvSpPr>
          <p:nvPr/>
        </p:nvSpPr>
        <p:spPr bwMode="auto">
          <a:xfrm>
            <a:off x="3563888" y="3262750"/>
            <a:ext cx="1871712" cy="1296988"/>
          </a:xfrm>
          <a:prstGeom prst="rect">
            <a:avLst/>
          </a:prstGeom>
          <a:grpFill/>
          <a:ln w="9525" algn="ctr">
            <a:solidFill>
              <a:srgbClr val="FF0000"/>
            </a:solidFill>
            <a:miter lim="800000"/>
          </a:ln>
          <a:effectLst/>
        </p:spPr>
        <p:txBody>
          <a:bodyPr vert="horz" tIns="10800"/>
          <a:lstStyle/>
          <a:p>
            <a:pPr algn="ctr">
              <a:lnSpc>
                <a:spcPct val="150000"/>
              </a:lnSpc>
              <a:defRPr/>
            </a:pPr>
            <a:r>
              <a:rPr lang="zh-CN" altLang="en-US" sz="1600" dirty="0" smtClean="0">
                <a:solidFill>
                  <a:schemeClr val="tx2"/>
                </a:solidFill>
                <a:latin typeface="+mn-ea"/>
              </a:rPr>
              <a:t>技术组</a:t>
            </a:r>
            <a:endParaRPr lang="zh-CN" altLang="en-US" sz="1600" dirty="0">
              <a:solidFill>
                <a:schemeClr val="tx2"/>
              </a:solidFill>
              <a:latin typeface="+mn-ea"/>
            </a:endParaRPr>
          </a:p>
        </p:txBody>
      </p:sp>
      <p:sp>
        <p:nvSpPr>
          <p:cNvPr id="77" name="Text Box 15"/>
          <p:cNvSpPr txBox="1">
            <a:spLocks noChangeArrowheads="1"/>
          </p:cNvSpPr>
          <p:nvPr/>
        </p:nvSpPr>
        <p:spPr bwMode="auto">
          <a:xfrm>
            <a:off x="3707904" y="3766806"/>
            <a:ext cx="792088" cy="731019"/>
          </a:xfrm>
          <a:prstGeom prst="rect">
            <a:avLst/>
          </a:prstGeom>
          <a:grpFill/>
          <a:ln w="9525" algn="ctr">
            <a:solidFill>
              <a:srgbClr val="FF0000"/>
            </a:solidFill>
            <a:miter lim="800000"/>
          </a:ln>
          <a:effectLst/>
        </p:spPr>
        <p:txBody>
          <a:bodyPr vert="horz" tIns="10800"/>
          <a:lstStyle/>
          <a:p>
            <a:pPr algn="ctr">
              <a:lnSpc>
                <a:spcPct val="150000"/>
              </a:lnSpc>
              <a:defRPr/>
            </a:pPr>
            <a:r>
              <a:rPr lang="zh-CN" altLang="en-US" sz="1400" b="0" dirty="0" smtClean="0">
                <a:solidFill>
                  <a:schemeClr val="tx2"/>
                </a:solidFill>
                <a:latin typeface="+mn-ea"/>
              </a:rPr>
              <a:t>技术</a:t>
            </a:r>
            <a:endParaRPr lang="en-US" altLang="zh-CN" sz="1400" b="0" dirty="0" smtClean="0">
              <a:solidFill>
                <a:schemeClr val="tx2"/>
              </a:solidFill>
              <a:latin typeface="+mn-ea"/>
            </a:endParaRPr>
          </a:p>
          <a:p>
            <a:pPr algn="ctr">
              <a:lnSpc>
                <a:spcPct val="150000"/>
              </a:lnSpc>
              <a:defRPr/>
            </a:pPr>
            <a:r>
              <a:rPr lang="zh-CN" altLang="en-US" sz="1400" b="0" dirty="0" smtClean="0">
                <a:solidFill>
                  <a:schemeClr val="tx2"/>
                </a:solidFill>
                <a:latin typeface="+mn-ea"/>
              </a:rPr>
              <a:t>支持</a:t>
            </a:r>
            <a:r>
              <a:rPr lang="zh-CN" altLang="en-US" sz="1400" b="0" dirty="0">
                <a:solidFill>
                  <a:schemeClr val="tx2"/>
                </a:solidFill>
                <a:latin typeface="+mn-ea"/>
              </a:rPr>
              <a:t>组</a:t>
            </a:r>
            <a:endParaRPr lang="en-US" altLang="zh-CN" sz="1400" b="0" dirty="0">
              <a:solidFill>
                <a:schemeClr val="tx2"/>
              </a:solidFill>
              <a:latin typeface="+mn-ea"/>
            </a:endParaRPr>
          </a:p>
        </p:txBody>
      </p:sp>
      <p:sp>
        <p:nvSpPr>
          <p:cNvPr id="78" name="Text Box 15"/>
          <p:cNvSpPr txBox="1">
            <a:spLocks noChangeArrowheads="1"/>
          </p:cNvSpPr>
          <p:nvPr/>
        </p:nvSpPr>
        <p:spPr bwMode="auto">
          <a:xfrm>
            <a:off x="4572000" y="3766806"/>
            <a:ext cx="792088" cy="732607"/>
          </a:xfrm>
          <a:prstGeom prst="rect">
            <a:avLst/>
          </a:prstGeom>
          <a:grpFill/>
          <a:ln w="9525" algn="ctr">
            <a:solidFill>
              <a:srgbClr val="FF0000"/>
            </a:solidFill>
            <a:miter lim="800000"/>
          </a:ln>
          <a:effectLst/>
        </p:spPr>
        <p:txBody>
          <a:bodyPr vert="horz" tIns="10800"/>
          <a:lstStyle/>
          <a:p>
            <a:pPr algn="ctr">
              <a:lnSpc>
                <a:spcPct val="150000"/>
              </a:lnSpc>
              <a:defRPr/>
            </a:pPr>
            <a:r>
              <a:rPr lang="zh-CN" altLang="en-US" sz="1400" b="0" dirty="0" smtClean="0">
                <a:solidFill>
                  <a:schemeClr val="tx2"/>
                </a:solidFill>
                <a:latin typeface="+mn-ea"/>
              </a:rPr>
              <a:t>各项</a:t>
            </a:r>
            <a:endParaRPr lang="en-US" altLang="zh-CN" sz="1400" b="0" dirty="0" smtClean="0">
              <a:solidFill>
                <a:schemeClr val="tx2"/>
              </a:solidFill>
              <a:latin typeface="+mn-ea"/>
            </a:endParaRPr>
          </a:p>
          <a:p>
            <a:pPr algn="ctr">
              <a:lnSpc>
                <a:spcPct val="150000"/>
              </a:lnSpc>
              <a:defRPr/>
            </a:pPr>
            <a:r>
              <a:rPr lang="zh-CN" altLang="en-US" sz="1400" b="0" dirty="0" smtClean="0">
                <a:solidFill>
                  <a:schemeClr val="tx2"/>
                </a:solidFill>
                <a:latin typeface="+mn-ea"/>
              </a:rPr>
              <a:t>目组</a:t>
            </a:r>
            <a:endParaRPr lang="zh-CN" altLang="en-US" sz="1400" b="0" dirty="0">
              <a:solidFill>
                <a:schemeClr val="tx2"/>
              </a:solidFill>
              <a:latin typeface="+mn-ea"/>
            </a:endParaRPr>
          </a:p>
        </p:txBody>
      </p:sp>
      <p:sp>
        <p:nvSpPr>
          <p:cNvPr id="79" name="AutoShape 27"/>
          <p:cNvSpPr>
            <a:spLocks noChangeArrowheads="1"/>
          </p:cNvSpPr>
          <p:nvPr/>
        </p:nvSpPr>
        <p:spPr bwMode="auto">
          <a:xfrm>
            <a:off x="3779911" y="2996952"/>
            <a:ext cx="216025" cy="265798"/>
          </a:xfrm>
          <a:prstGeom prst="downArrow">
            <a:avLst>
              <a:gd name="adj1" fmla="val 50000"/>
              <a:gd name="adj2" fmla="val 25000"/>
            </a:avLst>
          </a:prstGeom>
          <a:solidFill>
            <a:srgbClr val="00FFFF"/>
          </a:solidFill>
          <a:ln w="9525">
            <a:solidFill>
              <a:srgbClr val="000000"/>
            </a:solidFill>
            <a:miter lim="800000"/>
          </a:ln>
        </p:spPr>
        <p:txBody>
          <a:bodyPr/>
          <a:lstStyle/>
          <a:p>
            <a:pPr>
              <a:defRPr/>
            </a:pPr>
            <a:endParaRPr lang="zh-CN" altLang="en-US" sz="1800">
              <a:latin typeface="+mn-ea"/>
              <a:ea typeface="+mn-ea"/>
            </a:endParaRPr>
          </a:p>
        </p:txBody>
      </p:sp>
      <p:sp>
        <p:nvSpPr>
          <p:cNvPr id="80" name="AutoShape 24"/>
          <p:cNvSpPr>
            <a:spLocks noChangeArrowheads="1"/>
          </p:cNvSpPr>
          <p:nvPr/>
        </p:nvSpPr>
        <p:spPr bwMode="auto">
          <a:xfrm>
            <a:off x="1031032" y="5706979"/>
            <a:ext cx="228600" cy="153987"/>
          </a:xfrm>
          <a:prstGeom prst="downArrow">
            <a:avLst>
              <a:gd name="adj1" fmla="val 50000"/>
              <a:gd name="adj2" fmla="val 25000"/>
            </a:avLst>
          </a:prstGeom>
          <a:solidFill>
            <a:srgbClr val="00FFFF"/>
          </a:solidFill>
          <a:ln w="9525">
            <a:solidFill>
              <a:srgbClr val="000000"/>
            </a:solidFill>
            <a:miter lim="800000"/>
          </a:ln>
        </p:spPr>
        <p:txBody>
          <a:bodyPr/>
          <a:lstStyle/>
          <a:p>
            <a:pPr>
              <a:defRPr/>
            </a:pPr>
            <a:endParaRPr lang="zh-CN" altLang="en-US" sz="1800">
              <a:latin typeface="+mn-ea"/>
              <a:ea typeface="+mn-ea"/>
            </a:endParaRPr>
          </a:p>
        </p:txBody>
      </p:sp>
      <p:sp>
        <p:nvSpPr>
          <p:cNvPr id="81" name="AutoShape 24"/>
          <p:cNvSpPr>
            <a:spLocks noChangeArrowheads="1"/>
          </p:cNvSpPr>
          <p:nvPr/>
        </p:nvSpPr>
        <p:spPr bwMode="auto">
          <a:xfrm>
            <a:off x="2255168" y="5708999"/>
            <a:ext cx="228600" cy="153987"/>
          </a:xfrm>
          <a:prstGeom prst="downArrow">
            <a:avLst>
              <a:gd name="adj1" fmla="val 50000"/>
              <a:gd name="adj2" fmla="val 25000"/>
            </a:avLst>
          </a:prstGeom>
          <a:solidFill>
            <a:srgbClr val="00FFFF"/>
          </a:solidFill>
          <a:ln w="9525">
            <a:solidFill>
              <a:srgbClr val="000000"/>
            </a:solidFill>
            <a:miter lim="800000"/>
          </a:ln>
        </p:spPr>
        <p:txBody>
          <a:bodyPr/>
          <a:lstStyle/>
          <a:p>
            <a:pPr>
              <a:defRPr/>
            </a:pPr>
            <a:endParaRPr lang="zh-CN" altLang="en-US" sz="1800">
              <a:latin typeface="+mn-ea"/>
              <a:ea typeface="+mn-ea"/>
            </a:endParaRPr>
          </a:p>
        </p:txBody>
      </p:sp>
      <p:sp>
        <p:nvSpPr>
          <p:cNvPr id="82" name="AutoShape 24"/>
          <p:cNvSpPr>
            <a:spLocks noChangeArrowheads="1"/>
          </p:cNvSpPr>
          <p:nvPr/>
        </p:nvSpPr>
        <p:spPr bwMode="auto">
          <a:xfrm>
            <a:off x="3623320" y="5708999"/>
            <a:ext cx="228600" cy="153987"/>
          </a:xfrm>
          <a:prstGeom prst="downArrow">
            <a:avLst>
              <a:gd name="adj1" fmla="val 50000"/>
              <a:gd name="adj2" fmla="val 25000"/>
            </a:avLst>
          </a:prstGeom>
          <a:solidFill>
            <a:srgbClr val="00FFFF"/>
          </a:solidFill>
          <a:ln w="9525">
            <a:solidFill>
              <a:srgbClr val="000000"/>
            </a:solidFill>
            <a:miter lim="800000"/>
          </a:ln>
        </p:spPr>
        <p:txBody>
          <a:bodyPr/>
          <a:lstStyle/>
          <a:p>
            <a:pPr>
              <a:defRPr/>
            </a:pPr>
            <a:endParaRPr lang="zh-CN" altLang="en-US" sz="1800">
              <a:latin typeface="+mn-ea"/>
              <a:ea typeface="+mn-ea"/>
            </a:endParaRPr>
          </a:p>
        </p:txBody>
      </p:sp>
      <p:sp>
        <p:nvSpPr>
          <p:cNvPr id="83" name="矩形 82"/>
          <p:cNvSpPr/>
          <p:nvPr/>
        </p:nvSpPr>
        <p:spPr bwMode="auto">
          <a:xfrm>
            <a:off x="611560" y="5212894"/>
            <a:ext cx="1152128" cy="1008112"/>
          </a:xfrm>
          <a:prstGeom prst="rect">
            <a:avLst/>
          </a:prstGeom>
          <a:grpFill/>
          <a:ln w="9525" algn="ctr">
            <a:solidFill>
              <a:schemeClr val="tx2"/>
            </a:solidFill>
            <a:miter lim="800000"/>
          </a:ln>
          <a:effectLst/>
        </p:spPr>
        <p:txBody>
          <a:bodyPr vert="horz" tIns="10800"/>
          <a:lstStyle/>
          <a:p>
            <a:pPr marL="0" marR="0" indent="0" algn="ctr" defTabSz="914400" eaLnBrk="1" latinLnBrk="0" hangingPunct="1">
              <a:lnSpc>
                <a:spcPct val="100000"/>
              </a:lnSpc>
              <a:buClrTx/>
              <a:buSzTx/>
              <a:buFontTx/>
              <a:buNone/>
              <a:defRPr/>
            </a:pPr>
            <a:endParaRPr lang="zh-CN" altLang="en-US" sz="1600" smtClean="0">
              <a:solidFill>
                <a:schemeClr val="tx2"/>
              </a:solidFill>
              <a:latin typeface="+mn-ea"/>
            </a:endParaRPr>
          </a:p>
        </p:txBody>
      </p:sp>
      <p:sp>
        <p:nvSpPr>
          <p:cNvPr id="84" name="AutoShape 24"/>
          <p:cNvSpPr>
            <a:spLocks noChangeArrowheads="1"/>
          </p:cNvSpPr>
          <p:nvPr/>
        </p:nvSpPr>
        <p:spPr bwMode="auto">
          <a:xfrm>
            <a:off x="4716016" y="5711022"/>
            <a:ext cx="228600" cy="153987"/>
          </a:xfrm>
          <a:prstGeom prst="downArrow">
            <a:avLst>
              <a:gd name="adj1" fmla="val 50000"/>
              <a:gd name="adj2" fmla="val 25000"/>
            </a:avLst>
          </a:prstGeom>
          <a:solidFill>
            <a:srgbClr val="00FFFF"/>
          </a:solidFill>
          <a:ln w="9525">
            <a:solidFill>
              <a:srgbClr val="000000"/>
            </a:solidFill>
            <a:miter lim="800000"/>
          </a:ln>
        </p:spPr>
        <p:txBody>
          <a:bodyPr/>
          <a:lstStyle/>
          <a:p>
            <a:pPr>
              <a:defRPr/>
            </a:pPr>
            <a:endParaRPr lang="zh-CN" altLang="en-US" sz="1800">
              <a:latin typeface="+mn-ea"/>
              <a:ea typeface="+mn-ea"/>
            </a:endParaRPr>
          </a:p>
        </p:txBody>
      </p:sp>
      <p:sp>
        <p:nvSpPr>
          <p:cNvPr id="39"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title"/>
          </p:nvPr>
        </p:nvSpPr>
        <p:spPr>
          <a:xfrm>
            <a:off x="323850" y="167823"/>
            <a:ext cx="7239000" cy="596881"/>
          </a:xfrm>
        </p:spPr>
        <p:txBody>
          <a:bodyPr/>
          <a:lstStyle/>
          <a:p>
            <a:pPr>
              <a:defRPr/>
            </a:pPr>
            <a:r>
              <a:rPr lang="zh-CN" altLang="en-US" sz="2600" dirty="0">
                <a:latin typeface="微软雅黑" panose="020B0503020204020204" charset="-122"/>
                <a:ea typeface="微软雅黑" panose="020B0503020204020204" charset="-122"/>
              </a:rPr>
              <a:t>信息</a:t>
            </a:r>
            <a:r>
              <a:rPr lang="zh-CN" altLang="en-US" sz="2600" dirty="0" smtClean="0">
                <a:latin typeface="微软雅黑" panose="020B0503020204020204" charset="-122"/>
                <a:ea typeface="微软雅黑" panose="020B0503020204020204" charset="-122"/>
              </a:rPr>
              <a:t>标准化建设</a:t>
            </a:r>
            <a:r>
              <a:rPr lang="zh-CN" altLang="en-US" sz="2600" dirty="0">
                <a:latin typeface="微软雅黑" panose="020B0503020204020204" charset="-122"/>
                <a:ea typeface="微软雅黑" panose="020B0503020204020204" charset="-122"/>
              </a:rPr>
              <a:t>框架</a:t>
            </a:r>
            <a:endParaRPr lang="zh-CN" altLang="en-US" sz="2600" dirty="0" smtClean="0">
              <a:latin typeface="微软雅黑" panose="020B0503020204020204" charset="-122"/>
              <a:ea typeface="微软雅黑" panose="020B0503020204020204" charset="-122"/>
            </a:endParaRPr>
          </a:p>
        </p:txBody>
      </p:sp>
      <p:sp>
        <p:nvSpPr>
          <p:cNvPr id="19" name="AutoShape 29"/>
          <p:cNvSpPr>
            <a:spLocks noChangeArrowheads="1"/>
          </p:cNvSpPr>
          <p:nvPr/>
        </p:nvSpPr>
        <p:spPr bwMode="auto">
          <a:xfrm>
            <a:off x="117563" y="5168847"/>
            <a:ext cx="8764328" cy="803800"/>
          </a:xfrm>
          <a:prstGeom prst="chevron">
            <a:avLst>
              <a:gd name="adj" fmla="val 6786"/>
            </a:avLst>
          </a:prstGeom>
        </p:spPr>
        <p:style>
          <a:lnRef idx="1">
            <a:schemeClr val="accent5"/>
          </a:lnRef>
          <a:fillRef idx="2">
            <a:schemeClr val="accent5"/>
          </a:fillRef>
          <a:effectRef idx="1">
            <a:schemeClr val="accent5"/>
          </a:effectRef>
          <a:fontRef idx="minor">
            <a:schemeClr val="dk1"/>
          </a:fontRef>
        </p:style>
        <p:txBody>
          <a:bodyPr lIns="0" rIns="0" anchor="ctr" anchorCtr="1"/>
          <a:lstStyle/>
          <a:p>
            <a:pPr marL="228600" indent="127000">
              <a:tabLst>
                <a:tab pos="723900" algn="l"/>
              </a:tabLst>
            </a:pPr>
            <a:endParaRPr lang="zh-CN" altLang="en-US" sz="1600" b="0" dirty="0">
              <a:solidFill>
                <a:schemeClr val="tx1"/>
              </a:solidFill>
              <a:latin typeface="微软雅黑" panose="020B0503020204020204" charset="-122"/>
              <a:ea typeface="微软雅黑" panose="020B0503020204020204" charset="-122"/>
            </a:endParaRPr>
          </a:p>
        </p:txBody>
      </p:sp>
      <p:sp>
        <p:nvSpPr>
          <p:cNvPr id="20" name="AutoShape 4"/>
          <p:cNvSpPr>
            <a:spLocks noChangeArrowheads="1"/>
          </p:cNvSpPr>
          <p:nvPr/>
        </p:nvSpPr>
        <p:spPr bwMode="auto">
          <a:xfrm>
            <a:off x="117563" y="2273487"/>
            <a:ext cx="2286419" cy="2736846"/>
          </a:xfrm>
          <a:prstGeom prst="homePlate">
            <a:avLst>
              <a:gd name="adj" fmla="val 18398"/>
            </a:avLst>
          </a:prstGeom>
          <a:ln>
            <a:solidFill>
              <a:srgbClr val="FFC000"/>
            </a:solidFill>
          </a:ln>
        </p:spPr>
        <p:style>
          <a:lnRef idx="1">
            <a:schemeClr val="accent3"/>
          </a:lnRef>
          <a:fillRef idx="2">
            <a:schemeClr val="accent3"/>
          </a:fillRef>
          <a:effectRef idx="1">
            <a:schemeClr val="accent3"/>
          </a:effectRef>
          <a:fontRef idx="minor">
            <a:schemeClr val="dk1"/>
          </a:fontRef>
        </p:style>
        <p:txBody>
          <a:bodyPr lIns="0" tIns="0" rIns="0" bIns="0" anchor="ctr">
            <a:noAutofit/>
          </a:bodyPr>
          <a:lstStyle/>
          <a:p>
            <a:endParaRPr lang="zh-CN" altLang="en-US" b="0">
              <a:solidFill>
                <a:schemeClr val="tx1"/>
              </a:solidFill>
              <a:latin typeface="微软雅黑" panose="020B0503020204020204" charset="-122"/>
              <a:ea typeface="微软雅黑" panose="020B0503020204020204" charset="-122"/>
            </a:endParaRPr>
          </a:p>
        </p:txBody>
      </p:sp>
      <p:sp>
        <p:nvSpPr>
          <p:cNvPr id="21" name="AutoShape 5"/>
          <p:cNvSpPr>
            <a:spLocks noChangeArrowheads="1"/>
          </p:cNvSpPr>
          <p:nvPr/>
        </p:nvSpPr>
        <p:spPr bwMode="auto">
          <a:xfrm>
            <a:off x="2099910" y="2273487"/>
            <a:ext cx="2645930" cy="2736846"/>
          </a:xfrm>
          <a:prstGeom prst="chevron">
            <a:avLst>
              <a:gd name="adj" fmla="val 16356"/>
            </a:avLst>
          </a:prstGeom>
          <a:ln>
            <a:solidFill>
              <a:srgbClr val="FFC000"/>
            </a:solidFill>
          </a:ln>
        </p:spPr>
        <p:style>
          <a:lnRef idx="1">
            <a:schemeClr val="accent3"/>
          </a:lnRef>
          <a:fillRef idx="2">
            <a:schemeClr val="accent3"/>
          </a:fillRef>
          <a:effectRef idx="1">
            <a:schemeClr val="accent3"/>
          </a:effectRef>
          <a:fontRef idx="minor">
            <a:schemeClr val="dk1"/>
          </a:fontRef>
        </p:style>
        <p:txBody>
          <a:bodyPr lIns="0" tIns="0" rIns="0" bIns="0" anchor="ctr">
            <a:noAutofit/>
          </a:bodyPr>
          <a:lstStyle/>
          <a:p>
            <a:endParaRPr lang="zh-CN" altLang="en-US" b="0">
              <a:solidFill>
                <a:schemeClr val="tx1"/>
              </a:solidFill>
              <a:latin typeface="微软雅黑" panose="020B0503020204020204" charset="-122"/>
              <a:ea typeface="微软雅黑" panose="020B0503020204020204" charset="-122"/>
            </a:endParaRPr>
          </a:p>
        </p:txBody>
      </p:sp>
      <p:sp>
        <p:nvSpPr>
          <p:cNvPr id="22" name="AutoShape 6"/>
          <p:cNvSpPr>
            <a:spLocks noChangeArrowheads="1"/>
          </p:cNvSpPr>
          <p:nvPr/>
        </p:nvSpPr>
        <p:spPr bwMode="auto">
          <a:xfrm>
            <a:off x="4386329" y="2273487"/>
            <a:ext cx="2666090" cy="2736846"/>
          </a:xfrm>
          <a:prstGeom prst="chevron">
            <a:avLst>
              <a:gd name="adj" fmla="val 16769"/>
            </a:avLst>
          </a:prstGeom>
          <a:ln>
            <a:solidFill>
              <a:srgbClr val="FFC000"/>
            </a:solidFill>
          </a:ln>
        </p:spPr>
        <p:style>
          <a:lnRef idx="1">
            <a:schemeClr val="accent3"/>
          </a:lnRef>
          <a:fillRef idx="2">
            <a:schemeClr val="accent3"/>
          </a:fillRef>
          <a:effectRef idx="1">
            <a:schemeClr val="accent3"/>
          </a:effectRef>
          <a:fontRef idx="minor">
            <a:schemeClr val="dk1"/>
          </a:fontRef>
        </p:style>
        <p:txBody>
          <a:bodyPr lIns="0" tIns="0" rIns="0" bIns="0" anchor="ctr">
            <a:noAutofit/>
          </a:bodyPr>
          <a:lstStyle/>
          <a:p>
            <a:endParaRPr lang="zh-CN" altLang="en-US" b="0">
              <a:solidFill>
                <a:schemeClr val="tx1"/>
              </a:solidFill>
              <a:latin typeface="微软雅黑" panose="020B0503020204020204" charset="-122"/>
              <a:ea typeface="微软雅黑" panose="020B0503020204020204" charset="-122"/>
            </a:endParaRPr>
          </a:p>
        </p:txBody>
      </p:sp>
      <p:sp>
        <p:nvSpPr>
          <p:cNvPr id="23" name="Text Box 7"/>
          <p:cNvSpPr txBox="1">
            <a:spLocks noChangeArrowheads="1"/>
          </p:cNvSpPr>
          <p:nvPr/>
        </p:nvSpPr>
        <p:spPr bwMode="auto">
          <a:xfrm>
            <a:off x="194840" y="2395530"/>
            <a:ext cx="1827792" cy="2055947"/>
          </a:xfrm>
          <a:prstGeom prst="rect">
            <a:avLst/>
          </a:prstGeom>
          <a:noFill/>
          <a:ln w="9525" algn="ctr">
            <a:noFill/>
            <a:miter lim="800000"/>
          </a:ln>
        </p:spPr>
        <p:txBody>
          <a:bodyPr wrap="square" lIns="0" tIns="0" rIns="0" bIns="0">
            <a:spAutoFit/>
          </a:bodyPr>
          <a:lstStyle/>
          <a:p>
            <a:pPr algn="ctr">
              <a:lnSpc>
                <a:spcPct val="80000"/>
              </a:lnSpc>
            </a:pPr>
            <a:r>
              <a:rPr lang="zh-CN" altLang="en-US" sz="1600" b="0" dirty="0">
                <a:latin typeface="微软雅黑" panose="020B0503020204020204" charset="-122"/>
                <a:ea typeface="微软雅黑" panose="020B0503020204020204" charset="-122"/>
              </a:rPr>
              <a:t>标准定义和制定</a:t>
            </a:r>
            <a:endParaRPr lang="en-US" altLang="zh-CN" sz="1600" b="0" dirty="0">
              <a:latin typeface="微软雅黑" panose="020B0503020204020204" charset="-122"/>
              <a:ea typeface="微软雅黑" panose="020B0503020204020204" charset="-122"/>
            </a:endParaRPr>
          </a:p>
          <a:p>
            <a:pPr algn="ctr">
              <a:lnSpc>
                <a:spcPct val="80000"/>
              </a:lnSpc>
            </a:pPr>
            <a:endParaRPr lang="zh-CN" altLang="en-US" sz="1600" b="0" dirty="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zh-CN" sz="1200" b="0" dirty="0">
                <a:latin typeface="微软雅黑" panose="020B0503020204020204" charset="-122"/>
                <a:ea typeface="微软雅黑" panose="020B0503020204020204" charset="-122"/>
              </a:rPr>
              <a:t>组织落实标准</a:t>
            </a:r>
            <a:r>
              <a:rPr lang="zh-CN" altLang="zh-CN" sz="1200" b="0" dirty="0" smtClean="0">
                <a:latin typeface="微软雅黑" panose="020B0503020204020204" charset="-122"/>
                <a:ea typeface="微软雅黑" panose="020B0503020204020204" charset="-122"/>
              </a:rPr>
              <a:t>定义</a:t>
            </a:r>
            <a:r>
              <a:rPr lang="zh-CN" altLang="en-US" sz="1200" b="0" dirty="0" smtClean="0">
                <a:latin typeface="微软雅黑" panose="020B0503020204020204" charset="-122"/>
                <a:ea typeface="微软雅黑" panose="020B0503020204020204" charset="-122"/>
              </a:rPr>
              <a:t>。</a:t>
            </a:r>
            <a:endParaRPr lang="zh-CN" altLang="zh-CN" sz="1200" b="0" dirty="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zh-CN" sz="1200" b="0" dirty="0">
                <a:latin typeface="微软雅黑" panose="020B0503020204020204" charset="-122"/>
                <a:ea typeface="微软雅黑" panose="020B0503020204020204" charset="-122"/>
              </a:rPr>
              <a:t>专业团队组织独立的标准定义项目和专职人员参与并且主导定义工作</a:t>
            </a:r>
            <a:r>
              <a:rPr lang="zh-CN" altLang="zh-CN" sz="1200" b="0" dirty="0" smtClean="0">
                <a:latin typeface="微软雅黑" panose="020B0503020204020204" charset="-122"/>
                <a:ea typeface="微软雅黑" panose="020B0503020204020204" charset="-122"/>
              </a:rPr>
              <a:t>。</a:t>
            </a:r>
            <a:endParaRPr lang="zh-CN" altLang="zh-CN" sz="1200" b="0" dirty="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zh-CN" sz="1200" b="0" dirty="0">
                <a:latin typeface="微软雅黑" panose="020B0503020204020204" charset="-122"/>
                <a:ea typeface="微软雅黑" panose="020B0503020204020204" charset="-122"/>
              </a:rPr>
              <a:t>专业团队结合项目对标准的需求进行定义和发布。</a:t>
            </a:r>
            <a:endParaRPr lang="zh-CN" altLang="en-US" sz="1200" b="0" dirty="0">
              <a:latin typeface="微软雅黑" panose="020B0503020204020204" charset="-122"/>
              <a:ea typeface="微软雅黑" panose="020B0503020204020204" charset="-122"/>
            </a:endParaRPr>
          </a:p>
        </p:txBody>
      </p:sp>
      <p:sp>
        <p:nvSpPr>
          <p:cNvPr id="24" name="Text Box 8"/>
          <p:cNvSpPr txBox="1">
            <a:spLocks noChangeArrowheads="1"/>
          </p:cNvSpPr>
          <p:nvPr/>
        </p:nvSpPr>
        <p:spPr bwMode="auto">
          <a:xfrm>
            <a:off x="2555178" y="2409558"/>
            <a:ext cx="1678276" cy="2609945"/>
          </a:xfrm>
          <a:prstGeom prst="rect">
            <a:avLst/>
          </a:prstGeom>
          <a:noFill/>
          <a:ln w="9525" algn="ctr">
            <a:noFill/>
            <a:miter lim="800000"/>
          </a:ln>
        </p:spPr>
        <p:txBody>
          <a:bodyPr wrap="square" lIns="0" tIns="0" rIns="0" bIns="0">
            <a:spAutoFit/>
          </a:bodyPr>
          <a:lstStyle/>
          <a:p>
            <a:pPr>
              <a:lnSpc>
                <a:spcPct val="80000"/>
              </a:lnSpc>
            </a:pPr>
            <a:r>
              <a:rPr lang="zh-CN" altLang="en-US" sz="1600" b="0" dirty="0">
                <a:latin typeface="微软雅黑" panose="020B0503020204020204" charset="-122"/>
                <a:ea typeface="微软雅黑" panose="020B0503020204020204" charset="-122"/>
              </a:rPr>
              <a:t>标准宣贯和执行</a:t>
            </a:r>
            <a:endParaRPr lang="en-US" altLang="zh-CN" sz="1600" b="0" dirty="0">
              <a:latin typeface="微软雅黑" panose="020B0503020204020204" charset="-122"/>
              <a:ea typeface="微软雅黑" panose="020B0503020204020204" charset="-122"/>
            </a:endParaRPr>
          </a:p>
          <a:p>
            <a:pPr>
              <a:lnSpc>
                <a:spcPct val="80000"/>
              </a:lnSpc>
            </a:pPr>
            <a:endParaRPr lang="zh-CN" altLang="en-US" sz="1600" b="0" dirty="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1200" b="0" dirty="0">
                <a:latin typeface="微软雅黑" panose="020B0503020204020204" charset="-122"/>
                <a:ea typeface="微软雅黑" panose="020B0503020204020204" charset="-122"/>
              </a:rPr>
              <a:t>组织落实标准</a:t>
            </a:r>
            <a:r>
              <a:rPr lang="zh-CN" altLang="en-US" sz="1200" b="0" dirty="0" smtClean="0">
                <a:latin typeface="微软雅黑" panose="020B0503020204020204" charset="-122"/>
                <a:ea typeface="微软雅黑" panose="020B0503020204020204" charset="-122"/>
              </a:rPr>
              <a:t>执行。</a:t>
            </a:r>
            <a:endParaRPr lang="zh-CN" altLang="en-US" sz="1200" b="0" dirty="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1200" b="0" dirty="0">
                <a:latin typeface="微软雅黑" panose="020B0503020204020204" charset="-122"/>
                <a:ea typeface="微软雅黑" panose="020B0503020204020204" charset="-122"/>
              </a:rPr>
              <a:t>组织落实具体的标准执行工作</a:t>
            </a:r>
            <a:r>
              <a:rPr lang="zh-CN" altLang="en-US" sz="1200" b="0" dirty="0" smtClean="0">
                <a:latin typeface="微软雅黑" panose="020B0503020204020204" charset="-122"/>
                <a:ea typeface="微软雅黑" panose="020B0503020204020204" charset="-122"/>
              </a:rPr>
              <a:t>。</a:t>
            </a:r>
            <a:endParaRPr lang="zh-CN" altLang="en-US" sz="1200" b="0" dirty="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1200" b="0" dirty="0">
                <a:latin typeface="微软雅黑" panose="020B0503020204020204" charset="-122"/>
                <a:ea typeface="微软雅黑" panose="020B0503020204020204" charset="-122"/>
              </a:rPr>
              <a:t>实现对数据标准执行过程的控制</a:t>
            </a:r>
            <a:r>
              <a:rPr lang="zh-CN" altLang="en-US" sz="1200" b="0" dirty="0" smtClean="0">
                <a:latin typeface="微软雅黑" panose="020B0503020204020204" charset="-122"/>
                <a:ea typeface="微软雅黑" panose="020B0503020204020204" charset="-122"/>
              </a:rPr>
              <a:t>。</a:t>
            </a:r>
            <a:endParaRPr lang="zh-CN" altLang="en-US" sz="1200" b="0" dirty="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1200" b="0" dirty="0">
                <a:latin typeface="微软雅黑" panose="020B0503020204020204" charset="-122"/>
                <a:ea typeface="微软雅黑" panose="020B0503020204020204" charset="-122"/>
              </a:rPr>
              <a:t>对数据标准的执行情况进行审查</a:t>
            </a:r>
            <a:r>
              <a:rPr lang="zh-CN" altLang="en-US" sz="1200" b="0" dirty="0" smtClean="0">
                <a:latin typeface="微软雅黑" panose="020B0503020204020204" charset="-122"/>
                <a:ea typeface="微软雅黑" panose="020B0503020204020204" charset="-122"/>
              </a:rPr>
              <a:t>。</a:t>
            </a:r>
            <a:endParaRPr lang="zh-CN" altLang="en-US" sz="1200" b="0" dirty="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1200" b="0" dirty="0">
                <a:latin typeface="微软雅黑" panose="020B0503020204020204" charset="-122"/>
                <a:ea typeface="微软雅黑" panose="020B0503020204020204" charset="-122"/>
              </a:rPr>
              <a:t>定期培训与推广</a:t>
            </a:r>
            <a:endParaRPr lang="zh-CN" altLang="en-US" sz="1200" b="0" dirty="0">
              <a:latin typeface="微软雅黑" panose="020B0503020204020204" charset="-122"/>
              <a:ea typeface="微软雅黑" panose="020B0503020204020204" charset="-122"/>
            </a:endParaRPr>
          </a:p>
        </p:txBody>
      </p:sp>
      <p:sp>
        <p:nvSpPr>
          <p:cNvPr id="25" name="Text Box 9"/>
          <p:cNvSpPr txBox="1">
            <a:spLocks noChangeArrowheads="1"/>
          </p:cNvSpPr>
          <p:nvPr/>
        </p:nvSpPr>
        <p:spPr bwMode="auto">
          <a:xfrm>
            <a:off x="4830049" y="2399738"/>
            <a:ext cx="1980667" cy="2609945"/>
          </a:xfrm>
          <a:prstGeom prst="rect">
            <a:avLst/>
          </a:prstGeom>
          <a:noFill/>
          <a:ln w="9525" algn="ctr">
            <a:noFill/>
            <a:miter lim="800000"/>
          </a:ln>
        </p:spPr>
        <p:txBody>
          <a:bodyPr lIns="0" tIns="0" rIns="0" bIns="0">
            <a:spAutoFit/>
          </a:bodyPr>
          <a:lstStyle/>
          <a:p>
            <a:pPr algn="ctr">
              <a:lnSpc>
                <a:spcPct val="80000"/>
              </a:lnSpc>
            </a:pPr>
            <a:r>
              <a:rPr lang="zh-CN" altLang="en-US" sz="1600" b="0" dirty="0">
                <a:latin typeface="微软雅黑" panose="020B0503020204020204" charset="-122"/>
                <a:ea typeface="微软雅黑" panose="020B0503020204020204" charset="-122"/>
              </a:rPr>
              <a:t>标准维护</a:t>
            </a:r>
            <a:endParaRPr lang="en-US" altLang="zh-CN" sz="1600" b="0" dirty="0">
              <a:latin typeface="微软雅黑" panose="020B0503020204020204" charset="-122"/>
              <a:ea typeface="微软雅黑" panose="020B0503020204020204" charset="-122"/>
            </a:endParaRPr>
          </a:p>
          <a:p>
            <a:pPr algn="ctr">
              <a:lnSpc>
                <a:spcPct val="80000"/>
              </a:lnSpc>
            </a:pPr>
            <a:endParaRPr lang="zh-CN" altLang="en-US" sz="1600" b="0" dirty="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1200" b="0" dirty="0">
                <a:latin typeface="微软雅黑" panose="020B0503020204020204" charset="-122"/>
                <a:ea typeface="微软雅黑" panose="020B0503020204020204" charset="-122"/>
              </a:rPr>
              <a:t>标准日常</a:t>
            </a:r>
            <a:r>
              <a:rPr lang="zh-CN" altLang="en-US" sz="1200" b="0" dirty="0" smtClean="0">
                <a:latin typeface="微软雅黑" panose="020B0503020204020204" charset="-122"/>
                <a:ea typeface="微软雅黑" panose="020B0503020204020204" charset="-122"/>
              </a:rPr>
              <a:t>维护</a:t>
            </a:r>
            <a:endParaRPr lang="zh-CN" altLang="en-US" sz="1200" b="0" dirty="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1200" b="0" dirty="0">
                <a:latin typeface="微软雅黑" panose="020B0503020204020204" charset="-122"/>
                <a:ea typeface="微软雅黑" panose="020B0503020204020204" charset="-122"/>
              </a:rPr>
              <a:t>关注变更动因</a:t>
            </a:r>
            <a:r>
              <a:rPr lang="zh-CN" altLang="en-US" sz="1200" b="0" dirty="0" smtClean="0">
                <a:latin typeface="微软雅黑" panose="020B0503020204020204" charset="-122"/>
                <a:ea typeface="微软雅黑" panose="020B0503020204020204" charset="-122"/>
              </a:rPr>
              <a:t>。</a:t>
            </a:r>
            <a:endParaRPr lang="zh-CN" altLang="en-US" sz="1200" b="0" dirty="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1200" b="0" dirty="0">
                <a:latin typeface="微软雅黑" panose="020B0503020204020204" charset="-122"/>
                <a:ea typeface="微软雅黑" panose="020B0503020204020204" charset="-122"/>
              </a:rPr>
              <a:t>遵循数据标准管理</a:t>
            </a:r>
            <a:r>
              <a:rPr lang="zh-CN" altLang="en-US" sz="1200" b="0" dirty="0" smtClean="0">
                <a:latin typeface="微软雅黑" panose="020B0503020204020204" charset="-122"/>
                <a:ea typeface="微软雅黑" panose="020B0503020204020204" charset="-122"/>
              </a:rPr>
              <a:t>办法、标准</a:t>
            </a:r>
            <a:r>
              <a:rPr lang="zh-CN" altLang="en-US" sz="1200" b="0" dirty="0">
                <a:latin typeface="微软雅黑" panose="020B0503020204020204" charset="-122"/>
                <a:ea typeface="微软雅黑" panose="020B0503020204020204" charset="-122"/>
              </a:rPr>
              <a:t>变更流程对标准进行变更。</a:t>
            </a:r>
            <a:endParaRPr lang="zh-CN" altLang="en-US" sz="1200" b="0" dirty="0">
              <a:latin typeface="微软雅黑" panose="020B0503020204020204" charset="-122"/>
              <a:ea typeface="微软雅黑" panose="020B0503020204020204" charset="-122"/>
            </a:endParaRPr>
          </a:p>
          <a:p>
            <a:pPr>
              <a:lnSpc>
                <a:spcPct val="150000"/>
              </a:lnSpc>
            </a:pPr>
            <a:r>
              <a:rPr lang="zh-CN" altLang="en-US" sz="1200" b="0" dirty="0">
                <a:latin typeface="微软雅黑" panose="020B0503020204020204" charset="-122"/>
                <a:ea typeface="微软雅黑" panose="020B0503020204020204" charset="-122"/>
              </a:rPr>
              <a:t>标准定期重审</a:t>
            </a:r>
            <a:r>
              <a:rPr lang="zh-CN" altLang="en-US" sz="1200" b="0" dirty="0" smtClean="0">
                <a:latin typeface="微软雅黑" panose="020B0503020204020204" charset="-122"/>
                <a:ea typeface="微软雅黑" panose="020B0503020204020204" charset="-122"/>
              </a:rPr>
              <a:t>。</a:t>
            </a:r>
            <a:endParaRPr lang="zh-CN" altLang="en-US" sz="1200" b="0" dirty="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1200" b="0" dirty="0">
                <a:latin typeface="微软雅黑" panose="020B0503020204020204" charset="-122"/>
                <a:ea typeface="微软雅黑" panose="020B0503020204020204" charset="-122"/>
              </a:rPr>
              <a:t>对已定义发布的数据标准进行定期的审查，确定数据标准的持续适用性。</a:t>
            </a:r>
            <a:endParaRPr lang="zh-CN" altLang="en-US" sz="1200" b="0" dirty="0">
              <a:latin typeface="微软雅黑" panose="020B0503020204020204" charset="-122"/>
              <a:ea typeface="微软雅黑" panose="020B0503020204020204" charset="-122"/>
            </a:endParaRPr>
          </a:p>
        </p:txBody>
      </p:sp>
      <p:sp>
        <p:nvSpPr>
          <p:cNvPr id="26" name="AutoShape 15"/>
          <p:cNvSpPr>
            <a:spLocks noChangeArrowheads="1"/>
          </p:cNvSpPr>
          <p:nvPr/>
        </p:nvSpPr>
        <p:spPr bwMode="auto">
          <a:xfrm>
            <a:off x="6671069" y="2253848"/>
            <a:ext cx="2371895" cy="2756485"/>
          </a:xfrm>
          <a:prstGeom prst="chevron">
            <a:avLst>
              <a:gd name="adj" fmla="val 16769"/>
            </a:avLst>
          </a:prstGeom>
          <a:ln>
            <a:solidFill>
              <a:srgbClr val="FFC000"/>
            </a:solidFill>
          </a:ln>
        </p:spPr>
        <p:style>
          <a:lnRef idx="1">
            <a:schemeClr val="accent3"/>
          </a:lnRef>
          <a:fillRef idx="2">
            <a:schemeClr val="accent3"/>
          </a:fillRef>
          <a:effectRef idx="1">
            <a:schemeClr val="accent3"/>
          </a:effectRef>
          <a:fontRef idx="minor">
            <a:schemeClr val="dk1"/>
          </a:fontRef>
        </p:style>
        <p:txBody>
          <a:bodyPr lIns="0" tIns="0" rIns="0" bIns="0" anchor="ctr">
            <a:noAutofit/>
          </a:bodyPr>
          <a:lstStyle/>
          <a:p>
            <a:endParaRPr lang="zh-CN" altLang="en-US" b="0">
              <a:solidFill>
                <a:schemeClr val="tx1"/>
              </a:solidFill>
              <a:latin typeface="微软雅黑" panose="020B0503020204020204" charset="-122"/>
              <a:ea typeface="微软雅黑" panose="020B0503020204020204" charset="-122"/>
            </a:endParaRPr>
          </a:p>
        </p:txBody>
      </p:sp>
      <p:sp>
        <p:nvSpPr>
          <p:cNvPr id="27" name="Text Box 16"/>
          <p:cNvSpPr txBox="1">
            <a:spLocks noChangeArrowheads="1"/>
          </p:cNvSpPr>
          <p:nvPr/>
        </p:nvSpPr>
        <p:spPr bwMode="auto">
          <a:xfrm>
            <a:off x="7052419" y="2367702"/>
            <a:ext cx="1817712" cy="2388346"/>
          </a:xfrm>
          <a:prstGeom prst="rect">
            <a:avLst/>
          </a:prstGeom>
          <a:noFill/>
          <a:ln w="9525" algn="ctr">
            <a:noFill/>
            <a:miter lim="800000"/>
          </a:ln>
        </p:spPr>
        <p:txBody>
          <a:bodyPr lIns="0" tIns="0" rIns="0" bIns="0">
            <a:spAutoFit/>
          </a:bodyPr>
          <a:lstStyle/>
          <a:p>
            <a:pPr algn="ctr">
              <a:lnSpc>
                <a:spcPct val="80000"/>
              </a:lnSpc>
            </a:pPr>
            <a:r>
              <a:rPr lang="zh-CN" altLang="en-US" sz="1600" b="0" dirty="0">
                <a:latin typeface="微软雅黑" panose="020B0503020204020204" charset="-122"/>
                <a:ea typeface="微软雅黑" panose="020B0503020204020204" charset="-122"/>
              </a:rPr>
              <a:t>标准</a:t>
            </a:r>
            <a:r>
              <a:rPr lang="zh-CN" altLang="en-US" sz="1600" b="0" dirty="0" smtClean="0">
                <a:latin typeface="微软雅黑" panose="020B0503020204020204" charset="-122"/>
                <a:ea typeface="微软雅黑" panose="020B0503020204020204" charset="-122"/>
              </a:rPr>
              <a:t>监控</a:t>
            </a:r>
            <a:endParaRPr lang="en-US" altLang="zh-CN" sz="1600" b="0" dirty="0" smtClean="0">
              <a:latin typeface="微软雅黑" panose="020B0503020204020204" charset="-122"/>
              <a:ea typeface="微软雅黑" panose="020B0503020204020204" charset="-122"/>
            </a:endParaRPr>
          </a:p>
          <a:p>
            <a:pPr algn="ctr">
              <a:lnSpc>
                <a:spcPct val="80000"/>
              </a:lnSpc>
            </a:pPr>
            <a:endParaRPr lang="zh-CN" altLang="en-US" sz="1600" b="0" dirty="0">
              <a:latin typeface="微软雅黑" panose="020B0503020204020204" charset="-122"/>
              <a:ea typeface="微软雅黑" panose="020B0503020204020204" charset="-122"/>
            </a:endParaRPr>
          </a:p>
          <a:p>
            <a:pPr>
              <a:buFont typeface="Wingdings" panose="05000000000000000000" pitchFamily="2" charset="2"/>
              <a:buChar char="ü"/>
            </a:pPr>
            <a:r>
              <a:rPr lang="zh-CN" altLang="en-US" sz="1200" b="0" dirty="0">
                <a:latin typeface="微软雅黑" panose="020B0503020204020204" charset="-122"/>
                <a:ea typeface="微软雅黑" panose="020B0503020204020204" charset="-122"/>
              </a:rPr>
              <a:t>标准日常</a:t>
            </a:r>
            <a:r>
              <a:rPr lang="zh-CN" altLang="en-US" sz="1200" b="0" dirty="0" smtClean="0">
                <a:latin typeface="微软雅黑" panose="020B0503020204020204" charset="-122"/>
                <a:ea typeface="微软雅黑" panose="020B0503020204020204" charset="-122"/>
              </a:rPr>
              <a:t>监控</a:t>
            </a:r>
            <a:endParaRPr lang="en-US" altLang="zh-CN" sz="1200" b="0" dirty="0">
              <a:latin typeface="微软雅黑" panose="020B0503020204020204" charset="-122"/>
              <a:ea typeface="微软雅黑" panose="020B0503020204020204" charset="-122"/>
            </a:endParaRPr>
          </a:p>
          <a:p>
            <a:pPr marL="179705" lvl="1">
              <a:buFont typeface="Wingdings" panose="05000000000000000000" pitchFamily="2" charset="2"/>
              <a:buChar char="ü"/>
            </a:pPr>
            <a:r>
              <a:rPr lang="zh-CN" altLang="en-US" sz="1200" b="0" dirty="0">
                <a:latin typeface="微软雅黑" panose="020B0503020204020204" charset="-122"/>
                <a:ea typeface="微软雅黑" panose="020B0503020204020204" charset="-122"/>
              </a:rPr>
              <a:t>标准实施的监督检查以及标准体系的评价和改进</a:t>
            </a:r>
            <a:r>
              <a:rPr lang="zh-CN" altLang="en-US" sz="1200" b="0" dirty="0" smtClean="0">
                <a:latin typeface="微软雅黑" panose="020B0503020204020204" charset="-122"/>
                <a:ea typeface="微软雅黑" panose="020B0503020204020204" charset="-122"/>
              </a:rPr>
              <a:t>。</a:t>
            </a:r>
            <a:endParaRPr lang="en-US" altLang="zh-CN" sz="1200" b="0" dirty="0">
              <a:latin typeface="微软雅黑" panose="020B0503020204020204" charset="-122"/>
              <a:ea typeface="微软雅黑" panose="020B0503020204020204" charset="-122"/>
            </a:endParaRPr>
          </a:p>
          <a:p>
            <a:pPr marL="179705" lvl="1">
              <a:buFont typeface="Wingdings" panose="05000000000000000000" pitchFamily="2" charset="2"/>
              <a:buChar char="ü"/>
            </a:pPr>
            <a:r>
              <a:rPr lang="zh-CN" altLang="en-US" sz="1200" b="0" dirty="0">
                <a:latin typeface="微软雅黑" panose="020B0503020204020204" charset="-122"/>
                <a:ea typeface="微软雅黑" panose="020B0503020204020204" charset="-122"/>
              </a:rPr>
              <a:t>监控数据标准，发现差异，分析后反馈至标准管理部门</a:t>
            </a:r>
            <a:r>
              <a:rPr lang="zh-CN" altLang="en-US" sz="1200" b="0" dirty="0" smtClean="0">
                <a:latin typeface="微软雅黑" panose="020B0503020204020204" charset="-122"/>
                <a:ea typeface="微软雅黑" panose="020B0503020204020204" charset="-122"/>
              </a:rPr>
              <a:t>。</a:t>
            </a:r>
            <a:endParaRPr lang="en-US" altLang="zh-CN" sz="1200" b="0" dirty="0">
              <a:latin typeface="微软雅黑" panose="020B0503020204020204" charset="-122"/>
              <a:ea typeface="微软雅黑" panose="020B0503020204020204" charset="-122"/>
            </a:endParaRPr>
          </a:p>
          <a:p>
            <a:pPr>
              <a:buFont typeface="Wingdings" panose="05000000000000000000" pitchFamily="2" charset="2"/>
              <a:buChar char="ü"/>
            </a:pPr>
            <a:r>
              <a:rPr lang="zh-CN" altLang="en-US" sz="1200" b="0" dirty="0">
                <a:latin typeface="微软雅黑" panose="020B0503020204020204" charset="-122"/>
                <a:ea typeface="微软雅黑" panose="020B0503020204020204" charset="-122"/>
              </a:rPr>
              <a:t>通过信息代码管理、数据质量管理实现标准监控。</a:t>
            </a:r>
            <a:endParaRPr lang="en-US" altLang="zh-CN" sz="1200" b="0" dirty="0">
              <a:latin typeface="微软雅黑" panose="020B0503020204020204" charset="-122"/>
              <a:ea typeface="微软雅黑" panose="020B0503020204020204" charset="-122"/>
            </a:endParaRPr>
          </a:p>
          <a:p>
            <a:pPr>
              <a:buFont typeface="Wingdings" panose="05000000000000000000" pitchFamily="2" charset="2"/>
              <a:buChar char="ü"/>
            </a:pPr>
            <a:r>
              <a:rPr lang="zh-CN" altLang="en-US" sz="1200" b="0" dirty="0">
                <a:latin typeface="微软雅黑" panose="020B0503020204020204" charset="-122"/>
                <a:ea typeface="微软雅黑" panose="020B0503020204020204" charset="-122"/>
              </a:rPr>
              <a:t>标准考核。</a:t>
            </a:r>
            <a:endParaRPr lang="zh-CN" altLang="en-US" sz="1200" b="0" dirty="0">
              <a:latin typeface="微软雅黑" panose="020B0503020204020204" charset="-122"/>
              <a:ea typeface="微软雅黑" panose="020B0503020204020204" charset="-122"/>
            </a:endParaRPr>
          </a:p>
          <a:p>
            <a:pPr algn="ctr">
              <a:lnSpc>
                <a:spcPct val="80000"/>
              </a:lnSpc>
            </a:pPr>
            <a:endParaRPr lang="zh-CN" altLang="en-US" sz="1200" b="0" dirty="0">
              <a:latin typeface="微软雅黑" panose="020B0503020204020204" charset="-122"/>
              <a:ea typeface="微软雅黑" panose="020B0503020204020204" charset="-122"/>
            </a:endParaRPr>
          </a:p>
        </p:txBody>
      </p:sp>
      <p:sp>
        <p:nvSpPr>
          <p:cNvPr id="28" name="Rectangle 24"/>
          <p:cNvSpPr>
            <a:spLocks noChangeArrowheads="1"/>
          </p:cNvSpPr>
          <p:nvPr/>
        </p:nvSpPr>
        <p:spPr bwMode="auto">
          <a:xfrm>
            <a:off x="3242280" y="5282624"/>
            <a:ext cx="3200315" cy="738664"/>
          </a:xfrm>
          <a:prstGeom prst="rect">
            <a:avLst/>
          </a:prstGeom>
          <a:noFill/>
          <a:ln w="9525" algn="ctr">
            <a:noFill/>
            <a:miter lim="800000"/>
          </a:ln>
        </p:spPr>
        <p:txBody>
          <a:bodyPr lIns="0" tIns="0" rIns="0" bIns="0">
            <a:spAutoFit/>
          </a:bodyPr>
          <a:lstStyle/>
          <a:p>
            <a:r>
              <a:rPr lang="zh-CN" altLang="en-US" sz="1200" b="0" dirty="0">
                <a:latin typeface="微软雅黑" panose="020B0503020204020204" charset="-122"/>
                <a:ea typeface="微软雅黑" panose="020B0503020204020204" charset="-122"/>
              </a:rPr>
              <a:t>管理办法和技术规范</a:t>
            </a:r>
            <a:endParaRPr lang="en-US" altLang="zh-CN" sz="1200" b="0" dirty="0">
              <a:latin typeface="微软雅黑" panose="020B0503020204020204" charset="-122"/>
              <a:ea typeface="微软雅黑" panose="020B0503020204020204" charset="-122"/>
            </a:endParaRPr>
          </a:p>
          <a:p>
            <a:pPr marL="179705" lvl="1">
              <a:buFont typeface="Wingdings" panose="05000000000000000000" pitchFamily="2" charset="2"/>
              <a:buChar char="ü"/>
            </a:pPr>
            <a:r>
              <a:rPr lang="zh-CN" altLang="en-US" sz="1200" b="0" dirty="0">
                <a:latin typeface="微软雅黑" panose="020B0503020204020204" charset="-122"/>
                <a:ea typeface="微软雅黑" panose="020B0503020204020204" charset="-122"/>
              </a:rPr>
              <a:t>标准制定、评审、发布的办法及流程</a:t>
            </a:r>
            <a:endParaRPr lang="zh-CN" altLang="en-US" sz="1200" b="0" dirty="0">
              <a:latin typeface="微软雅黑" panose="020B0503020204020204" charset="-122"/>
              <a:ea typeface="微软雅黑" panose="020B0503020204020204" charset="-122"/>
            </a:endParaRPr>
          </a:p>
          <a:p>
            <a:pPr marL="179705" lvl="1">
              <a:buFont typeface="Wingdings" panose="05000000000000000000" pitchFamily="2" charset="2"/>
              <a:buChar char="ü"/>
            </a:pPr>
            <a:r>
              <a:rPr lang="zh-CN" altLang="en-US" sz="1200" b="0" dirty="0">
                <a:latin typeface="微软雅黑" panose="020B0503020204020204" charset="-122"/>
                <a:ea typeface="微软雅黑" panose="020B0503020204020204" charset="-122"/>
              </a:rPr>
              <a:t>数据质量度量、优化、监控、保障办法</a:t>
            </a:r>
            <a:endParaRPr lang="zh-CN" altLang="en-US" sz="1200" b="0" dirty="0">
              <a:latin typeface="微软雅黑" panose="020B0503020204020204" charset="-122"/>
              <a:ea typeface="微软雅黑" panose="020B0503020204020204" charset="-122"/>
            </a:endParaRPr>
          </a:p>
          <a:p>
            <a:endParaRPr lang="zh-CN" altLang="en-US" sz="1200" b="0" dirty="0">
              <a:latin typeface="微软雅黑" panose="020B0503020204020204" charset="-122"/>
              <a:ea typeface="微软雅黑" panose="020B0503020204020204" charset="-122"/>
            </a:endParaRPr>
          </a:p>
        </p:txBody>
      </p:sp>
      <p:sp>
        <p:nvSpPr>
          <p:cNvPr id="29" name="Rectangle 26"/>
          <p:cNvSpPr>
            <a:spLocks noChangeArrowheads="1"/>
          </p:cNvSpPr>
          <p:nvPr/>
        </p:nvSpPr>
        <p:spPr bwMode="auto">
          <a:xfrm>
            <a:off x="1414488" y="5279668"/>
            <a:ext cx="1674915" cy="553998"/>
          </a:xfrm>
          <a:prstGeom prst="rect">
            <a:avLst/>
          </a:prstGeom>
          <a:noFill/>
          <a:ln w="9525" algn="ctr">
            <a:noFill/>
            <a:miter lim="800000"/>
          </a:ln>
        </p:spPr>
        <p:txBody>
          <a:bodyPr lIns="0" tIns="0" rIns="0" bIns="0">
            <a:spAutoFit/>
          </a:bodyPr>
          <a:lstStyle/>
          <a:p>
            <a:r>
              <a:rPr lang="zh-CN" altLang="en-US" sz="1200" b="0" dirty="0">
                <a:latin typeface="微软雅黑" panose="020B0503020204020204" charset="-122"/>
                <a:ea typeface="微软雅黑" panose="020B0503020204020204" charset="-122"/>
              </a:rPr>
              <a:t>组织结构</a:t>
            </a:r>
            <a:endParaRPr lang="zh-CN" altLang="en-US" sz="1200" b="0" dirty="0">
              <a:latin typeface="微软雅黑" panose="020B0503020204020204" charset="-122"/>
              <a:ea typeface="微软雅黑" panose="020B0503020204020204" charset="-122"/>
            </a:endParaRPr>
          </a:p>
          <a:p>
            <a:pPr marL="179705" lvl="1" indent="-179705">
              <a:buFont typeface="Wingdings" panose="05000000000000000000" pitchFamily="2" charset="2"/>
              <a:buChar char="ü"/>
            </a:pPr>
            <a:r>
              <a:rPr lang="zh-CN" altLang="en-US" sz="1200" b="0" dirty="0">
                <a:latin typeface="微软雅黑" panose="020B0503020204020204" charset="-122"/>
                <a:ea typeface="微软雅黑" panose="020B0503020204020204" charset="-122"/>
              </a:rPr>
              <a:t>确立标准管控组织结构及其职能</a:t>
            </a:r>
            <a:endParaRPr lang="zh-CN" altLang="en-US" sz="1200" b="0" dirty="0">
              <a:latin typeface="微软雅黑" panose="020B0503020204020204" charset="-122"/>
              <a:ea typeface="微软雅黑" panose="020B0503020204020204" charset="-122"/>
            </a:endParaRPr>
          </a:p>
        </p:txBody>
      </p:sp>
      <p:sp>
        <p:nvSpPr>
          <p:cNvPr id="30" name="AutoShape 28"/>
          <p:cNvSpPr>
            <a:spLocks noChangeArrowheads="1"/>
          </p:cNvSpPr>
          <p:nvPr/>
        </p:nvSpPr>
        <p:spPr bwMode="auto">
          <a:xfrm>
            <a:off x="107504" y="980728"/>
            <a:ext cx="8803415" cy="1144677"/>
          </a:xfrm>
          <a:prstGeom prst="chevron">
            <a:avLst>
              <a:gd name="adj" fmla="val 8180"/>
            </a:avLst>
          </a:prstGeom>
          <a:ln w="6350"/>
        </p:spPr>
        <p:style>
          <a:lnRef idx="1">
            <a:schemeClr val="accent4"/>
          </a:lnRef>
          <a:fillRef idx="2">
            <a:schemeClr val="accent4"/>
          </a:fillRef>
          <a:effectRef idx="1">
            <a:schemeClr val="accent4"/>
          </a:effectRef>
          <a:fontRef idx="minor">
            <a:schemeClr val="dk1"/>
          </a:fontRef>
        </p:style>
        <p:txBody>
          <a:bodyPr lIns="0" tIns="0" rIns="0" bIns="0" anchor="ctr"/>
          <a:lstStyle/>
          <a:p>
            <a:pPr marL="228600" indent="127000"/>
            <a:r>
              <a:rPr lang="zh-CN" altLang="en-US" sz="1600">
                <a:solidFill>
                  <a:schemeClr val="tx1"/>
                </a:solidFill>
                <a:latin typeface="微软雅黑" panose="020B0503020204020204" charset="-122"/>
                <a:ea typeface="微软雅黑" panose="020B0503020204020204" charset="-122"/>
              </a:rPr>
              <a:t>总体规划</a:t>
            </a:r>
            <a:endParaRPr lang="zh-CN" altLang="en-US" sz="1600">
              <a:solidFill>
                <a:schemeClr val="tx1"/>
              </a:solidFill>
              <a:latin typeface="微软雅黑" panose="020B0503020204020204" charset="-122"/>
              <a:ea typeface="微软雅黑" panose="020B0503020204020204" charset="-122"/>
            </a:endParaRPr>
          </a:p>
        </p:txBody>
      </p:sp>
      <p:sp>
        <p:nvSpPr>
          <p:cNvPr id="31" name="Rectangle 23"/>
          <p:cNvSpPr>
            <a:spLocks noChangeArrowheads="1"/>
          </p:cNvSpPr>
          <p:nvPr/>
        </p:nvSpPr>
        <p:spPr bwMode="auto">
          <a:xfrm>
            <a:off x="1642961" y="1137518"/>
            <a:ext cx="3161677" cy="923330"/>
          </a:xfrm>
          <a:prstGeom prst="rect">
            <a:avLst/>
          </a:prstGeom>
          <a:noFill/>
          <a:ln w="9525" algn="ctr">
            <a:noFill/>
            <a:miter lim="800000"/>
          </a:ln>
        </p:spPr>
        <p:txBody>
          <a:bodyPr wrap="square" lIns="0" tIns="0" rIns="0" bIns="0">
            <a:spAutoFit/>
          </a:bodyPr>
          <a:lstStyle/>
          <a:p>
            <a:r>
              <a:rPr lang="zh-CN" altLang="en-US" sz="1200" dirty="0">
                <a:latin typeface="微软雅黑" panose="020B0503020204020204" charset="-122"/>
                <a:ea typeface="微软雅黑" panose="020B0503020204020204" charset="-122"/>
              </a:rPr>
              <a:t>统筹规划</a:t>
            </a:r>
            <a:r>
              <a:rPr lang="zh-CN" altLang="en-US" sz="1200" dirty="0" smtClean="0">
                <a:latin typeface="微软雅黑" panose="020B0503020204020204" charset="-122"/>
                <a:ea typeface="微软雅黑" panose="020B0503020204020204" charset="-122"/>
              </a:rPr>
              <a:t>标准定义工作</a:t>
            </a:r>
            <a:endParaRPr lang="zh-CN" altLang="en-US" sz="1200" dirty="0">
              <a:latin typeface="微软雅黑" panose="020B0503020204020204" charset="-122"/>
              <a:ea typeface="微软雅黑" panose="020B0503020204020204" charset="-122"/>
            </a:endParaRPr>
          </a:p>
          <a:p>
            <a:pPr marL="266700" lvl="1">
              <a:buFont typeface="Wingdings" panose="05000000000000000000" pitchFamily="2" charset="2"/>
              <a:buChar char="ü"/>
            </a:pPr>
            <a:r>
              <a:rPr lang="zh-CN" altLang="en-US" sz="1200" dirty="0">
                <a:latin typeface="微软雅黑" panose="020B0503020204020204" charset="-122"/>
                <a:ea typeface="微软雅黑" panose="020B0503020204020204" charset="-122"/>
              </a:rPr>
              <a:t>标准体系架构。</a:t>
            </a:r>
            <a:endParaRPr lang="en-US" altLang="zh-CN" sz="1200" dirty="0">
              <a:latin typeface="微软雅黑" panose="020B0503020204020204" charset="-122"/>
              <a:ea typeface="微软雅黑" panose="020B0503020204020204" charset="-122"/>
            </a:endParaRPr>
          </a:p>
          <a:p>
            <a:pPr marL="266700" lvl="1">
              <a:buFont typeface="Wingdings" panose="05000000000000000000" pitchFamily="2" charset="2"/>
              <a:buChar char="ü"/>
            </a:pPr>
            <a:r>
              <a:rPr lang="zh-CN" altLang="en-US" sz="1200" dirty="0" smtClean="0">
                <a:latin typeface="微软雅黑" panose="020B0503020204020204" charset="-122"/>
                <a:ea typeface="微软雅黑" panose="020B0503020204020204" charset="-122"/>
              </a:rPr>
              <a:t>标准定义规划</a:t>
            </a:r>
            <a:r>
              <a:rPr lang="zh-CN" altLang="en-US" sz="1200" dirty="0">
                <a:latin typeface="微软雅黑" panose="020B0503020204020204" charset="-122"/>
                <a:ea typeface="微软雅黑" panose="020B0503020204020204" charset="-122"/>
              </a:rPr>
              <a:t>。</a:t>
            </a:r>
            <a:endParaRPr lang="zh-CN" altLang="en-US" sz="1200" dirty="0">
              <a:latin typeface="微软雅黑" panose="020B0503020204020204" charset="-122"/>
              <a:ea typeface="微软雅黑" panose="020B0503020204020204" charset="-122"/>
            </a:endParaRPr>
          </a:p>
          <a:p>
            <a:pPr marL="266700" lvl="1">
              <a:buFont typeface="Wingdings" panose="05000000000000000000" pitchFamily="2" charset="2"/>
              <a:buChar char="ü"/>
            </a:pPr>
            <a:r>
              <a:rPr lang="zh-CN" altLang="en-US" sz="1200" dirty="0">
                <a:latin typeface="微软雅黑" panose="020B0503020204020204" charset="-122"/>
                <a:ea typeface="微软雅黑" panose="020B0503020204020204" charset="-122"/>
              </a:rPr>
              <a:t>确定每年的标准定义目标及工作开展形式。</a:t>
            </a:r>
            <a:endParaRPr lang="zh-CN" altLang="en-US" sz="1200" dirty="0">
              <a:latin typeface="微软雅黑" panose="020B0503020204020204" charset="-122"/>
              <a:ea typeface="微软雅黑" panose="020B0503020204020204" charset="-122"/>
            </a:endParaRPr>
          </a:p>
          <a:p>
            <a:pPr marL="266700" lvl="1"/>
            <a:endParaRPr lang="zh-CN" altLang="en-US" sz="1200" dirty="0">
              <a:latin typeface="微软雅黑" panose="020B0503020204020204" charset="-122"/>
              <a:ea typeface="微软雅黑" panose="020B0503020204020204" charset="-122"/>
            </a:endParaRPr>
          </a:p>
        </p:txBody>
      </p:sp>
      <p:sp>
        <p:nvSpPr>
          <p:cNvPr id="32" name="Rectangle 30"/>
          <p:cNvSpPr>
            <a:spLocks noChangeArrowheads="1"/>
          </p:cNvSpPr>
          <p:nvPr/>
        </p:nvSpPr>
        <p:spPr bwMode="auto">
          <a:xfrm>
            <a:off x="4804639" y="1125215"/>
            <a:ext cx="3618624" cy="738664"/>
          </a:xfrm>
          <a:prstGeom prst="rect">
            <a:avLst/>
          </a:prstGeom>
          <a:noFill/>
          <a:ln w="9525" algn="ctr">
            <a:noFill/>
            <a:miter lim="800000"/>
          </a:ln>
        </p:spPr>
        <p:txBody>
          <a:bodyPr wrap="square" lIns="0" tIns="0" rIns="0" bIns="0">
            <a:spAutoFit/>
          </a:bodyPr>
          <a:lstStyle/>
          <a:p>
            <a:r>
              <a:rPr lang="zh-CN" altLang="en-US" sz="1200" dirty="0">
                <a:latin typeface="微软雅黑" panose="020B0503020204020204" charset="-122"/>
                <a:ea typeface="微软雅黑" panose="020B0503020204020204" charset="-122"/>
              </a:rPr>
              <a:t>统筹规划执行工作</a:t>
            </a:r>
            <a:endParaRPr lang="zh-CN" altLang="en-US" sz="1200" dirty="0">
              <a:latin typeface="微软雅黑" panose="020B0503020204020204" charset="-122"/>
              <a:ea typeface="微软雅黑" panose="020B0503020204020204" charset="-122"/>
            </a:endParaRPr>
          </a:p>
          <a:p>
            <a:pPr marL="268605" lvl="1">
              <a:buFont typeface="Wingdings" panose="05000000000000000000" pitchFamily="2" charset="2"/>
              <a:buChar char="ü"/>
            </a:pPr>
            <a:r>
              <a:rPr lang="zh-CN" altLang="en-US" sz="1200" dirty="0">
                <a:latin typeface="微软雅黑" panose="020B0503020204020204" charset="-122"/>
                <a:ea typeface="微软雅黑" panose="020B0503020204020204" charset="-122"/>
              </a:rPr>
              <a:t>制定标准实施原则和实施程序。</a:t>
            </a:r>
            <a:endParaRPr lang="zh-CN" altLang="en-US" sz="1200" dirty="0">
              <a:latin typeface="微软雅黑" panose="020B0503020204020204" charset="-122"/>
              <a:ea typeface="微软雅黑" panose="020B0503020204020204" charset="-122"/>
            </a:endParaRPr>
          </a:p>
          <a:p>
            <a:pPr marL="268605" lvl="1">
              <a:buFont typeface="Wingdings" panose="05000000000000000000" pitchFamily="2" charset="2"/>
              <a:buChar char="ü"/>
            </a:pPr>
            <a:r>
              <a:rPr lang="zh-CN" altLang="en-US" sz="1200" dirty="0">
                <a:latin typeface="微软雅黑" panose="020B0503020204020204" charset="-122"/>
                <a:ea typeface="微软雅黑" panose="020B0503020204020204" charset="-122"/>
              </a:rPr>
              <a:t>整体统筹规划，确定改造方案、阶段执行重点。</a:t>
            </a:r>
            <a:endParaRPr lang="zh-CN" altLang="en-US" sz="1200" dirty="0">
              <a:latin typeface="微软雅黑" panose="020B0503020204020204" charset="-122"/>
              <a:ea typeface="微软雅黑" panose="020B0503020204020204" charset="-122"/>
            </a:endParaRPr>
          </a:p>
          <a:p>
            <a:pPr marL="268605" lvl="1">
              <a:buFont typeface="Wingdings" panose="05000000000000000000" pitchFamily="2" charset="2"/>
              <a:buChar char="ü"/>
            </a:pPr>
            <a:r>
              <a:rPr lang="zh-CN" altLang="en-US" sz="1200" dirty="0">
                <a:latin typeface="微软雅黑" panose="020B0503020204020204" charset="-122"/>
                <a:ea typeface="微软雅黑" panose="020B0503020204020204" charset="-122"/>
              </a:rPr>
              <a:t>确定每年的标准执行项目</a:t>
            </a:r>
            <a:endParaRPr lang="zh-CN" altLang="en-US" sz="1200" dirty="0">
              <a:latin typeface="微软雅黑" panose="020B0503020204020204" charset="-122"/>
              <a:ea typeface="微软雅黑" panose="020B0503020204020204" charset="-122"/>
            </a:endParaRPr>
          </a:p>
        </p:txBody>
      </p:sp>
      <p:sp>
        <p:nvSpPr>
          <p:cNvPr id="33" name="Rectangle 31"/>
          <p:cNvSpPr>
            <a:spLocks noChangeArrowheads="1"/>
          </p:cNvSpPr>
          <p:nvPr/>
        </p:nvSpPr>
        <p:spPr bwMode="auto">
          <a:xfrm>
            <a:off x="423314" y="5464837"/>
            <a:ext cx="820738" cy="246221"/>
          </a:xfrm>
          <a:prstGeom prst="rect">
            <a:avLst/>
          </a:prstGeom>
          <a:noFill/>
          <a:ln w="9525" algn="ctr">
            <a:noFill/>
            <a:miter lim="800000"/>
          </a:ln>
        </p:spPr>
        <p:txBody>
          <a:bodyPr wrap="none" lIns="0" tIns="0" rIns="0" bIns="0">
            <a:spAutoFit/>
          </a:bodyPr>
          <a:lstStyle/>
          <a:p>
            <a:r>
              <a:rPr lang="zh-CN" altLang="en-US" sz="1600" b="0">
                <a:latin typeface="微软雅黑" panose="020B0503020204020204" charset="-122"/>
                <a:ea typeface="微软雅黑" panose="020B0503020204020204" charset="-122"/>
              </a:rPr>
              <a:t>管理控制</a:t>
            </a:r>
            <a:endParaRPr lang="zh-CN" altLang="en-US" sz="1600" b="0">
              <a:latin typeface="微软雅黑" panose="020B0503020204020204" charset="-122"/>
              <a:ea typeface="微软雅黑" panose="020B0503020204020204" charset="-122"/>
            </a:endParaRPr>
          </a:p>
        </p:txBody>
      </p:sp>
      <p:sp>
        <p:nvSpPr>
          <p:cNvPr id="34" name="Rectangle 32"/>
          <p:cNvSpPr>
            <a:spLocks noChangeArrowheads="1"/>
          </p:cNvSpPr>
          <p:nvPr/>
        </p:nvSpPr>
        <p:spPr bwMode="auto">
          <a:xfrm>
            <a:off x="6682829" y="5279668"/>
            <a:ext cx="1740434" cy="553998"/>
          </a:xfrm>
          <a:prstGeom prst="rect">
            <a:avLst/>
          </a:prstGeom>
          <a:noFill/>
          <a:ln w="9525" algn="ctr">
            <a:noFill/>
            <a:miter lim="800000"/>
          </a:ln>
        </p:spPr>
        <p:txBody>
          <a:bodyPr lIns="0" tIns="0" rIns="0" bIns="0">
            <a:spAutoFit/>
          </a:bodyPr>
          <a:lstStyle/>
          <a:p>
            <a:pPr>
              <a:tabLst>
                <a:tab pos="88900" algn="l"/>
              </a:tabLst>
            </a:pPr>
            <a:r>
              <a:rPr lang="zh-CN" altLang="en-US" sz="1200" b="0" dirty="0">
                <a:latin typeface="微软雅黑" panose="020B0503020204020204" charset="-122"/>
                <a:ea typeface="微软雅黑" panose="020B0503020204020204" charset="-122"/>
              </a:rPr>
              <a:t>标准考核体系</a:t>
            </a:r>
            <a:endParaRPr lang="zh-CN" altLang="en-US" sz="1200" b="0" dirty="0">
              <a:latin typeface="微软雅黑" panose="020B0503020204020204" charset="-122"/>
              <a:ea typeface="微软雅黑" panose="020B0503020204020204" charset="-122"/>
            </a:endParaRPr>
          </a:p>
          <a:p>
            <a:pPr marL="179705" lvl="1">
              <a:buFont typeface="Wingdings" panose="05000000000000000000" pitchFamily="2" charset="2"/>
              <a:buChar char="ü"/>
              <a:tabLst>
                <a:tab pos="88900" algn="l"/>
              </a:tabLst>
            </a:pPr>
            <a:r>
              <a:rPr lang="zh-CN" altLang="en-US" sz="1200" b="0" dirty="0">
                <a:latin typeface="微软雅黑" panose="020B0503020204020204" charset="-122"/>
                <a:ea typeface="微软雅黑" panose="020B0503020204020204" charset="-122"/>
              </a:rPr>
              <a:t>考核内容</a:t>
            </a:r>
            <a:endParaRPr lang="zh-CN" altLang="en-US" sz="1200" b="0" dirty="0">
              <a:latin typeface="微软雅黑" panose="020B0503020204020204" charset="-122"/>
              <a:ea typeface="微软雅黑" panose="020B0503020204020204" charset="-122"/>
            </a:endParaRPr>
          </a:p>
          <a:p>
            <a:pPr marL="179705" lvl="1">
              <a:buFont typeface="Wingdings" panose="05000000000000000000" pitchFamily="2" charset="2"/>
              <a:buChar char="ü"/>
              <a:tabLst>
                <a:tab pos="88900" algn="l"/>
              </a:tabLst>
            </a:pPr>
            <a:r>
              <a:rPr lang="zh-CN" altLang="en-US" sz="1200" b="0" dirty="0">
                <a:latin typeface="微软雅黑" panose="020B0503020204020204" charset="-122"/>
                <a:ea typeface="微软雅黑" panose="020B0503020204020204" charset="-122"/>
              </a:rPr>
              <a:t>考核办法</a:t>
            </a:r>
            <a:endParaRPr lang="zh-CN" altLang="en-US" sz="1200" b="0" dirty="0">
              <a:latin typeface="微软雅黑" panose="020B0503020204020204" charset="-122"/>
              <a:ea typeface="微软雅黑" panose="020B0503020204020204" charset="-122"/>
            </a:endParaRPr>
          </a:p>
        </p:txBody>
      </p:sp>
      <p:sp>
        <p:nvSpPr>
          <p:cNvPr id="35"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
        <p:nvSpPr>
          <p:cNvPr id="17412" name="Rectangle 2"/>
          <p:cNvSpPr>
            <a:spLocks noGrp="1" noChangeArrowheads="1"/>
          </p:cNvSpPr>
          <p:nvPr>
            <p:ph type="title" idx="4294967295"/>
          </p:nvPr>
        </p:nvSpPr>
        <p:spPr>
          <a:xfrm>
            <a:off x="252536" y="144016"/>
            <a:ext cx="9144000" cy="548680"/>
          </a:xfrm>
          <a:prstGeom prst="rect">
            <a:avLst/>
          </a:prstGeom>
        </p:spPr>
        <p:txBody>
          <a:bodyPr/>
          <a:lstStyle/>
          <a:p>
            <a:pPr marL="342900" indent="-342900">
              <a:buClr>
                <a:schemeClr val="hlink"/>
              </a:buClr>
              <a:defRPr/>
            </a:pPr>
            <a:r>
              <a:rPr lang="zh-CN" altLang="en-US" dirty="0">
                <a:latin typeface="微软雅黑" panose="020B0503020204020204" charset="-122"/>
                <a:ea typeface="微软雅黑" panose="020B0503020204020204" charset="-122"/>
              </a:rPr>
              <a:t>信息</a:t>
            </a:r>
            <a:r>
              <a:rPr lang="zh-CN" altLang="en-US" dirty="0" smtClean="0">
                <a:latin typeface="微软雅黑" panose="020B0503020204020204" charset="-122"/>
                <a:ea typeface="微软雅黑" panose="020B0503020204020204" charset="-122"/>
              </a:rPr>
              <a:t>标准化建设及日常维护队伍</a:t>
            </a:r>
            <a:endParaRPr lang="zh-CN" altLang="en-US" dirty="0">
              <a:latin typeface="微软雅黑" panose="020B0503020204020204" charset="-122"/>
              <a:ea typeface="微软雅黑" panose="020B0503020204020204" charset="-122"/>
            </a:endParaRPr>
          </a:p>
        </p:txBody>
      </p:sp>
      <p:grpSp>
        <p:nvGrpSpPr>
          <p:cNvPr id="2" name="组合 6"/>
          <p:cNvGrpSpPr/>
          <p:nvPr/>
        </p:nvGrpSpPr>
        <p:grpSpPr bwMode="auto">
          <a:xfrm>
            <a:off x="611560" y="2852936"/>
            <a:ext cx="8136904" cy="3718380"/>
            <a:chOff x="251520" y="836712"/>
            <a:chExt cx="7992888" cy="4243715"/>
          </a:xfrm>
        </p:grpSpPr>
        <p:sp>
          <p:nvSpPr>
            <p:cNvPr id="75" name="矩形 74"/>
            <p:cNvSpPr/>
            <p:nvPr/>
          </p:nvSpPr>
          <p:spPr bwMode="auto">
            <a:xfrm>
              <a:off x="251520" y="861142"/>
              <a:ext cx="7992888" cy="4133832"/>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spAutoFit/>
            </a:bodyPr>
            <a:lstStyle/>
            <a:p>
              <a:pPr eaLnBrk="0" hangingPunct="0">
                <a:spcBef>
                  <a:spcPct val="50000"/>
                </a:spcBef>
                <a:buFontTx/>
                <a:buChar char="•"/>
                <a:defRPr/>
              </a:pPr>
              <a:endParaRPr lang="en-US" altLang="zh-CN" sz="1800" dirty="0">
                <a:solidFill>
                  <a:schemeClr val="tx1"/>
                </a:solidFill>
                <a:latin typeface="Arial" panose="020B0604020202020204" pitchFamily="34" charset="0"/>
                <a:ea typeface="宋体" panose="02010600030101010101" pitchFamily="2" charset="-122"/>
              </a:endParaRPr>
            </a:p>
            <a:p>
              <a:pPr eaLnBrk="0" hangingPunct="0">
                <a:spcBef>
                  <a:spcPct val="50000"/>
                </a:spcBef>
                <a:buFontTx/>
                <a:buChar char="•"/>
                <a:defRPr/>
              </a:pPr>
              <a:endParaRPr lang="en-US" altLang="zh-CN" sz="1800" dirty="0">
                <a:solidFill>
                  <a:schemeClr val="tx1"/>
                </a:solidFill>
                <a:latin typeface="Arial" panose="020B0604020202020204" pitchFamily="34" charset="0"/>
                <a:ea typeface="宋体" panose="02010600030101010101" pitchFamily="2" charset="-122"/>
              </a:endParaRPr>
            </a:p>
            <a:p>
              <a:pPr eaLnBrk="0" hangingPunct="0">
                <a:spcBef>
                  <a:spcPct val="50000"/>
                </a:spcBef>
                <a:buFontTx/>
                <a:buChar char="•"/>
                <a:defRPr/>
              </a:pPr>
              <a:endParaRPr lang="en-US" altLang="zh-CN" sz="1800" dirty="0">
                <a:solidFill>
                  <a:schemeClr val="tx1"/>
                </a:solidFill>
                <a:latin typeface="Arial" panose="020B0604020202020204" pitchFamily="34" charset="0"/>
                <a:ea typeface="宋体" panose="02010600030101010101" pitchFamily="2" charset="-122"/>
              </a:endParaRPr>
            </a:p>
            <a:p>
              <a:pPr eaLnBrk="0" hangingPunct="0">
                <a:spcBef>
                  <a:spcPct val="50000"/>
                </a:spcBef>
                <a:buFontTx/>
                <a:buChar char="•"/>
                <a:defRPr/>
              </a:pPr>
              <a:endParaRPr lang="en-US" altLang="zh-CN" sz="1800" dirty="0">
                <a:solidFill>
                  <a:schemeClr val="tx1"/>
                </a:solidFill>
                <a:latin typeface="Arial" panose="020B0604020202020204" pitchFamily="34" charset="0"/>
                <a:ea typeface="宋体" panose="02010600030101010101" pitchFamily="2" charset="-122"/>
              </a:endParaRPr>
            </a:p>
            <a:p>
              <a:pPr eaLnBrk="0" hangingPunct="0">
                <a:spcBef>
                  <a:spcPct val="50000"/>
                </a:spcBef>
                <a:buFontTx/>
                <a:buChar char="•"/>
                <a:defRPr/>
              </a:pPr>
              <a:endParaRPr lang="en-US" altLang="zh-CN" sz="1800" dirty="0">
                <a:solidFill>
                  <a:schemeClr val="tx1"/>
                </a:solidFill>
                <a:latin typeface="Arial" panose="020B0604020202020204" pitchFamily="34" charset="0"/>
                <a:ea typeface="宋体" panose="02010600030101010101" pitchFamily="2" charset="-122"/>
              </a:endParaRPr>
            </a:p>
            <a:p>
              <a:pPr eaLnBrk="0" hangingPunct="0">
                <a:spcBef>
                  <a:spcPct val="50000"/>
                </a:spcBef>
                <a:buFontTx/>
                <a:buChar char="•"/>
                <a:defRPr/>
              </a:pPr>
              <a:endParaRPr lang="en-US" altLang="zh-CN" sz="1800" dirty="0">
                <a:solidFill>
                  <a:schemeClr val="tx1"/>
                </a:solidFill>
                <a:latin typeface="Arial" panose="020B0604020202020204" pitchFamily="34" charset="0"/>
                <a:ea typeface="宋体" panose="02010600030101010101" pitchFamily="2" charset="-122"/>
              </a:endParaRPr>
            </a:p>
            <a:p>
              <a:pPr eaLnBrk="0" hangingPunct="0">
                <a:spcBef>
                  <a:spcPct val="50000"/>
                </a:spcBef>
                <a:buFontTx/>
                <a:buChar char="•"/>
                <a:defRPr/>
              </a:pPr>
              <a:endParaRPr lang="en-US" altLang="zh-CN" sz="1800" dirty="0">
                <a:solidFill>
                  <a:schemeClr val="tx1"/>
                </a:solidFill>
                <a:latin typeface="Arial" panose="020B0604020202020204" pitchFamily="34" charset="0"/>
                <a:ea typeface="宋体" panose="02010600030101010101" pitchFamily="2" charset="-122"/>
              </a:endParaRPr>
            </a:p>
            <a:p>
              <a:pPr eaLnBrk="0" hangingPunct="0">
                <a:spcBef>
                  <a:spcPct val="50000"/>
                </a:spcBef>
                <a:buFontTx/>
                <a:buChar char="•"/>
                <a:defRPr/>
              </a:pPr>
              <a:endParaRPr lang="en-US" altLang="zh-CN" sz="1800" dirty="0">
                <a:solidFill>
                  <a:schemeClr val="tx1"/>
                </a:solidFill>
                <a:latin typeface="Arial" panose="020B0604020202020204" pitchFamily="34" charset="0"/>
                <a:ea typeface="宋体" panose="02010600030101010101" pitchFamily="2" charset="-122"/>
              </a:endParaRPr>
            </a:p>
            <a:p>
              <a:pPr eaLnBrk="0" hangingPunct="0">
                <a:spcBef>
                  <a:spcPct val="50000"/>
                </a:spcBef>
                <a:buFontTx/>
                <a:buChar char="•"/>
                <a:defRPr/>
              </a:pPr>
              <a:endParaRPr lang="en-US" altLang="zh-CN" sz="1800" dirty="0">
                <a:solidFill>
                  <a:schemeClr val="tx1"/>
                </a:solidFill>
                <a:latin typeface="Arial" panose="020B0604020202020204" pitchFamily="34" charset="0"/>
                <a:ea typeface="宋体" panose="02010600030101010101" pitchFamily="2" charset="-122"/>
              </a:endParaRPr>
            </a:p>
            <a:p>
              <a:pPr eaLnBrk="0" hangingPunct="0">
                <a:spcBef>
                  <a:spcPct val="50000"/>
                </a:spcBef>
                <a:buFontTx/>
                <a:buChar char="•"/>
                <a:defRPr/>
              </a:pPr>
              <a:endParaRPr lang="en-US" altLang="zh-CN" sz="1800" dirty="0">
                <a:solidFill>
                  <a:schemeClr val="tx1"/>
                </a:solidFill>
                <a:latin typeface="Arial" panose="020B0604020202020204" pitchFamily="34" charset="0"/>
                <a:ea typeface="宋体" panose="02010600030101010101" pitchFamily="2" charset="-122"/>
              </a:endParaRPr>
            </a:p>
          </p:txBody>
        </p:sp>
        <p:sp>
          <p:nvSpPr>
            <p:cNvPr id="76" name="TextBox 8"/>
            <p:cNvSpPr txBox="1">
              <a:spLocks noChangeArrowheads="1"/>
            </p:cNvSpPr>
            <p:nvPr/>
          </p:nvSpPr>
          <p:spPr bwMode="auto">
            <a:xfrm>
              <a:off x="323528" y="836712"/>
              <a:ext cx="2016224" cy="351260"/>
            </a:xfrm>
            <a:prstGeom prst="rect">
              <a:avLst/>
            </a:prstGeom>
            <a:noFill/>
            <a:ln w="9525">
              <a:noFill/>
              <a:miter lim="800000"/>
            </a:ln>
          </p:spPr>
          <p:txBody>
            <a:bodyPr>
              <a:spAutoFit/>
            </a:bodyPr>
            <a:lstStyle/>
            <a:p>
              <a:r>
                <a:rPr lang="zh-CN" altLang="en-US" sz="1400" dirty="0">
                  <a:solidFill>
                    <a:srgbClr val="0070C0"/>
                  </a:solidFill>
                </a:rPr>
                <a:t>信息代码日常维护流程</a:t>
              </a:r>
              <a:endParaRPr lang="zh-CN" altLang="en-US" sz="1400" dirty="0">
                <a:solidFill>
                  <a:srgbClr val="0070C0"/>
                </a:solidFill>
              </a:endParaRPr>
            </a:p>
          </p:txBody>
        </p:sp>
        <p:grpSp>
          <p:nvGrpSpPr>
            <p:cNvPr id="3" name="组合 124"/>
            <p:cNvGrpSpPr/>
            <p:nvPr/>
          </p:nvGrpSpPr>
          <p:grpSpPr bwMode="auto">
            <a:xfrm>
              <a:off x="467544" y="1185635"/>
              <a:ext cx="7503765" cy="3894792"/>
              <a:chOff x="467544" y="1185635"/>
              <a:chExt cx="7503765" cy="3894792"/>
            </a:xfrm>
          </p:grpSpPr>
          <p:sp>
            <p:nvSpPr>
              <p:cNvPr id="79" name="AutoShape 61"/>
              <p:cNvSpPr>
                <a:spLocks noChangeArrowheads="1"/>
              </p:cNvSpPr>
              <p:nvPr/>
            </p:nvSpPr>
            <p:spPr bwMode="auto">
              <a:xfrm>
                <a:off x="467544" y="1185635"/>
                <a:ext cx="5950640" cy="3024336"/>
              </a:xfrm>
              <a:prstGeom prst="roundRect">
                <a:avLst>
                  <a:gd name="adj" fmla="val 16667"/>
                </a:avLst>
              </a:prstGeom>
              <a:solidFill>
                <a:srgbClr val="FFE885"/>
              </a:solidFill>
              <a:ln w="12700">
                <a:solidFill>
                  <a:schemeClr val="tx1"/>
                </a:solidFill>
                <a:round/>
                <a:headEnd type="none" w="sm" len="sm"/>
                <a:tailEnd type="none" w="sm" len="sm"/>
              </a:ln>
            </p:spPr>
            <p:txBody>
              <a:bodyPr wrap="none"/>
              <a:lstStyle/>
              <a:p>
                <a:pPr algn="ctr"/>
                <a:r>
                  <a:rPr lang="zh-CN" altLang="en-US" sz="1600" dirty="0">
                    <a:solidFill>
                      <a:schemeClr val="accent2"/>
                    </a:solidFill>
                  </a:rPr>
                  <a:t>信息标准管理平台</a:t>
                </a:r>
                <a:endParaRPr lang="zh-CN" altLang="en-US" sz="1600" dirty="0">
                  <a:solidFill>
                    <a:schemeClr val="accent2"/>
                  </a:solidFill>
                </a:endParaRPr>
              </a:p>
            </p:txBody>
          </p:sp>
          <p:sp>
            <p:nvSpPr>
              <p:cNvPr id="80" name="AutoShape 11"/>
              <p:cNvSpPr>
                <a:spLocks noChangeArrowheads="1"/>
              </p:cNvSpPr>
              <p:nvPr/>
            </p:nvSpPr>
            <p:spPr bwMode="auto">
              <a:xfrm>
                <a:off x="7236296" y="1257643"/>
                <a:ext cx="735013" cy="3096344"/>
              </a:xfrm>
              <a:prstGeom prst="flowChartProcess">
                <a:avLst/>
              </a:prstGeom>
              <a:solidFill>
                <a:schemeClr val="bg1"/>
              </a:solidFill>
              <a:ln w="12700">
                <a:solidFill>
                  <a:schemeClr val="tx1"/>
                </a:solidFill>
                <a:miter lim="800000"/>
                <a:headEnd type="none" w="sm" len="sm"/>
                <a:tailEnd type="none" w="sm" len="sm"/>
              </a:ln>
            </p:spPr>
            <p:txBody>
              <a:bodyPr wrap="none" anchor="ctr"/>
              <a:lstStyle/>
              <a:p>
                <a:endParaRPr lang="zh-CN" altLang="en-US"/>
              </a:p>
            </p:txBody>
          </p:sp>
          <p:sp>
            <p:nvSpPr>
              <p:cNvPr id="81" name="AutoShape 12"/>
              <p:cNvSpPr>
                <a:spLocks noChangeArrowheads="1"/>
              </p:cNvSpPr>
              <p:nvPr/>
            </p:nvSpPr>
            <p:spPr bwMode="auto">
              <a:xfrm>
                <a:off x="7304559" y="1458561"/>
                <a:ext cx="612775" cy="496888"/>
              </a:xfrm>
              <a:prstGeom prst="can">
                <a:avLst>
                  <a:gd name="adj" fmla="val 25000"/>
                </a:avLst>
              </a:prstGeom>
              <a:solidFill>
                <a:schemeClr val="hlink"/>
              </a:solidFill>
              <a:ln w="12700">
                <a:solidFill>
                  <a:schemeClr val="tx1"/>
                </a:solidFill>
                <a:round/>
                <a:headEnd type="none" w="sm" len="sm"/>
                <a:tailEnd type="none" w="sm" len="sm"/>
              </a:ln>
            </p:spPr>
            <p:txBody>
              <a:bodyPr wrap="none" anchor="ctr"/>
              <a:lstStyle/>
              <a:p>
                <a:pPr algn="ctr"/>
                <a:r>
                  <a:rPr lang="en-US" altLang="zh-CN" sz="1200" dirty="0" smtClean="0">
                    <a:solidFill>
                      <a:schemeClr val="accent4"/>
                    </a:solidFill>
                  </a:rPr>
                  <a:t>ERP</a:t>
                </a:r>
                <a:endParaRPr lang="en-US" altLang="zh-CN" sz="1200" dirty="0">
                  <a:solidFill>
                    <a:schemeClr val="accent4"/>
                  </a:solidFill>
                </a:endParaRPr>
              </a:p>
            </p:txBody>
          </p:sp>
          <p:sp>
            <p:nvSpPr>
              <p:cNvPr id="82" name="AutoShape 13"/>
              <p:cNvSpPr>
                <a:spLocks noChangeArrowheads="1"/>
              </p:cNvSpPr>
              <p:nvPr/>
            </p:nvSpPr>
            <p:spPr bwMode="auto">
              <a:xfrm>
                <a:off x="7294711" y="2178666"/>
                <a:ext cx="612775" cy="500063"/>
              </a:xfrm>
              <a:prstGeom prst="can">
                <a:avLst>
                  <a:gd name="adj" fmla="val 25000"/>
                </a:avLst>
              </a:prstGeom>
              <a:solidFill>
                <a:schemeClr val="hlink"/>
              </a:solidFill>
              <a:ln w="12700">
                <a:solidFill>
                  <a:schemeClr val="tx1"/>
                </a:solidFill>
                <a:round/>
                <a:headEnd type="none" w="sm" len="sm"/>
                <a:tailEnd type="none" w="sm" len="sm"/>
              </a:ln>
            </p:spPr>
            <p:txBody>
              <a:bodyPr wrap="none" anchor="ctr"/>
              <a:lstStyle/>
              <a:p>
                <a:pPr algn="ctr"/>
                <a:r>
                  <a:rPr lang="zh-CN" altLang="en-US" sz="1200" dirty="0" smtClean="0">
                    <a:solidFill>
                      <a:schemeClr val="accent4"/>
                    </a:solidFill>
                  </a:rPr>
                  <a:t>电子</a:t>
                </a:r>
                <a:endParaRPr lang="en-US" altLang="zh-CN" sz="1200" dirty="0" smtClean="0">
                  <a:solidFill>
                    <a:schemeClr val="accent4"/>
                  </a:solidFill>
                </a:endParaRPr>
              </a:p>
              <a:p>
                <a:pPr algn="ctr"/>
                <a:r>
                  <a:rPr lang="zh-CN" altLang="en-US" sz="1200" dirty="0" smtClean="0">
                    <a:solidFill>
                      <a:schemeClr val="accent4"/>
                    </a:solidFill>
                  </a:rPr>
                  <a:t>商务</a:t>
                </a:r>
                <a:endParaRPr lang="en-US" altLang="zh-CN" sz="1200" dirty="0">
                  <a:solidFill>
                    <a:schemeClr val="accent4"/>
                  </a:solidFill>
                </a:endParaRPr>
              </a:p>
            </p:txBody>
          </p:sp>
          <p:sp>
            <p:nvSpPr>
              <p:cNvPr id="83" name="AutoShape 14"/>
              <p:cNvSpPr>
                <a:spLocks noChangeArrowheads="1"/>
              </p:cNvSpPr>
              <p:nvPr/>
            </p:nvSpPr>
            <p:spPr bwMode="auto">
              <a:xfrm>
                <a:off x="7304559" y="3690586"/>
                <a:ext cx="612775" cy="496888"/>
              </a:xfrm>
              <a:prstGeom prst="can">
                <a:avLst>
                  <a:gd name="adj" fmla="val 25000"/>
                </a:avLst>
              </a:prstGeom>
              <a:solidFill>
                <a:schemeClr val="hlink"/>
              </a:solidFill>
              <a:ln w="12700">
                <a:solidFill>
                  <a:schemeClr val="tx1"/>
                </a:solidFill>
                <a:round/>
                <a:headEnd type="none" w="sm" len="sm"/>
                <a:tailEnd type="none" w="sm" len="sm"/>
              </a:ln>
            </p:spPr>
            <p:txBody>
              <a:bodyPr wrap="none" anchor="ctr"/>
              <a:lstStyle/>
              <a:p>
                <a:pPr algn="ctr"/>
                <a:r>
                  <a:rPr lang="en-US" altLang="zh-CN" sz="1400" dirty="0" smtClean="0">
                    <a:solidFill>
                      <a:schemeClr val="accent4"/>
                    </a:solidFill>
                  </a:rPr>
                  <a:t>….</a:t>
                </a:r>
                <a:endParaRPr lang="zh-CN" altLang="en-US" sz="1400" dirty="0">
                  <a:solidFill>
                    <a:schemeClr val="accent4"/>
                  </a:solidFill>
                </a:endParaRPr>
              </a:p>
            </p:txBody>
          </p:sp>
          <p:sp>
            <p:nvSpPr>
              <p:cNvPr id="84" name="Text Box 28"/>
              <p:cNvSpPr txBox="1">
                <a:spLocks noChangeArrowheads="1"/>
              </p:cNvSpPr>
              <p:nvPr/>
            </p:nvSpPr>
            <p:spPr bwMode="auto">
              <a:xfrm>
                <a:off x="6444208" y="2625795"/>
                <a:ext cx="552450" cy="274637"/>
              </a:xfrm>
              <a:prstGeom prst="rect">
                <a:avLst/>
              </a:prstGeom>
              <a:noFill/>
              <a:ln w="12700">
                <a:noFill/>
                <a:miter lim="800000"/>
                <a:headEnd type="none" w="sm" len="sm"/>
                <a:tailEnd type="none" w="sm" len="sm"/>
              </a:ln>
            </p:spPr>
            <p:txBody>
              <a:bodyPr>
                <a:spAutoFit/>
              </a:bodyPr>
              <a:lstStyle/>
              <a:p>
                <a:pPr>
                  <a:spcBef>
                    <a:spcPct val="50000"/>
                  </a:spcBef>
                </a:pPr>
                <a:r>
                  <a:rPr lang="zh-CN" altLang="en-US" sz="1200"/>
                  <a:t>手工</a:t>
                </a:r>
                <a:endParaRPr lang="zh-CN" altLang="en-US" sz="1200"/>
              </a:p>
            </p:txBody>
          </p:sp>
          <p:sp>
            <p:nvSpPr>
              <p:cNvPr id="85" name="Text Box 124"/>
              <p:cNvSpPr txBox="1">
                <a:spLocks noChangeArrowheads="1"/>
              </p:cNvSpPr>
              <p:nvPr/>
            </p:nvSpPr>
            <p:spPr bwMode="auto">
              <a:xfrm>
                <a:off x="6588224" y="1268760"/>
                <a:ext cx="552450" cy="457200"/>
              </a:xfrm>
              <a:prstGeom prst="rect">
                <a:avLst/>
              </a:prstGeom>
              <a:noFill/>
              <a:ln w="12700">
                <a:noFill/>
                <a:miter lim="800000"/>
                <a:headEnd type="none" w="sm" len="sm"/>
                <a:tailEnd type="none" w="sm" len="sm"/>
              </a:ln>
            </p:spPr>
            <p:txBody>
              <a:bodyPr>
                <a:spAutoFit/>
              </a:bodyPr>
              <a:lstStyle/>
              <a:p>
                <a:pPr>
                  <a:spcBef>
                    <a:spcPct val="50000"/>
                  </a:spcBef>
                </a:pPr>
                <a:r>
                  <a:rPr lang="zh-CN" altLang="en-US" sz="1200"/>
                  <a:t>自动分发</a:t>
                </a:r>
                <a:endParaRPr lang="zh-CN" altLang="en-US" sz="1200"/>
              </a:p>
            </p:txBody>
          </p:sp>
          <p:sp>
            <p:nvSpPr>
              <p:cNvPr id="86" name="Line 134"/>
              <p:cNvSpPr>
                <a:spLocks noChangeShapeType="1"/>
              </p:cNvSpPr>
              <p:nvPr/>
            </p:nvSpPr>
            <p:spPr bwMode="auto">
              <a:xfrm flipV="1">
                <a:off x="6444208" y="2337761"/>
                <a:ext cx="864096" cy="360041"/>
              </a:xfrm>
              <a:prstGeom prst="line">
                <a:avLst/>
              </a:prstGeom>
              <a:noFill/>
              <a:ln w="12700">
                <a:solidFill>
                  <a:schemeClr val="tx1"/>
                </a:solidFill>
                <a:round/>
                <a:headEnd type="none" w="sm" len="sm"/>
                <a:tailEnd type="triangle" w="sm" len="sm"/>
              </a:ln>
            </p:spPr>
            <p:txBody>
              <a:bodyPr/>
              <a:lstStyle/>
              <a:p>
                <a:endParaRPr lang="zh-CN" altLang="en-US"/>
              </a:p>
            </p:txBody>
          </p:sp>
          <p:sp>
            <p:nvSpPr>
              <p:cNvPr id="87" name="Line 135"/>
              <p:cNvSpPr>
                <a:spLocks noChangeShapeType="1"/>
              </p:cNvSpPr>
              <p:nvPr/>
            </p:nvSpPr>
            <p:spPr bwMode="auto">
              <a:xfrm>
                <a:off x="6444208" y="2697803"/>
                <a:ext cx="792088" cy="360040"/>
              </a:xfrm>
              <a:prstGeom prst="line">
                <a:avLst/>
              </a:prstGeom>
              <a:noFill/>
              <a:ln w="12700">
                <a:solidFill>
                  <a:schemeClr val="tx1"/>
                </a:solidFill>
                <a:round/>
                <a:headEnd type="none" w="sm" len="sm"/>
                <a:tailEnd type="triangle" w="sm" len="sm"/>
              </a:ln>
            </p:spPr>
            <p:txBody>
              <a:bodyPr/>
              <a:lstStyle/>
              <a:p>
                <a:endParaRPr lang="zh-CN" altLang="en-US"/>
              </a:p>
            </p:txBody>
          </p:sp>
          <p:sp>
            <p:nvSpPr>
              <p:cNvPr id="88" name="Line 136"/>
              <p:cNvSpPr>
                <a:spLocks noChangeShapeType="1"/>
              </p:cNvSpPr>
              <p:nvPr/>
            </p:nvSpPr>
            <p:spPr bwMode="auto">
              <a:xfrm>
                <a:off x="6444208" y="2697803"/>
                <a:ext cx="864096" cy="1152128"/>
              </a:xfrm>
              <a:prstGeom prst="line">
                <a:avLst/>
              </a:prstGeom>
              <a:noFill/>
              <a:ln w="12700">
                <a:solidFill>
                  <a:schemeClr val="tx1"/>
                </a:solidFill>
                <a:round/>
                <a:headEnd type="none" w="sm" len="sm"/>
                <a:tailEnd type="triangle" w="sm" len="sm"/>
              </a:ln>
            </p:spPr>
            <p:txBody>
              <a:bodyPr/>
              <a:lstStyle/>
              <a:p>
                <a:endParaRPr lang="zh-CN" altLang="en-US"/>
              </a:p>
            </p:txBody>
          </p:sp>
          <p:sp>
            <p:nvSpPr>
              <p:cNvPr id="89" name="Line 42"/>
              <p:cNvSpPr>
                <a:spLocks noChangeShapeType="1"/>
              </p:cNvSpPr>
              <p:nvPr/>
            </p:nvSpPr>
            <p:spPr bwMode="auto">
              <a:xfrm flipV="1">
                <a:off x="899593" y="2985835"/>
                <a:ext cx="360039" cy="288032"/>
              </a:xfrm>
              <a:prstGeom prst="line">
                <a:avLst/>
              </a:prstGeom>
              <a:noFill/>
              <a:ln w="12700">
                <a:solidFill>
                  <a:schemeClr val="tx1"/>
                </a:solidFill>
                <a:round/>
                <a:headEnd type="none" w="sm" len="sm"/>
                <a:tailEnd type="triangle" w="sm" len="sm"/>
              </a:ln>
            </p:spPr>
            <p:txBody>
              <a:bodyPr/>
              <a:lstStyle/>
              <a:p>
                <a:endParaRPr lang="zh-CN" altLang="en-US"/>
              </a:p>
            </p:txBody>
          </p:sp>
          <p:sp>
            <p:nvSpPr>
              <p:cNvPr id="90" name="AutoShape 63"/>
              <p:cNvSpPr>
                <a:spLocks noChangeArrowheads="1"/>
              </p:cNvSpPr>
              <p:nvPr/>
            </p:nvSpPr>
            <p:spPr bwMode="auto">
              <a:xfrm>
                <a:off x="5436096" y="1844823"/>
                <a:ext cx="864096" cy="996995"/>
              </a:xfrm>
              <a:prstGeom prst="flowChartMagneticDisk">
                <a:avLst/>
              </a:prstGeom>
              <a:solidFill>
                <a:schemeClr val="accent1"/>
              </a:solidFill>
              <a:ln w="12700">
                <a:solidFill>
                  <a:schemeClr val="tx1"/>
                </a:solidFill>
                <a:round/>
                <a:headEnd type="none" w="sm" len="sm"/>
                <a:tailEnd type="none" w="sm" len="sm"/>
              </a:ln>
            </p:spPr>
            <p:txBody>
              <a:bodyPr wrap="none" anchor="ctr"/>
              <a:lstStyle/>
              <a:p>
                <a:pPr algn="ctr"/>
                <a:r>
                  <a:rPr lang="zh-CN" altLang="en-US"/>
                  <a:t>代码库</a:t>
                </a:r>
                <a:r>
                  <a:rPr lang="en-US" altLang="zh-CN" dirty="0"/>
                  <a:t>\</a:t>
                </a:r>
                <a:endParaRPr lang="en-US" altLang="zh-CN" dirty="0"/>
              </a:p>
              <a:p>
                <a:pPr algn="ctr"/>
                <a:r>
                  <a:rPr lang="zh-CN" altLang="en-US"/>
                  <a:t>标准库</a:t>
                </a:r>
                <a:endParaRPr lang="en-US" altLang="zh-CN" dirty="0"/>
              </a:p>
            </p:txBody>
          </p:sp>
          <p:grpSp>
            <p:nvGrpSpPr>
              <p:cNvPr id="4" name="Group 76"/>
              <p:cNvGrpSpPr/>
              <p:nvPr/>
            </p:nvGrpSpPr>
            <p:grpSpPr bwMode="auto">
              <a:xfrm>
                <a:off x="2183103" y="2121750"/>
                <a:ext cx="239713" cy="515939"/>
                <a:chOff x="1440" y="2566"/>
                <a:chExt cx="138" cy="234"/>
              </a:xfrm>
            </p:grpSpPr>
            <p:sp>
              <p:nvSpPr>
                <p:cNvPr id="142" name="AutoShape 77"/>
                <p:cNvSpPr>
                  <a:spLocks noChangeArrowheads="1"/>
                </p:cNvSpPr>
                <p:nvPr/>
              </p:nvSpPr>
              <p:spPr bwMode="auto">
                <a:xfrm>
                  <a:off x="1440" y="2614"/>
                  <a:ext cx="138" cy="186"/>
                </a:xfrm>
                <a:prstGeom prst="triangle">
                  <a:avLst>
                    <a:gd name="adj" fmla="val 50000"/>
                  </a:avLst>
                </a:prstGeom>
                <a:gradFill rotWithShape="0">
                  <a:gsLst>
                    <a:gs pos="0">
                      <a:srgbClr val="C8CCE2"/>
                    </a:gs>
                    <a:gs pos="100000">
                      <a:srgbClr val="5D5E69"/>
                    </a:gs>
                  </a:gsLst>
                  <a:path path="rect">
                    <a:fillToRect r="100000" b="100000"/>
                  </a:path>
                </a:gradFill>
                <a:ln w="12700">
                  <a:solidFill>
                    <a:srgbClr val="000000"/>
                  </a:solidFill>
                  <a:miter lim="800000"/>
                </a:ln>
              </p:spPr>
              <p:txBody>
                <a:bodyPr anchor="ctr"/>
                <a:lstStyle/>
                <a:p>
                  <a:endParaRPr lang="zh-CN" altLang="en-US"/>
                </a:p>
              </p:txBody>
            </p:sp>
            <p:sp>
              <p:nvSpPr>
                <p:cNvPr id="143" name="Oval 78"/>
                <p:cNvSpPr>
                  <a:spLocks noChangeArrowheads="1"/>
                </p:cNvSpPr>
                <p:nvPr/>
              </p:nvSpPr>
              <p:spPr bwMode="auto">
                <a:xfrm>
                  <a:off x="1458" y="2566"/>
                  <a:ext cx="96" cy="96"/>
                </a:xfrm>
                <a:prstGeom prst="ellipse">
                  <a:avLst/>
                </a:prstGeom>
                <a:gradFill rotWithShape="0">
                  <a:gsLst>
                    <a:gs pos="0">
                      <a:srgbClr val="C8CCE2"/>
                    </a:gs>
                    <a:gs pos="100000">
                      <a:srgbClr val="5D5E69"/>
                    </a:gs>
                  </a:gsLst>
                  <a:path path="rect">
                    <a:fillToRect r="100000" b="100000"/>
                  </a:path>
                </a:gradFill>
                <a:ln w="12700">
                  <a:solidFill>
                    <a:srgbClr val="000000"/>
                  </a:solidFill>
                  <a:round/>
                </a:ln>
              </p:spPr>
              <p:txBody>
                <a:bodyPr anchor="ctr"/>
                <a:lstStyle/>
                <a:p>
                  <a:endParaRPr lang="zh-CN" altLang="en-US"/>
                </a:p>
              </p:txBody>
            </p:sp>
          </p:grpSp>
          <p:grpSp>
            <p:nvGrpSpPr>
              <p:cNvPr id="5" name="Group 128"/>
              <p:cNvGrpSpPr/>
              <p:nvPr/>
            </p:nvGrpSpPr>
            <p:grpSpPr bwMode="auto">
              <a:xfrm>
                <a:off x="2255111" y="2337774"/>
                <a:ext cx="239713" cy="515939"/>
                <a:chOff x="1440" y="2566"/>
                <a:chExt cx="138" cy="234"/>
              </a:xfrm>
            </p:grpSpPr>
            <p:sp>
              <p:nvSpPr>
                <p:cNvPr id="140" name="AutoShape 129"/>
                <p:cNvSpPr>
                  <a:spLocks noChangeArrowheads="1"/>
                </p:cNvSpPr>
                <p:nvPr/>
              </p:nvSpPr>
              <p:spPr bwMode="auto">
                <a:xfrm>
                  <a:off x="1440" y="2614"/>
                  <a:ext cx="138" cy="186"/>
                </a:xfrm>
                <a:prstGeom prst="triangle">
                  <a:avLst>
                    <a:gd name="adj" fmla="val 50000"/>
                  </a:avLst>
                </a:prstGeom>
                <a:gradFill rotWithShape="0">
                  <a:gsLst>
                    <a:gs pos="0">
                      <a:srgbClr val="C8CCE2"/>
                    </a:gs>
                    <a:gs pos="100000">
                      <a:srgbClr val="5D5E69"/>
                    </a:gs>
                  </a:gsLst>
                  <a:path path="rect">
                    <a:fillToRect r="100000" b="100000"/>
                  </a:path>
                </a:gradFill>
                <a:ln w="12700">
                  <a:solidFill>
                    <a:srgbClr val="000000"/>
                  </a:solidFill>
                  <a:miter lim="800000"/>
                </a:ln>
              </p:spPr>
              <p:txBody>
                <a:bodyPr anchor="ctr"/>
                <a:lstStyle/>
                <a:p>
                  <a:endParaRPr lang="zh-CN" altLang="en-US"/>
                </a:p>
              </p:txBody>
            </p:sp>
            <p:sp>
              <p:nvSpPr>
                <p:cNvPr id="141" name="Oval 130"/>
                <p:cNvSpPr>
                  <a:spLocks noChangeArrowheads="1"/>
                </p:cNvSpPr>
                <p:nvPr/>
              </p:nvSpPr>
              <p:spPr bwMode="auto">
                <a:xfrm>
                  <a:off x="1458" y="2566"/>
                  <a:ext cx="96" cy="96"/>
                </a:xfrm>
                <a:prstGeom prst="ellipse">
                  <a:avLst/>
                </a:prstGeom>
                <a:gradFill rotWithShape="0">
                  <a:gsLst>
                    <a:gs pos="0">
                      <a:srgbClr val="C8CCE2"/>
                    </a:gs>
                    <a:gs pos="100000">
                      <a:srgbClr val="5D5E69"/>
                    </a:gs>
                  </a:gsLst>
                  <a:path path="rect">
                    <a:fillToRect r="100000" b="100000"/>
                  </a:path>
                </a:gradFill>
                <a:ln w="12700">
                  <a:solidFill>
                    <a:srgbClr val="000000"/>
                  </a:solidFill>
                  <a:round/>
                </a:ln>
              </p:spPr>
              <p:txBody>
                <a:bodyPr anchor="ctr"/>
                <a:lstStyle/>
                <a:p>
                  <a:endParaRPr lang="zh-CN" altLang="en-US"/>
                </a:p>
              </p:txBody>
            </p:sp>
          </p:grpSp>
          <p:grpSp>
            <p:nvGrpSpPr>
              <p:cNvPr id="6" name="Group 125"/>
              <p:cNvGrpSpPr/>
              <p:nvPr/>
            </p:nvGrpSpPr>
            <p:grpSpPr bwMode="auto">
              <a:xfrm>
                <a:off x="2327119" y="2553798"/>
                <a:ext cx="239712" cy="515939"/>
                <a:chOff x="1440" y="2566"/>
                <a:chExt cx="138" cy="234"/>
              </a:xfrm>
            </p:grpSpPr>
            <p:sp>
              <p:nvSpPr>
                <p:cNvPr id="138" name="AutoShape 126"/>
                <p:cNvSpPr>
                  <a:spLocks noChangeArrowheads="1"/>
                </p:cNvSpPr>
                <p:nvPr/>
              </p:nvSpPr>
              <p:spPr bwMode="auto">
                <a:xfrm>
                  <a:off x="1440" y="2614"/>
                  <a:ext cx="138" cy="186"/>
                </a:xfrm>
                <a:prstGeom prst="triangle">
                  <a:avLst>
                    <a:gd name="adj" fmla="val 50000"/>
                  </a:avLst>
                </a:prstGeom>
                <a:gradFill rotWithShape="0">
                  <a:gsLst>
                    <a:gs pos="0">
                      <a:srgbClr val="C8CCE2"/>
                    </a:gs>
                    <a:gs pos="100000">
                      <a:srgbClr val="5D5E69"/>
                    </a:gs>
                  </a:gsLst>
                  <a:path path="rect">
                    <a:fillToRect r="100000" b="100000"/>
                  </a:path>
                </a:gradFill>
                <a:ln w="12700">
                  <a:solidFill>
                    <a:srgbClr val="000000"/>
                  </a:solidFill>
                  <a:miter lim="800000"/>
                </a:ln>
              </p:spPr>
              <p:txBody>
                <a:bodyPr anchor="ctr"/>
                <a:lstStyle/>
                <a:p>
                  <a:endParaRPr lang="zh-CN" altLang="en-US"/>
                </a:p>
              </p:txBody>
            </p:sp>
            <p:sp>
              <p:nvSpPr>
                <p:cNvPr id="139" name="Oval 127"/>
                <p:cNvSpPr>
                  <a:spLocks noChangeArrowheads="1"/>
                </p:cNvSpPr>
                <p:nvPr/>
              </p:nvSpPr>
              <p:spPr bwMode="auto">
                <a:xfrm>
                  <a:off x="1458" y="2566"/>
                  <a:ext cx="96" cy="96"/>
                </a:xfrm>
                <a:prstGeom prst="ellipse">
                  <a:avLst/>
                </a:prstGeom>
                <a:gradFill rotWithShape="0">
                  <a:gsLst>
                    <a:gs pos="0">
                      <a:srgbClr val="C8CCE2"/>
                    </a:gs>
                    <a:gs pos="100000">
                      <a:srgbClr val="5D5E69"/>
                    </a:gs>
                  </a:gsLst>
                  <a:path path="rect">
                    <a:fillToRect r="100000" b="100000"/>
                  </a:path>
                </a:gradFill>
                <a:ln w="12700">
                  <a:solidFill>
                    <a:srgbClr val="000000"/>
                  </a:solidFill>
                  <a:round/>
                </a:ln>
              </p:spPr>
              <p:txBody>
                <a:bodyPr anchor="ctr"/>
                <a:lstStyle/>
                <a:p>
                  <a:endParaRPr lang="zh-CN" altLang="en-US"/>
                </a:p>
              </p:txBody>
            </p:sp>
          </p:grpSp>
          <p:sp>
            <p:nvSpPr>
              <p:cNvPr id="94" name="AutoShape 13"/>
              <p:cNvSpPr>
                <a:spLocks noChangeArrowheads="1"/>
              </p:cNvSpPr>
              <p:nvPr/>
            </p:nvSpPr>
            <p:spPr bwMode="auto">
              <a:xfrm>
                <a:off x="7294711" y="2970754"/>
                <a:ext cx="612775" cy="500063"/>
              </a:xfrm>
              <a:prstGeom prst="can">
                <a:avLst>
                  <a:gd name="adj" fmla="val 25000"/>
                </a:avLst>
              </a:prstGeom>
              <a:solidFill>
                <a:schemeClr val="hlink"/>
              </a:solidFill>
              <a:ln w="12700">
                <a:solidFill>
                  <a:schemeClr val="tx1"/>
                </a:solidFill>
                <a:round/>
                <a:headEnd type="none" w="sm" len="sm"/>
                <a:tailEnd type="none" w="sm" len="sm"/>
              </a:ln>
            </p:spPr>
            <p:txBody>
              <a:bodyPr wrap="none" anchor="ctr"/>
              <a:lstStyle/>
              <a:p>
                <a:pPr algn="ctr"/>
                <a:r>
                  <a:rPr lang="zh-CN" altLang="en-US" sz="1200" dirty="0" smtClean="0">
                    <a:solidFill>
                      <a:schemeClr val="accent4"/>
                    </a:solidFill>
                  </a:rPr>
                  <a:t>资金</a:t>
                </a:r>
                <a:endParaRPr lang="en-US" altLang="zh-CN" sz="1200" dirty="0" smtClean="0">
                  <a:solidFill>
                    <a:schemeClr val="accent4"/>
                  </a:solidFill>
                </a:endParaRPr>
              </a:p>
              <a:p>
                <a:pPr algn="ctr"/>
                <a:r>
                  <a:rPr lang="zh-CN" altLang="en-US" sz="1200" dirty="0" smtClean="0">
                    <a:solidFill>
                      <a:schemeClr val="accent4"/>
                    </a:solidFill>
                  </a:rPr>
                  <a:t>集中</a:t>
                </a:r>
                <a:endParaRPr lang="en-US" altLang="zh-CN" sz="1200" dirty="0">
                  <a:solidFill>
                    <a:schemeClr val="accent4"/>
                  </a:solidFill>
                </a:endParaRPr>
              </a:p>
            </p:txBody>
          </p:sp>
          <p:cxnSp>
            <p:nvCxnSpPr>
              <p:cNvPr id="95" name="直接连接符 94"/>
              <p:cNvCxnSpPr/>
              <p:nvPr/>
            </p:nvCxnSpPr>
            <p:spPr bwMode="auto">
              <a:xfrm rot="16200000" flipH="1">
                <a:off x="2190155" y="2835332"/>
                <a:ext cx="2736111" cy="12700"/>
              </a:xfrm>
              <a:prstGeom prst="line">
                <a:avLst/>
              </a:prstGeom>
              <a:ln w="12700">
                <a:prstDash val="dash"/>
                <a:headEnd type="none" w="med" len="med"/>
                <a:tailEnd type="none" w="med" len="med"/>
              </a:ln>
            </p:spPr>
            <p:style>
              <a:lnRef idx="2">
                <a:schemeClr val="accent2"/>
              </a:lnRef>
              <a:fillRef idx="0">
                <a:schemeClr val="accent2"/>
              </a:fillRef>
              <a:effectRef idx="1">
                <a:schemeClr val="accent2"/>
              </a:effectRef>
              <a:fontRef idx="minor">
                <a:schemeClr val="tx1"/>
              </a:fontRef>
            </p:style>
          </p:cxnSp>
          <p:sp>
            <p:nvSpPr>
              <p:cNvPr id="96" name="Text Box 79"/>
              <p:cNvSpPr txBox="1">
                <a:spLocks noChangeArrowheads="1"/>
              </p:cNvSpPr>
              <p:nvPr/>
            </p:nvSpPr>
            <p:spPr bwMode="auto">
              <a:xfrm>
                <a:off x="2183103" y="2049732"/>
                <a:ext cx="504056" cy="2133901"/>
              </a:xfrm>
              <a:prstGeom prst="rect">
                <a:avLst/>
              </a:prstGeom>
              <a:noFill/>
              <a:ln w="12700">
                <a:solidFill>
                  <a:srgbClr val="000099"/>
                </a:solidFill>
                <a:miter lim="800000"/>
                <a:headEnd type="none" w="sm" len="sm"/>
                <a:tailEnd type="none" w="sm" len="sm"/>
              </a:ln>
            </p:spPr>
            <p:txBody>
              <a:bodyPr>
                <a:spAutoFit/>
              </a:bodyPr>
              <a:lstStyle/>
              <a:p>
                <a:pPr>
                  <a:spcBef>
                    <a:spcPct val="50000"/>
                  </a:spcBef>
                </a:pPr>
                <a:endParaRPr lang="en-US" altLang="zh-CN" sz="1100" b="0" dirty="0"/>
              </a:p>
              <a:p>
                <a:pPr>
                  <a:spcBef>
                    <a:spcPct val="50000"/>
                  </a:spcBef>
                </a:pPr>
                <a:endParaRPr lang="en-US" altLang="zh-CN" sz="1100" b="0" dirty="0"/>
              </a:p>
              <a:p>
                <a:pPr>
                  <a:spcBef>
                    <a:spcPct val="50000"/>
                  </a:spcBef>
                </a:pPr>
                <a:endParaRPr lang="en-US" altLang="zh-CN" sz="1100" b="0" dirty="0"/>
              </a:p>
              <a:p>
                <a:pPr>
                  <a:spcBef>
                    <a:spcPct val="50000"/>
                  </a:spcBef>
                </a:pPr>
                <a:endParaRPr lang="en-US" altLang="zh-CN" sz="1100" b="0" dirty="0"/>
              </a:p>
              <a:p>
                <a:pPr>
                  <a:spcBef>
                    <a:spcPct val="50000"/>
                  </a:spcBef>
                </a:pPr>
                <a:endParaRPr lang="en-US" altLang="zh-CN" sz="1100" b="0" dirty="0" smtClean="0">
                  <a:solidFill>
                    <a:srgbClr val="000099"/>
                  </a:solidFill>
                </a:endParaRPr>
              </a:p>
              <a:p>
                <a:pPr>
                  <a:spcBef>
                    <a:spcPct val="50000"/>
                  </a:spcBef>
                </a:pPr>
                <a:r>
                  <a:rPr lang="zh-CN" altLang="en-US" sz="1100" b="0" dirty="0" smtClean="0">
                    <a:solidFill>
                      <a:srgbClr val="000099"/>
                    </a:solidFill>
                  </a:rPr>
                  <a:t>代码维护组</a:t>
                </a:r>
                <a:endParaRPr lang="zh-CN" altLang="en-US" sz="1100" b="0" dirty="0">
                  <a:solidFill>
                    <a:srgbClr val="000099"/>
                  </a:solidFill>
                </a:endParaRPr>
              </a:p>
            </p:txBody>
          </p:sp>
          <p:grpSp>
            <p:nvGrpSpPr>
              <p:cNvPr id="7" name="Group 76"/>
              <p:cNvGrpSpPr/>
              <p:nvPr/>
            </p:nvGrpSpPr>
            <p:grpSpPr bwMode="auto">
              <a:xfrm>
                <a:off x="3825896" y="2265766"/>
                <a:ext cx="239713" cy="515939"/>
                <a:chOff x="1440" y="2566"/>
                <a:chExt cx="138" cy="234"/>
              </a:xfrm>
            </p:grpSpPr>
            <p:sp>
              <p:nvSpPr>
                <p:cNvPr id="136" name="AutoShape 77"/>
                <p:cNvSpPr>
                  <a:spLocks noChangeArrowheads="1"/>
                </p:cNvSpPr>
                <p:nvPr/>
              </p:nvSpPr>
              <p:spPr bwMode="auto">
                <a:xfrm>
                  <a:off x="1440" y="2614"/>
                  <a:ext cx="138" cy="186"/>
                </a:xfrm>
                <a:prstGeom prst="triangle">
                  <a:avLst>
                    <a:gd name="adj" fmla="val 50000"/>
                  </a:avLst>
                </a:prstGeom>
                <a:gradFill rotWithShape="0">
                  <a:gsLst>
                    <a:gs pos="0">
                      <a:srgbClr val="C8CCE2"/>
                    </a:gs>
                    <a:gs pos="100000">
                      <a:srgbClr val="5D5E69"/>
                    </a:gs>
                  </a:gsLst>
                  <a:path path="rect">
                    <a:fillToRect r="100000" b="100000"/>
                  </a:path>
                </a:gradFill>
                <a:ln w="12700">
                  <a:solidFill>
                    <a:srgbClr val="000000"/>
                  </a:solidFill>
                  <a:miter lim="800000"/>
                </a:ln>
              </p:spPr>
              <p:txBody>
                <a:bodyPr anchor="ctr"/>
                <a:lstStyle/>
                <a:p>
                  <a:endParaRPr lang="zh-CN" altLang="en-US"/>
                </a:p>
              </p:txBody>
            </p:sp>
            <p:sp>
              <p:nvSpPr>
                <p:cNvPr id="137" name="Oval 78"/>
                <p:cNvSpPr>
                  <a:spLocks noChangeArrowheads="1"/>
                </p:cNvSpPr>
                <p:nvPr/>
              </p:nvSpPr>
              <p:spPr bwMode="auto">
                <a:xfrm>
                  <a:off x="1458" y="2566"/>
                  <a:ext cx="96" cy="96"/>
                </a:xfrm>
                <a:prstGeom prst="ellipse">
                  <a:avLst/>
                </a:prstGeom>
                <a:gradFill rotWithShape="0">
                  <a:gsLst>
                    <a:gs pos="0">
                      <a:srgbClr val="C8CCE2"/>
                    </a:gs>
                    <a:gs pos="100000">
                      <a:srgbClr val="5D5E69"/>
                    </a:gs>
                  </a:gsLst>
                  <a:path path="rect">
                    <a:fillToRect r="100000" b="100000"/>
                  </a:path>
                </a:gradFill>
                <a:ln w="12700">
                  <a:solidFill>
                    <a:srgbClr val="000000"/>
                  </a:solidFill>
                  <a:round/>
                </a:ln>
              </p:spPr>
              <p:txBody>
                <a:bodyPr anchor="ctr"/>
                <a:lstStyle/>
                <a:p>
                  <a:endParaRPr lang="zh-CN" altLang="en-US"/>
                </a:p>
              </p:txBody>
            </p:sp>
          </p:grpSp>
          <p:grpSp>
            <p:nvGrpSpPr>
              <p:cNvPr id="8" name="Group 128"/>
              <p:cNvGrpSpPr/>
              <p:nvPr/>
            </p:nvGrpSpPr>
            <p:grpSpPr bwMode="auto">
              <a:xfrm>
                <a:off x="3897904" y="2481790"/>
                <a:ext cx="239713" cy="515939"/>
                <a:chOff x="1440" y="2566"/>
                <a:chExt cx="138" cy="234"/>
              </a:xfrm>
            </p:grpSpPr>
            <p:sp>
              <p:nvSpPr>
                <p:cNvPr id="134" name="AutoShape 129"/>
                <p:cNvSpPr>
                  <a:spLocks noChangeArrowheads="1"/>
                </p:cNvSpPr>
                <p:nvPr/>
              </p:nvSpPr>
              <p:spPr bwMode="auto">
                <a:xfrm>
                  <a:off x="1440" y="2614"/>
                  <a:ext cx="138" cy="186"/>
                </a:xfrm>
                <a:prstGeom prst="triangle">
                  <a:avLst>
                    <a:gd name="adj" fmla="val 50000"/>
                  </a:avLst>
                </a:prstGeom>
                <a:gradFill rotWithShape="0">
                  <a:gsLst>
                    <a:gs pos="0">
                      <a:srgbClr val="C8CCE2"/>
                    </a:gs>
                    <a:gs pos="100000">
                      <a:srgbClr val="5D5E69"/>
                    </a:gs>
                  </a:gsLst>
                  <a:path path="rect">
                    <a:fillToRect r="100000" b="100000"/>
                  </a:path>
                </a:gradFill>
                <a:ln w="12700">
                  <a:solidFill>
                    <a:srgbClr val="000000"/>
                  </a:solidFill>
                  <a:miter lim="800000"/>
                </a:ln>
              </p:spPr>
              <p:txBody>
                <a:bodyPr anchor="ctr"/>
                <a:lstStyle/>
                <a:p>
                  <a:endParaRPr lang="zh-CN" altLang="en-US"/>
                </a:p>
              </p:txBody>
            </p:sp>
            <p:sp>
              <p:nvSpPr>
                <p:cNvPr id="135" name="Oval 130"/>
                <p:cNvSpPr>
                  <a:spLocks noChangeArrowheads="1"/>
                </p:cNvSpPr>
                <p:nvPr/>
              </p:nvSpPr>
              <p:spPr bwMode="auto">
                <a:xfrm>
                  <a:off x="1458" y="2566"/>
                  <a:ext cx="96" cy="96"/>
                </a:xfrm>
                <a:prstGeom prst="ellipse">
                  <a:avLst/>
                </a:prstGeom>
                <a:gradFill rotWithShape="0">
                  <a:gsLst>
                    <a:gs pos="0">
                      <a:srgbClr val="C8CCE2"/>
                    </a:gs>
                    <a:gs pos="100000">
                      <a:srgbClr val="5D5E69"/>
                    </a:gs>
                  </a:gsLst>
                  <a:path path="rect">
                    <a:fillToRect r="100000" b="100000"/>
                  </a:path>
                </a:gradFill>
                <a:ln w="12700">
                  <a:solidFill>
                    <a:srgbClr val="000000"/>
                  </a:solidFill>
                  <a:round/>
                </a:ln>
              </p:spPr>
              <p:txBody>
                <a:bodyPr anchor="ctr"/>
                <a:lstStyle/>
                <a:p>
                  <a:endParaRPr lang="zh-CN" altLang="en-US"/>
                </a:p>
              </p:txBody>
            </p:sp>
          </p:grpSp>
          <p:grpSp>
            <p:nvGrpSpPr>
              <p:cNvPr id="9" name="Group 125"/>
              <p:cNvGrpSpPr/>
              <p:nvPr/>
            </p:nvGrpSpPr>
            <p:grpSpPr bwMode="auto">
              <a:xfrm>
                <a:off x="3969912" y="2697814"/>
                <a:ext cx="239712" cy="515939"/>
                <a:chOff x="1440" y="2566"/>
                <a:chExt cx="138" cy="234"/>
              </a:xfrm>
            </p:grpSpPr>
            <p:sp>
              <p:nvSpPr>
                <p:cNvPr id="132" name="AutoShape 126"/>
                <p:cNvSpPr>
                  <a:spLocks noChangeArrowheads="1"/>
                </p:cNvSpPr>
                <p:nvPr/>
              </p:nvSpPr>
              <p:spPr bwMode="auto">
                <a:xfrm>
                  <a:off x="1440" y="2614"/>
                  <a:ext cx="138" cy="186"/>
                </a:xfrm>
                <a:prstGeom prst="triangle">
                  <a:avLst>
                    <a:gd name="adj" fmla="val 50000"/>
                  </a:avLst>
                </a:prstGeom>
                <a:gradFill rotWithShape="0">
                  <a:gsLst>
                    <a:gs pos="0">
                      <a:srgbClr val="C8CCE2"/>
                    </a:gs>
                    <a:gs pos="100000">
                      <a:srgbClr val="5D5E69"/>
                    </a:gs>
                  </a:gsLst>
                  <a:path path="rect">
                    <a:fillToRect r="100000" b="100000"/>
                  </a:path>
                </a:gradFill>
                <a:ln w="12700">
                  <a:solidFill>
                    <a:srgbClr val="000000"/>
                  </a:solidFill>
                  <a:miter lim="800000"/>
                </a:ln>
              </p:spPr>
              <p:txBody>
                <a:bodyPr anchor="ctr"/>
                <a:lstStyle/>
                <a:p>
                  <a:endParaRPr lang="zh-CN" altLang="en-US"/>
                </a:p>
              </p:txBody>
            </p:sp>
            <p:sp>
              <p:nvSpPr>
                <p:cNvPr id="133" name="Oval 127"/>
                <p:cNvSpPr>
                  <a:spLocks noChangeArrowheads="1"/>
                </p:cNvSpPr>
                <p:nvPr/>
              </p:nvSpPr>
              <p:spPr bwMode="auto">
                <a:xfrm>
                  <a:off x="1458" y="2566"/>
                  <a:ext cx="96" cy="96"/>
                </a:xfrm>
                <a:prstGeom prst="ellipse">
                  <a:avLst/>
                </a:prstGeom>
                <a:gradFill rotWithShape="0">
                  <a:gsLst>
                    <a:gs pos="0">
                      <a:srgbClr val="C8CCE2"/>
                    </a:gs>
                    <a:gs pos="100000">
                      <a:srgbClr val="5D5E69"/>
                    </a:gs>
                  </a:gsLst>
                  <a:path path="rect">
                    <a:fillToRect r="100000" b="100000"/>
                  </a:path>
                </a:gradFill>
                <a:ln w="12700">
                  <a:solidFill>
                    <a:srgbClr val="000000"/>
                  </a:solidFill>
                  <a:round/>
                </a:ln>
              </p:spPr>
              <p:txBody>
                <a:bodyPr anchor="ctr"/>
                <a:lstStyle/>
                <a:p>
                  <a:endParaRPr lang="zh-CN" altLang="en-US"/>
                </a:p>
              </p:txBody>
            </p:sp>
          </p:grpSp>
          <p:cxnSp>
            <p:nvCxnSpPr>
              <p:cNvPr id="100" name="直接连接符 99"/>
              <p:cNvCxnSpPr/>
              <p:nvPr/>
            </p:nvCxnSpPr>
            <p:spPr bwMode="auto">
              <a:xfrm rot="16200000" flipH="1">
                <a:off x="3838738" y="2828188"/>
                <a:ext cx="2736111" cy="26986"/>
              </a:xfrm>
              <a:prstGeom prst="line">
                <a:avLst/>
              </a:prstGeom>
              <a:ln w="12700">
                <a:prstDash val="dash"/>
                <a:headEnd type="none" w="med" len="med"/>
                <a:tailEnd type="none" w="med" len="med"/>
              </a:ln>
            </p:spPr>
            <p:style>
              <a:lnRef idx="2">
                <a:schemeClr val="accent2"/>
              </a:lnRef>
              <a:fillRef idx="0">
                <a:schemeClr val="accent2"/>
              </a:fillRef>
              <a:effectRef idx="1">
                <a:schemeClr val="accent2"/>
              </a:effectRef>
              <a:fontRef idx="minor">
                <a:schemeClr val="tx1"/>
              </a:fontRef>
            </p:style>
          </p:cxnSp>
          <p:sp>
            <p:nvSpPr>
              <p:cNvPr id="101" name="流程图: 资料带 100"/>
              <p:cNvSpPr/>
              <p:nvPr/>
            </p:nvSpPr>
            <p:spPr bwMode="auto">
              <a:xfrm>
                <a:off x="5482218" y="3058058"/>
                <a:ext cx="792145" cy="713692"/>
              </a:xfrm>
              <a:prstGeom prst="flowChartPunchedTape">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a:spAutoFit/>
              </a:bodyPr>
              <a:lstStyle/>
              <a:p>
                <a:pPr eaLnBrk="0" hangingPunct="0">
                  <a:spcBef>
                    <a:spcPct val="50000"/>
                  </a:spcBef>
                  <a:defRPr/>
                </a:pPr>
                <a:r>
                  <a:rPr lang="zh-CN" altLang="en-US" sz="1100" dirty="0">
                    <a:solidFill>
                      <a:schemeClr val="tx1"/>
                    </a:solidFill>
                    <a:latin typeface="Arial" panose="020B0604020202020204" pitchFamily="34" charset="0"/>
                    <a:ea typeface="宋体" panose="02010600030101010101" pitchFamily="2" charset="-122"/>
                  </a:rPr>
                  <a:t>代码及信息发布</a:t>
                </a:r>
                <a:endParaRPr lang="zh-CN" altLang="en-US" sz="1100" dirty="0">
                  <a:solidFill>
                    <a:schemeClr val="tx1"/>
                  </a:solidFill>
                  <a:latin typeface="Arial" panose="020B0604020202020204" pitchFamily="34" charset="0"/>
                  <a:ea typeface="宋体" panose="02010600030101010101" pitchFamily="2" charset="-122"/>
                </a:endParaRPr>
              </a:p>
            </p:txBody>
          </p:sp>
          <p:sp>
            <p:nvSpPr>
              <p:cNvPr id="102" name="Line 43"/>
              <p:cNvSpPr>
                <a:spLocks noChangeShapeType="1"/>
              </p:cNvSpPr>
              <p:nvPr/>
            </p:nvSpPr>
            <p:spPr bwMode="auto">
              <a:xfrm flipV="1">
                <a:off x="4139953" y="2697803"/>
                <a:ext cx="288032" cy="216024"/>
              </a:xfrm>
              <a:prstGeom prst="line">
                <a:avLst/>
              </a:prstGeom>
              <a:noFill/>
              <a:ln w="12700">
                <a:solidFill>
                  <a:schemeClr val="tx1"/>
                </a:solidFill>
                <a:round/>
                <a:headEnd type="none" w="sm" len="sm"/>
                <a:tailEnd type="triangle" w="sm" len="sm"/>
              </a:ln>
            </p:spPr>
            <p:txBody>
              <a:bodyPr/>
              <a:lstStyle/>
              <a:p>
                <a:endParaRPr lang="zh-CN" altLang="en-US"/>
              </a:p>
            </p:txBody>
          </p:sp>
          <p:sp>
            <p:nvSpPr>
              <p:cNvPr id="103" name="Line 43"/>
              <p:cNvSpPr>
                <a:spLocks noChangeShapeType="1"/>
              </p:cNvSpPr>
              <p:nvPr/>
            </p:nvSpPr>
            <p:spPr bwMode="auto">
              <a:xfrm flipV="1">
                <a:off x="5050032" y="2337763"/>
                <a:ext cx="288033" cy="288032"/>
              </a:xfrm>
              <a:prstGeom prst="line">
                <a:avLst/>
              </a:prstGeom>
              <a:noFill/>
              <a:ln w="12700">
                <a:solidFill>
                  <a:schemeClr val="tx1"/>
                </a:solidFill>
                <a:round/>
                <a:headEnd type="none" w="sm" len="sm"/>
                <a:tailEnd type="triangle" w="sm" len="sm"/>
              </a:ln>
            </p:spPr>
            <p:txBody>
              <a:bodyPr/>
              <a:lstStyle/>
              <a:p>
                <a:endParaRPr lang="zh-CN" altLang="en-US"/>
              </a:p>
            </p:txBody>
          </p:sp>
          <p:sp>
            <p:nvSpPr>
              <p:cNvPr id="104" name="Line 43"/>
              <p:cNvSpPr>
                <a:spLocks noChangeShapeType="1"/>
              </p:cNvSpPr>
              <p:nvPr/>
            </p:nvSpPr>
            <p:spPr bwMode="auto">
              <a:xfrm>
                <a:off x="5770112" y="2769811"/>
                <a:ext cx="0" cy="360040"/>
              </a:xfrm>
              <a:prstGeom prst="line">
                <a:avLst/>
              </a:prstGeom>
              <a:noFill/>
              <a:ln w="12700">
                <a:solidFill>
                  <a:schemeClr val="tx1"/>
                </a:solidFill>
                <a:round/>
                <a:headEnd type="none" w="sm" len="sm"/>
                <a:tailEnd type="triangle" w="sm" len="sm"/>
              </a:ln>
            </p:spPr>
            <p:txBody>
              <a:bodyPr/>
              <a:lstStyle/>
              <a:p>
                <a:endParaRPr lang="zh-CN" altLang="en-US"/>
              </a:p>
            </p:txBody>
          </p:sp>
          <p:sp>
            <p:nvSpPr>
              <p:cNvPr id="105" name="竖卷形 104"/>
              <p:cNvSpPr/>
              <p:nvPr/>
            </p:nvSpPr>
            <p:spPr bwMode="auto">
              <a:xfrm>
                <a:off x="2796227" y="2121009"/>
                <a:ext cx="719121" cy="1101076"/>
              </a:xfrm>
              <a:prstGeom prst="verticalScroll">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a:spAutoFit/>
              </a:bodyPr>
              <a:lstStyle/>
              <a:p>
                <a:pPr algn="ctr">
                  <a:defRPr/>
                </a:pPr>
                <a:r>
                  <a:rPr lang="zh-CN" altLang="en-US" sz="1200" dirty="0"/>
                  <a:t>初审</a:t>
                </a:r>
                <a:endParaRPr lang="en-US" altLang="zh-CN" sz="1200" dirty="0"/>
              </a:p>
              <a:p>
                <a:pPr algn="ctr">
                  <a:defRPr/>
                </a:pPr>
                <a:endParaRPr lang="en-US" altLang="zh-CN" sz="1200" dirty="0"/>
              </a:p>
              <a:p>
                <a:pPr algn="ctr">
                  <a:defRPr/>
                </a:pPr>
                <a:r>
                  <a:rPr lang="zh-CN" altLang="en-US" sz="1100" b="0" dirty="0"/>
                  <a:t>合法</a:t>
                </a:r>
                <a:endParaRPr lang="en-US" altLang="zh-CN" sz="1100" b="0" dirty="0"/>
              </a:p>
              <a:p>
                <a:pPr algn="ctr">
                  <a:defRPr/>
                </a:pPr>
                <a:r>
                  <a:rPr lang="zh-CN" altLang="en-US" sz="1100" b="0" dirty="0"/>
                  <a:t>性检</a:t>
                </a:r>
                <a:endParaRPr lang="en-US" altLang="zh-CN" sz="1100" b="0" dirty="0"/>
              </a:p>
              <a:p>
                <a:pPr algn="ctr">
                  <a:defRPr/>
                </a:pPr>
                <a:r>
                  <a:rPr lang="zh-CN" altLang="en-US" sz="1100" b="0" dirty="0"/>
                  <a:t>查</a:t>
                </a:r>
                <a:endParaRPr lang="zh-CN" altLang="en-US" sz="1100" b="0" dirty="0"/>
              </a:p>
            </p:txBody>
          </p:sp>
          <p:sp>
            <p:nvSpPr>
              <p:cNvPr id="106" name="竖卷形 105"/>
              <p:cNvSpPr/>
              <p:nvPr/>
            </p:nvSpPr>
            <p:spPr bwMode="auto">
              <a:xfrm>
                <a:off x="4378930" y="2049466"/>
                <a:ext cx="719122" cy="1515647"/>
              </a:xfrm>
              <a:prstGeom prst="verticalScroll">
                <a:avLst/>
              </a:prstGeom>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algn="ctr">
                  <a:defRPr/>
                </a:pPr>
                <a:endParaRPr lang="en-US" altLang="zh-CN" sz="1200" dirty="0"/>
              </a:p>
              <a:p>
                <a:pPr algn="ctr">
                  <a:defRPr/>
                </a:pPr>
                <a:endParaRPr lang="en-US" altLang="zh-CN" sz="1200" dirty="0">
                  <a:solidFill>
                    <a:srgbClr val="A50021"/>
                  </a:solidFill>
                </a:endParaRPr>
              </a:p>
              <a:p>
                <a:pPr algn="ctr">
                  <a:defRPr/>
                </a:pPr>
                <a:r>
                  <a:rPr lang="zh-CN" altLang="en-US" sz="1200" dirty="0">
                    <a:solidFill>
                      <a:schemeClr val="bg1"/>
                    </a:solidFill>
                  </a:rPr>
                  <a:t>专业</a:t>
                </a:r>
                <a:endParaRPr lang="en-US" altLang="zh-CN" sz="1200" dirty="0">
                  <a:solidFill>
                    <a:schemeClr val="bg1"/>
                  </a:solidFill>
                </a:endParaRPr>
              </a:p>
              <a:p>
                <a:pPr algn="ctr">
                  <a:defRPr/>
                </a:pPr>
                <a:r>
                  <a:rPr lang="zh-CN" altLang="en-US" sz="1200" dirty="0">
                    <a:solidFill>
                      <a:schemeClr val="bg1"/>
                    </a:solidFill>
                  </a:rPr>
                  <a:t>审核</a:t>
                </a:r>
                <a:endParaRPr lang="en-US" altLang="zh-CN" sz="1200" dirty="0">
                  <a:solidFill>
                    <a:schemeClr val="bg1"/>
                  </a:solidFill>
                </a:endParaRPr>
              </a:p>
              <a:p>
                <a:pPr algn="ctr">
                  <a:defRPr/>
                </a:pPr>
                <a:endParaRPr lang="en-US" altLang="zh-CN" sz="1200" dirty="0"/>
              </a:p>
              <a:p>
                <a:pPr algn="ctr">
                  <a:defRPr/>
                </a:pPr>
                <a:endParaRPr lang="zh-CN" altLang="en-US" sz="1200" dirty="0"/>
              </a:p>
            </p:txBody>
          </p:sp>
          <p:sp>
            <p:nvSpPr>
              <p:cNvPr id="107" name="Text Box 79"/>
              <p:cNvSpPr txBox="1">
                <a:spLocks noChangeArrowheads="1"/>
              </p:cNvSpPr>
              <p:nvPr/>
            </p:nvSpPr>
            <p:spPr bwMode="auto">
              <a:xfrm>
                <a:off x="3779912" y="2049732"/>
                <a:ext cx="504056" cy="2133901"/>
              </a:xfrm>
              <a:prstGeom prst="rect">
                <a:avLst/>
              </a:prstGeom>
              <a:noFill/>
              <a:ln w="12700">
                <a:solidFill>
                  <a:srgbClr val="000099"/>
                </a:solidFill>
                <a:miter lim="800000"/>
                <a:headEnd type="none" w="sm" len="sm"/>
                <a:tailEnd type="none" w="sm" len="sm"/>
              </a:ln>
            </p:spPr>
            <p:txBody>
              <a:bodyPr>
                <a:spAutoFit/>
              </a:bodyPr>
              <a:lstStyle/>
              <a:p>
                <a:pPr>
                  <a:spcBef>
                    <a:spcPct val="50000"/>
                  </a:spcBef>
                </a:pPr>
                <a:endParaRPr lang="en-US" altLang="zh-CN" sz="1100" b="0" dirty="0"/>
              </a:p>
              <a:p>
                <a:pPr>
                  <a:spcBef>
                    <a:spcPct val="50000"/>
                  </a:spcBef>
                </a:pPr>
                <a:endParaRPr lang="en-US" altLang="zh-CN" sz="1100" b="0" dirty="0"/>
              </a:p>
              <a:p>
                <a:pPr>
                  <a:spcBef>
                    <a:spcPct val="50000"/>
                  </a:spcBef>
                </a:pPr>
                <a:endParaRPr lang="en-US" altLang="zh-CN" sz="1100" b="0" dirty="0"/>
              </a:p>
              <a:p>
                <a:pPr>
                  <a:spcBef>
                    <a:spcPct val="50000"/>
                  </a:spcBef>
                </a:pPr>
                <a:endParaRPr lang="en-US" altLang="zh-CN" sz="1100" b="0" dirty="0"/>
              </a:p>
              <a:p>
                <a:pPr>
                  <a:spcBef>
                    <a:spcPct val="50000"/>
                  </a:spcBef>
                </a:pPr>
                <a:endParaRPr lang="en-US" altLang="zh-CN" sz="1100" b="0" dirty="0" smtClean="0">
                  <a:solidFill>
                    <a:srgbClr val="000099"/>
                  </a:solidFill>
                </a:endParaRPr>
              </a:p>
              <a:p>
                <a:pPr>
                  <a:spcBef>
                    <a:spcPct val="50000"/>
                  </a:spcBef>
                </a:pPr>
                <a:r>
                  <a:rPr lang="zh-CN" altLang="en-US" sz="1100" b="0" dirty="0" smtClean="0">
                    <a:solidFill>
                      <a:srgbClr val="000099"/>
                    </a:solidFill>
                  </a:rPr>
                  <a:t>专业</a:t>
                </a:r>
                <a:r>
                  <a:rPr lang="zh-CN" altLang="en-US" sz="1100" b="0" dirty="0">
                    <a:solidFill>
                      <a:srgbClr val="000099"/>
                    </a:solidFill>
                  </a:rPr>
                  <a:t>审核组</a:t>
                </a:r>
                <a:endParaRPr lang="zh-CN" altLang="en-US" sz="1100" b="0" dirty="0">
                  <a:solidFill>
                    <a:srgbClr val="000099"/>
                  </a:solidFill>
                </a:endParaRPr>
              </a:p>
            </p:txBody>
          </p:sp>
          <p:sp>
            <p:nvSpPr>
              <p:cNvPr id="108" name="AutoShape 9"/>
              <p:cNvSpPr>
                <a:spLocks noChangeArrowheads="1"/>
              </p:cNvSpPr>
              <p:nvPr/>
            </p:nvSpPr>
            <p:spPr bwMode="auto">
              <a:xfrm>
                <a:off x="1235748" y="2121009"/>
                <a:ext cx="490527" cy="1441344"/>
              </a:xfrm>
              <a:prstGeom prst="flowChartMultidocument">
                <a:avLst/>
              </a:prstGeom>
              <a:ln>
                <a:headEnd type="none" w="sm" len="sm"/>
                <a:tailEnd type="none" w="sm" len="sm"/>
              </a:ln>
            </p:spPr>
            <p:style>
              <a:lnRef idx="1">
                <a:schemeClr val="dk1"/>
              </a:lnRef>
              <a:fillRef idx="2">
                <a:schemeClr val="dk1"/>
              </a:fillRef>
              <a:effectRef idx="1">
                <a:schemeClr val="dk1"/>
              </a:effectRef>
              <a:fontRef idx="minor">
                <a:schemeClr val="dk1"/>
              </a:fontRef>
            </p:style>
            <p:txBody>
              <a:bodyPr wrap="none" anchor="ctr"/>
              <a:lstStyle/>
              <a:p>
                <a:pPr algn="ctr">
                  <a:defRPr/>
                </a:pPr>
                <a:r>
                  <a:rPr lang="zh-CN" altLang="en-US" sz="1200" dirty="0"/>
                  <a:t>编码</a:t>
                </a:r>
                <a:endParaRPr lang="zh-CN" altLang="en-US" sz="1200" dirty="0"/>
              </a:p>
              <a:p>
                <a:pPr algn="ctr">
                  <a:defRPr/>
                </a:pPr>
                <a:r>
                  <a:rPr lang="zh-CN" altLang="en-US" sz="1200" dirty="0"/>
                  <a:t>申请</a:t>
                </a:r>
                <a:endParaRPr lang="zh-CN" altLang="en-US" sz="1200" dirty="0"/>
              </a:p>
            </p:txBody>
          </p:sp>
          <p:sp>
            <p:nvSpPr>
              <p:cNvPr id="109" name="Line 42"/>
              <p:cNvSpPr>
                <a:spLocks noChangeShapeType="1"/>
              </p:cNvSpPr>
              <p:nvPr/>
            </p:nvSpPr>
            <p:spPr bwMode="auto">
              <a:xfrm>
                <a:off x="899593" y="2409771"/>
                <a:ext cx="360039" cy="216024"/>
              </a:xfrm>
              <a:prstGeom prst="line">
                <a:avLst/>
              </a:prstGeom>
              <a:noFill/>
              <a:ln w="12700">
                <a:solidFill>
                  <a:schemeClr val="tx1"/>
                </a:solidFill>
                <a:round/>
                <a:headEnd type="none" w="sm" len="sm"/>
                <a:tailEnd type="triangle" w="sm" len="sm"/>
              </a:ln>
            </p:spPr>
            <p:txBody>
              <a:bodyPr/>
              <a:lstStyle/>
              <a:p>
                <a:endParaRPr lang="zh-CN" altLang="en-US"/>
              </a:p>
            </p:txBody>
          </p:sp>
          <p:grpSp>
            <p:nvGrpSpPr>
              <p:cNvPr id="10" name="Group 50"/>
              <p:cNvGrpSpPr/>
              <p:nvPr/>
            </p:nvGrpSpPr>
            <p:grpSpPr bwMode="auto">
              <a:xfrm>
                <a:off x="569094" y="2012014"/>
                <a:ext cx="239713" cy="515939"/>
                <a:chOff x="1440" y="2566"/>
                <a:chExt cx="138" cy="234"/>
              </a:xfrm>
            </p:grpSpPr>
            <p:sp>
              <p:nvSpPr>
                <p:cNvPr id="130" name="AutoShape 51"/>
                <p:cNvSpPr>
                  <a:spLocks noChangeArrowheads="1"/>
                </p:cNvSpPr>
                <p:nvPr/>
              </p:nvSpPr>
              <p:spPr bwMode="auto">
                <a:xfrm>
                  <a:off x="1440" y="2614"/>
                  <a:ext cx="138" cy="186"/>
                </a:xfrm>
                <a:prstGeom prst="triangle">
                  <a:avLst>
                    <a:gd name="adj" fmla="val 50000"/>
                  </a:avLst>
                </a:prstGeom>
                <a:gradFill rotWithShape="0">
                  <a:gsLst>
                    <a:gs pos="0">
                      <a:srgbClr val="C8CCE2"/>
                    </a:gs>
                    <a:gs pos="100000">
                      <a:srgbClr val="5D5E69"/>
                    </a:gs>
                  </a:gsLst>
                  <a:path path="rect">
                    <a:fillToRect r="100000" b="100000"/>
                  </a:path>
                </a:gradFill>
                <a:ln w="12700">
                  <a:solidFill>
                    <a:srgbClr val="000000"/>
                  </a:solidFill>
                  <a:miter lim="800000"/>
                </a:ln>
              </p:spPr>
              <p:txBody>
                <a:bodyPr anchor="ctr"/>
                <a:lstStyle/>
                <a:p>
                  <a:endParaRPr lang="zh-CN" altLang="en-US"/>
                </a:p>
              </p:txBody>
            </p:sp>
            <p:sp>
              <p:nvSpPr>
                <p:cNvPr id="131" name="Oval 52"/>
                <p:cNvSpPr>
                  <a:spLocks noChangeArrowheads="1"/>
                </p:cNvSpPr>
                <p:nvPr/>
              </p:nvSpPr>
              <p:spPr bwMode="auto">
                <a:xfrm>
                  <a:off x="1458" y="2566"/>
                  <a:ext cx="96" cy="96"/>
                </a:xfrm>
                <a:prstGeom prst="ellipse">
                  <a:avLst/>
                </a:prstGeom>
                <a:gradFill rotWithShape="0">
                  <a:gsLst>
                    <a:gs pos="0">
                      <a:srgbClr val="C8CCE2"/>
                    </a:gs>
                    <a:gs pos="100000">
                      <a:srgbClr val="5D5E69"/>
                    </a:gs>
                  </a:gsLst>
                  <a:path path="rect">
                    <a:fillToRect r="100000" b="100000"/>
                  </a:path>
                </a:gradFill>
                <a:ln w="12700">
                  <a:solidFill>
                    <a:srgbClr val="000000"/>
                  </a:solidFill>
                  <a:round/>
                </a:ln>
              </p:spPr>
              <p:txBody>
                <a:bodyPr anchor="ctr"/>
                <a:lstStyle/>
                <a:p>
                  <a:endParaRPr lang="zh-CN" altLang="en-US"/>
                </a:p>
              </p:txBody>
            </p:sp>
          </p:grpSp>
          <p:grpSp>
            <p:nvGrpSpPr>
              <p:cNvPr id="11" name="Group 53"/>
              <p:cNvGrpSpPr/>
              <p:nvPr/>
            </p:nvGrpSpPr>
            <p:grpSpPr bwMode="auto">
              <a:xfrm>
                <a:off x="683568" y="2121750"/>
                <a:ext cx="239712" cy="515939"/>
                <a:chOff x="1440" y="2566"/>
                <a:chExt cx="138" cy="234"/>
              </a:xfrm>
            </p:grpSpPr>
            <p:sp>
              <p:nvSpPr>
                <p:cNvPr id="128" name="AutoShape 54"/>
                <p:cNvSpPr>
                  <a:spLocks noChangeArrowheads="1"/>
                </p:cNvSpPr>
                <p:nvPr/>
              </p:nvSpPr>
              <p:spPr bwMode="auto">
                <a:xfrm>
                  <a:off x="1440" y="2614"/>
                  <a:ext cx="138" cy="186"/>
                </a:xfrm>
                <a:prstGeom prst="triangle">
                  <a:avLst>
                    <a:gd name="adj" fmla="val 50000"/>
                  </a:avLst>
                </a:prstGeom>
                <a:gradFill rotWithShape="0">
                  <a:gsLst>
                    <a:gs pos="0">
                      <a:srgbClr val="C8CCE2"/>
                    </a:gs>
                    <a:gs pos="100000">
                      <a:srgbClr val="5D5E69"/>
                    </a:gs>
                  </a:gsLst>
                  <a:path path="rect">
                    <a:fillToRect r="100000" b="100000"/>
                  </a:path>
                </a:gradFill>
                <a:ln w="12700">
                  <a:solidFill>
                    <a:srgbClr val="000000"/>
                  </a:solidFill>
                  <a:miter lim="800000"/>
                </a:ln>
              </p:spPr>
              <p:txBody>
                <a:bodyPr anchor="ctr"/>
                <a:lstStyle/>
                <a:p>
                  <a:endParaRPr lang="zh-CN" altLang="en-US"/>
                </a:p>
              </p:txBody>
            </p:sp>
            <p:sp>
              <p:nvSpPr>
                <p:cNvPr id="129" name="Oval 55"/>
                <p:cNvSpPr>
                  <a:spLocks noChangeArrowheads="1"/>
                </p:cNvSpPr>
                <p:nvPr/>
              </p:nvSpPr>
              <p:spPr bwMode="auto">
                <a:xfrm>
                  <a:off x="1458" y="2566"/>
                  <a:ext cx="96" cy="96"/>
                </a:xfrm>
                <a:prstGeom prst="ellipse">
                  <a:avLst/>
                </a:prstGeom>
                <a:gradFill rotWithShape="0">
                  <a:gsLst>
                    <a:gs pos="0">
                      <a:srgbClr val="C8CCE2"/>
                    </a:gs>
                    <a:gs pos="100000">
                      <a:srgbClr val="5D5E69"/>
                    </a:gs>
                  </a:gsLst>
                  <a:path path="rect">
                    <a:fillToRect r="100000" b="100000"/>
                  </a:path>
                </a:gradFill>
                <a:ln w="12700">
                  <a:solidFill>
                    <a:srgbClr val="000000"/>
                  </a:solidFill>
                  <a:round/>
                </a:ln>
              </p:spPr>
              <p:txBody>
                <a:bodyPr anchor="ctr"/>
                <a:lstStyle/>
                <a:p>
                  <a:endParaRPr lang="zh-CN" altLang="en-US"/>
                </a:p>
              </p:txBody>
            </p:sp>
          </p:grpSp>
          <p:grpSp>
            <p:nvGrpSpPr>
              <p:cNvPr id="12" name="Group 53"/>
              <p:cNvGrpSpPr/>
              <p:nvPr/>
            </p:nvGrpSpPr>
            <p:grpSpPr bwMode="auto">
              <a:xfrm>
                <a:off x="611560" y="2855073"/>
                <a:ext cx="239712" cy="502711"/>
                <a:chOff x="1440" y="2572"/>
                <a:chExt cx="138" cy="228"/>
              </a:xfrm>
            </p:grpSpPr>
            <p:sp>
              <p:nvSpPr>
                <p:cNvPr id="126" name="AutoShape 54"/>
                <p:cNvSpPr>
                  <a:spLocks noChangeArrowheads="1"/>
                </p:cNvSpPr>
                <p:nvPr/>
              </p:nvSpPr>
              <p:spPr bwMode="auto">
                <a:xfrm>
                  <a:off x="1440" y="2614"/>
                  <a:ext cx="138" cy="186"/>
                </a:xfrm>
                <a:prstGeom prst="triangle">
                  <a:avLst>
                    <a:gd name="adj" fmla="val 50000"/>
                  </a:avLst>
                </a:prstGeom>
                <a:gradFill rotWithShape="0">
                  <a:gsLst>
                    <a:gs pos="0">
                      <a:srgbClr val="C8CCE2"/>
                    </a:gs>
                    <a:gs pos="100000">
                      <a:srgbClr val="5D5E69"/>
                    </a:gs>
                  </a:gsLst>
                  <a:path path="rect">
                    <a:fillToRect r="100000" b="100000"/>
                  </a:path>
                </a:gradFill>
                <a:ln w="12700">
                  <a:solidFill>
                    <a:srgbClr val="000000"/>
                  </a:solidFill>
                  <a:miter lim="800000"/>
                </a:ln>
              </p:spPr>
              <p:txBody>
                <a:bodyPr anchor="ctr"/>
                <a:lstStyle/>
                <a:p>
                  <a:endParaRPr lang="zh-CN" altLang="en-US"/>
                </a:p>
              </p:txBody>
            </p:sp>
            <p:sp>
              <p:nvSpPr>
                <p:cNvPr id="127" name="Oval 55"/>
                <p:cNvSpPr>
                  <a:spLocks noChangeArrowheads="1"/>
                </p:cNvSpPr>
                <p:nvPr/>
              </p:nvSpPr>
              <p:spPr bwMode="auto">
                <a:xfrm>
                  <a:off x="1458" y="2572"/>
                  <a:ext cx="96" cy="96"/>
                </a:xfrm>
                <a:prstGeom prst="ellipse">
                  <a:avLst/>
                </a:prstGeom>
                <a:gradFill rotWithShape="0">
                  <a:gsLst>
                    <a:gs pos="0">
                      <a:srgbClr val="C8CCE2"/>
                    </a:gs>
                    <a:gs pos="100000">
                      <a:srgbClr val="5D5E69"/>
                    </a:gs>
                  </a:gsLst>
                  <a:path path="rect">
                    <a:fillToRect r="100000" b="100000"/>
                  </a:path>
                </a:gradFill>
                <a:ln w="12700">
                  <a:solidFill>
                    <a:srgbClr val="000000"/>
                  </a:solidFill>
                  <a:round/>
                </a:ln>
              </p:spPr>
              <p:txBody>
                <a:bodyPr anchor="ctr"/>
                <a:lstStyle/>
                <a:p>
                  <a:endParaRPr lang="zh-CN" altLang="en-US"/>
                </a:p>
              </p:txBody>
            </p:sp>
          </p:grpSp>
          <p:grpSp>
            <p:nvGrpSpPr>
              <p:cNvPr id="13" name="Group 53"/>
              <p:cNvGrpSpPr/>
              <p:nvPr/>
            </p:nvGrpSpPr>
            <p:grpSpPr bwMode="auto">
              <a:xfrm>
                <a:off x="683568" y="2985844"/>
                <a:ext cx="239712" cy="529168"/>
                <a:chOff x="1440" y="2566"/>
                <a:chExt cx="138" cy="240"/>
              </a:xfrm>
            </p:grpSpPr>
            <p:sp>
              <p:nvSpPr>
                <p:cNvPr id="124" name="AutoShape 54"/>
                <p:cNvSpPr>
                  <a:spLocks noChangeArrowheads="1"/>
                </p:cNvSpPr>
                <p:nvPr/>
              </p:nvSpPr>
              <p:spPr bwMode="auto">
                <a:xfrm>
                  <a:off x="1440" y="2620"/>
                  <a:ext cx="138" cy="186"/>
                </a:xfrm>
                <a:prstGeom prst="triangle">
                  <a:avLst>
                    <a:gd name="adj" fmla="val 50000"/>
                  </a:avLst>
                </a:prstGeom>
                <a:gradFill rotWithShape="0">
                  <a:gsLst>
                    <a:gs pos="0">
                      <a:srgbClr val="C8CCE2"/>
                    </a:gs>
                    <a:gs pos="100000">
                      <a:srgbClr val="5D5E69"/>
                    </a:gs>
                  </a:gsLst>
                  <a:path path="rect">
                    <a:fillToRect r="100000" b="100000"/>
                  </a:path>
                </a:gradFill>
                <a:ln w="12700">
                  <a:solidFill>
                    <a:srgbClr val="000000"/>
                  </a:solidFill>
                  <a:miter lim="800000"/>
                </a:ln>
              </p:spPr>
              <p:txBody>
                <a:bodyPr anchor="ctr"/>
                <a:lstStyle/>
                <a:p>
                  <a:endParaRPr lang="zh-CN" altLang="en-US"/>
                </a:p>
              </p:txBody>
            </p:sp>
            <p:sp>
              <p:nvSpPr>
                <p:cNvPr id="125" name="Oval 55"/>
                <p:cNvSpPr>
                  <a:spLocks noChangeArrowheads="1"/>
                </p:cNvSpPr>
                <p:nvPr/>
              </p:nvSpPr>
              <p:spPr bwMode="auto">
                <a:xfrm>
                  <a:off x="1458" y="2566"/>
                  <a:ext cx="96" cy="96"/>
                </a:xfrm>
                <a:prstGeom prst="ellipse">
                  <a:avLst/>
                </a:prstGeom>
                <a:gradFill rotWithShape="0">
                  <a:gsLst>
                    <a:gs pos="0">
                      <a:srgbClr val="C8CCE2"/>
                    </a:gs>
                    <a:gs pos="100000">
                      <a:srgbClr val="5D5E69"/>
                    </a:gs>
                  </a:gsLst>
                  <a:path path="rect">
                    <a:fillToRect r="100000" b="100000"/>
                  </a:path>
                </a:gradFill>
                <a:ln w="12700">
                  <a:solidFill>
                    <a:srgbClr val="000000"/>
                  </a:solidFill>
                  <a:round/>
                </a:ln>
              </p:spPr>
              <p:txBody>
                <a:bodyPr anchor="ctr"/>
                <a:lstStyle/>
                <a:p>
                  <a:endParaRPr lang="zh-CN" altLang="en-US"/>
                </a:p>
              </p:txBody>
            </p:sp>
          </p:grpSp>
          <p:cxnSp>
            <p:nvCxnSpPr>
              <p:cNvPr id="114" name="直接连接符 113"/>
              <p:cNvCxnSpPr/>
              <p:nvPr/>
            </p:nvCxnSpPr>
            <p:spPr bwMode="auto">
              <a:xfrm rot="5400000">
                <a:off x="504213" y="2805115"/>
                <a:ext cx="2807656" cy="1587"/>
              </a:xfrm>
              <a:prstGeom prst="line">
                <a:avLst/>
              </a:prstGeom>
              <a:ln w="12700">
                <a:prstDash val="dash"/>
                <a:headEnd type="none" w="med" len="med"/>
                <a:tailEnd type="none" w="med" len="med"/>
              </a:ln>
            </p:spPr>
            <p:style>
              <a:lnRef idx="2">
                <a:schemeClr val="accent2"/>
              </a:lnRef>
              <a:fillRef idx="0">
                <a:schemeClr val="accent2"/>
              </a:fillRef>
              <a:effectRef idx="1">
                <a:schemeClr val="accent2"/>
              </a:effectRef>
              <a:fontRef idx="minor">
                <a:schemeClr val="tx1"/>
              </a:fontRef>
            </p:style>
          </p:cxnSp>
          <p:sp>
            <p:nvSpPr>
              <p:cNvPr id="115" name="Text Box 79"/>
              <p:cNvSpPr txBox="1">
                <a:spLocks noChangeArrowheads="1"/>
              </p:cNvSpPr>
              <p:nvPr/>
            </p:nvSpPr>
            <p:spPr bwMode="auto">
              <a:xfrm>
                <a:off x="539552" y="1953974"/>
                <a:ext cx="504056" cy="2037304"/>
              </a:xfrm>
              <a:prstGeom prst="rect">
                <a:avLst/>
              </a:prstGeom>
              <a:noFill/>
              <a:ln w="12700">
                <a:solidFill>
                  <a:srgbClr val="000099"/>
                </a:solidFill>
                <a:miter lim="800000"/>
                <a:headEnd type="none" w="sm" len="sm"/>
                <a:tailEnd type="none" w="sm" len="sm"/>
              </a:ln>
            </p:spPr>
            <p:txBody>
              <a:bodyPr>
                <a:spAutoFit/>
              </a:bodyPr>
              <a:lstStyle/>
              <a:p>
                <a:pPr>
                  <a:spcBef>
                    <a:spcPct val="50000"/>
                  </a:spcBef>
                </a:pPr>
                <a:endParaRPr lang="en-US" altLang="zh-CN" sz="1100" b="0" dirty="0"/>
              </a:p>
              <a:p>
                <a:pPr>
                  <a:spcBef>
                    <a:spcPct val="50000"/>
                  </a:spcBef>
                </a:pPr>
                <a:endParaRPr lang="en-US" altLang="zh-CN" sz="1100" b="0" dirty="0"/>
              </a:p>
              <a:p>
                <a:pPr>
                  <a:spcBef>
                    <a:spcPct val="50000"/>
                  </a:spcBef>
                </a:pPr>
                <a:endParaRPr lang="en-US" altLang="zh-CN" sz="1100" b="0" dirty="0"/>
              </a:p>
              <a:p>
                <a:pPr>
                  <a:spcBef>
                    <a:spcPct val="50000"/>
                  </a:spcBef>
                </a:pPr>
                <a:endParaRPr lang="en-US" altLang="zh-CN" sz="1100" b="0" dirty="0"/>
              </a:p>
              <a:p>
                <a:pPr>
                  <a:spcBef>
                    <a:spcPct val="50000"/>
                  </a:spcBef>
                </a:pPr>
                <a:endParaRPr lang="en-US" altLang="zh-CN" sz="1100" b="0" dirty="0">
                  <a:solidFill>
                    <a:srgbClr val="000099"/>
                  </a:solidFill>
                </a:endParaRPr>
              </a:p>
              <a:p>
                <a:pPr>
                  <a:spcBef>
                    <a:spcPct val="50000"/>
                  </a:spcBef>
                </a:pPr>
                <a:endParaRPr lang="en-US" altLang="zh-CN" sz="1100" b="0" dirty="0">
                  <a:solidFill>
                    <a:srgbClr val="000099"/>
                  </a:solidFill>
                </a:endParaRPr>
              </a:p>
              <a:p>
                <a:pPr>
                  <a:spcBef>
                    <a:spcPct val="50000"/>
                  </a:spcBef>
                </a:pPr>
                <a:r>
                  <a:rPr lang="zh-CN" altLang="en-US" sz="1100" b="0">
                    <a:solidFill>
                      <a:srgbClr val="000099"/>
                    </a:solidFill>
                  </a:rPr>
                  <a:t>用户</a:t>
                </a:r>
                <a:endParaRPr lang="zh-CN" altLang="en-US" sz="1100" b="0">
                  <a:solidFill>
                    <a:srgbClr val="000099"/>
                  </a:solidFill>
                </a:endParaRPr>
              </a:p>
            </p:txBody>
          </p:sp>
          <p:sp>
            <p:nvSpPr>
              <p:cNvPr id="116" name="TextBox 48"/>
              <p:cNvSpPr txBox="1">
                <a:spLocks noChangeArrowheads="1"/>
              </p:cNvSpPr>
              <p:nvPr/>
            </p:nvSpPr>
            <p:spPr bwMode="auto">
              <a:xfrm>
                <a:off x="1835696" y="4200371"/>
                <a:ext cx="1728192" cy="702519"/>
              </a:xfrm>
              <a:prstGeom prst="rect">
                <a:avLst/>
              </a:prstGeom>
              <a:noFill/>
              <a:ln w="9525">
                <a:noFill/>
                <a:miter lim="800000"/>
              </a:ln>
            </p:spPr>
            <p:txBody>
              <a:bodyPr>
                <a:spAutoFit/>
              </a:bodyPr>
              <a:lstStyle/>
              <a:p>
                <a:r>
                  <a:rPr lang="en-US" altLang="zh-CN" sz="1200" b="0" dirty="0">
                    <a:latin typeface="华文楷体" panose="02010600040101010101" pitchFamily="2" charset="-122"/>
                  </a:rPr>
                  <a:t>2</a:t>
                </a:r>
                <a:r>
                  <a:rPr lang="en-US" altLang="zh-CN" sz="1200" b="0" dirty="0" smtClean="0">
                    <a:latin typeface="华文楷体" panose="02010600040101010101" pitchFamily="2" charset="-122"/>
                  </a:rPr>
                  <a:t>.</a:t>
                </a:r>
                <a:r>
                  <a:rPr lang="zh-CN" altLang="en-US" sz="1200" b="0" dirty="0" smtClean="0">
                    <a:latin typeface="华文楷体" panose="02010600040101010101" pitchFamily="2" charset="-122"/>
                  </a:rPr>
                  <a:t> 信息</a:t>
                </a:r>
                <a:r>
                  <a:rPr lang="zh-CN" altLang="en-US" sz="1100" b="0" dirty="0" smtClean="0">
                    <a:latin typeface="华文楷体" panose="02010600040101010101" pitchFamily="2" charset="-122"/>
                  </a:rPr>
                  <a:t>标准化维护组负责</a:t>
                </a:r>
                <a:r>
                  <a:rPr lang="zh-CN" altLang="en-US" sz="1100" b="0" dirty="0">
                    <a:latin typeface="华文楷体" panose="02010600040101010101" pitchFamily="2" charset="-122"/>
                  </a:rPr>
                  <a:t>代码的初审</a:t>
                </a:r>
                <a:r>
                  <a:rPr lang="en-US" altLang="zh-CN" sz="1100" b="0" dirty="0">
                    <a:latin typeface="华文楷体" panose="02010600040101010101" pitchFamily="2" charset="-122"/>
                  </a:rPr>
                  <a:t>,</a:t>
                </a:r>
                <a:r>
                  <a:rPr lang="zh-CN" altLang="en-US" sz="1100" b="0" dirty="0">
                    <a:latin typeface="华文楷体" panose="02010600040101010101" pitchFamily="2" charset="-122"/>
                  </a:rPr>
                  <a:t>以及信息代码的日常监控、检查和维护</a:t>
                </a:r>
                <a:endParaRPr lang="zh-CN" altLang="en-US" sz="1100" b="0" dirty="0">
                  <a:latin typeface="华文楷体" panose="02010600040101010101" pitchFamily="2" charset="-122"/>
                </a:endParaRPr>
              </a:p>
            </p:txBody>
          </p:sp>
          <p:sp>
            <p:nvSpPr>
              <p:cNvPr id="117" name="TextBox 49"/>
              <p:cNvSpPr txBox="1">
                <a:spLocks noChangeArrowheads="1"/>
              </p:cNvSpPr>
              <p:nvPr/>
            </p:nvSpPr>
            <p:spPr bwMode="auto">
              <a:xfrm>
                <a:off x="3635896" y="4188495"/>
                <a:ext cx="1512168" cy="891932"/>
              </a:xfrm>
              <a:prstGeom prst="rect">
                <a:avLst/>
              </a:prstGeom>
              <a:noFill/>
              <a:ln w="9525">
                <a:noFill/>
                <a:miter lim="800000"/>
              </a:ln>
            </p:spPr>
            <p:txBody>
              <a:bodyPr>
                <a:spAutoFit/>
              </a:bodyPr>
              <a:lstStyle/>
              <a:p>
                <a:r>
                  <a:rPr lang="en-US" altLang="zh-CN" sz="1100" b="0" dirty="0">
                    <a:latin typeface="华文楷体" panose="02010600040101010101" pitchFamily="2" charset="-122"/>
                  </a:rPr>
                  <a:t>3.</a:t>
                </a:r>
                <a:r>
                  <a:rPr lang="zh-CN" altLang="en-US" sz="1100" b="0" dirty="0">
                    <a:latin typeface="华文楷体" panose="02010600040101010101" pitchFamily="2" charset="-122"/>
                  </a:rPr>
                  <a:t>专业审核组负责用户申请信息的最终审核，确保信息的准确性和权威性</a:t>
                </a:r>
                <a:endParaRPr lang="zh-CN" altLang="en-US" sz="1100" b="0" dirty="0">
                  <a:latin typeface="华文楷体" panose="02010600040101010101" pitchFamily="2" charset="-122"/>
                </a:endParaRPr>
              </a:p>
            </p:txBody>
          </p:sp>
          <p:sp>
            <p:nvSpPr>
              <p:cNvPr id="118" name="TextBox 50"/>
              <p:cNvSpPr txBox="1">
                <a:spLocks noChangeArrowheads="1"/>
              </p:cNvSpPr>
              <p:nvPr/>
            </p:nvSpPr>
            <p:spPr bwMode="auto">
              <a:xfrm>
                <a:off x="539552" y="4248628"/>
                <a:ext cx="1296144" cy="629867"/>
              </a:xfrm>
              <a:prstGeom prst="rect">
                <a:avLst/>
              </a:prstGeom>
              <a:noFill/>
              <a:ln w="9525">
                <a:noFill/>
                <a:miter lim="800000"/>
              </a:ln>
            </p:spPr>
            <p:txBody>
              <a:bodyPr>
                <a:spAutoFit/>
              </a:bodyPr>
              <a:lstStyle/>
              <a:p>
                <a:r>
                  <a:rPr lang="en-US" altLang="zh-CN" sz="1200" b="0" dirty="0">
                    <a:latin typeface="华文楷体" panose="02010600040101010101" pitchFamily="2" charset="-122"/>
                  </a:rPr>
                  <a:t>1</a:t>
                </a:r>
                <a:r>
                  <a:rPr lang="en-US" altLang="zh-CN" sz="1100" b="0" dirty="0">
                    <a:latin typeface="华文楷体" panose="02010600040101010101" pitchFamily="2" charset="-122"/>
                  </a:rPr>
                  <a:t>.</a:t>
                </a:r>
                <a:r>
                  <a:rPr lang="zh-CN" altLang="en-US" sz="1100" b="0" dirty="0">
                    <a:latin typeface="华文楷体" panose="02010600040101010101" pitchFamily="2" charset="-122"/>
                  </a:rPr>
                  <a:t>用户到</a:t>
                </a:r>
                <a:r>
                  <a:rPr lang="zh-CN" altLang="en-US" sz="1100" b="0" dirty="0" smtClean="0">
                    <a:latin typeface="华文楷体" panose="02010600040101010101" pitchFamily="2" charset="-122"/>
                  </a:rPr>
                  <a:t>总部编码系统和</a:t>
                </a:r>
                <a:r>
                  <a:rPr lang="en-US" altLang="zh-CN" sz="1100" b="0" dirty="0" smtClean="0">
                    <a:latin typeface="华文楷体" panose="02010600040101010101" pitchFamily="2" charset="-122"/>
                  </a:rPr>
                  <a:t>MDM</a:t>
                </a:r>
                <a:r>
                  <a:rPr lang="zh-CN" altLang="en-US" sz="1100" b="0" dirty="0" smtClean="0">
                    <a:latin typeface="华文楷体" panose="02010600040101010101" pitchFamily="2" charset="-122"/>
                  </a:rPr>
                  <a:t>申请</a:t>
                </a:r>
                <a:r>
                  <a:rPr lang="zh-CN" altLang="en-US" sz="1100" b="0" dirty="0">
                    <a:latin typeface="华文楷体" panose="02010600040101010101" pitchFamily="2" charset="-122"/>
                  </a:rPr>
                  <a:t>编码</a:t>
                </a:r>
                <a:endParaRPr lang="zh-CN" altLang="en-US" sz="1100" b="0" dirty="0">
                  <a:latin typeface="华文楷体" panose="02010600040101010101" pitchFamily="2" charset="-122"/>
                </a:endParaRPr>
              </a:p>
            </p:txBody>
          </p:sp>
          <p:sp>
            <p:nvSpPr>
              <p:cNvPr id="119" name="TextBox 51"/>
              <p:cNvSpPr txBox="1">
                <a:spLocks noChangeArrowheads="1"/>
              </p:cNvSpPr>
              <p:nvPr/>
            </p:nvSpPr>
            <p:spPr bwMode="auto">
              <a:xfrm>
                <a:off x="5100565" y="4188495"/>
                <a:ext cx="1199297" cy="614120"/>
              </a:xfrm>
              <a:prstGeom prst="rect">
                <a:avLst/>
              </a:prstGeom>
              <a:noFill/>
              <a:ln w="9525">
                <a:noFill/>
                <a:miter lim="800000"/>
              </a:ln>
            </p:spPr>
            <p:txBody>
              <a:bodyPr wrap="square">
                <a:spAutoFit/>
              </a:bodyPr>
              <a:lstStyle/>
              <a:p>
                <a:r>
                  <a:rPr lang="en-US" altLang="zh-CN" sz="1100" b="0" dirty="0">
                    <a:latin typeface="华文楷体" panose="02010600040101010101" pitchFamily="2" charset="-122"/>
                  </a:rPr>
                  <a:t>4.</a:t>
                </a:r>
                <a:r>
                  <a:rPr lang="zh-CN" altLang="en-US" sz="1100" b="0" dirty="0">
                    <a:latin typeface="华文楷体" panose="02010600040101010101" pitchFamily="2" charset="-122"/>
                  </a:rPr>
                  <a:t>审核通过的信息由系统配码、发布</a:t>
                </a:r>
                <a:endParaRPr lang="zh-CN" altLang="en-US" sz="1100" b="0" dirty="0">
                  <a:latin typeface="华文楷体" panose="02010600040101010101" pitchFamily="2" charset="-122"/>
                </a:endParaRPr>
              </a:p>
            </p:txBody>
          </p:sp>
          <p:sp>
            <p:nvSpPr>
              <p:cNvPr id="120" name="TextBox 52"/>
              <p:cNvSpPr txBox="1">
                <a:spLocks noChangeArrowheads="1"/>
              </p:cNvSpPr>
              <p:nvPr/>
            </p:nvSpPr>
            <p:spPr bwMode="auto">
              <a:xfrm>
                <a:off x="6155849" y="4140236"/>
                <a:ext cx="1512135" cy="787333"/>
              </a:xfrm>
              <a:prstGeom prst="rect">
                <a:avLst/>
              </a:prstGeom>
              <a:noFill/>
              <a:ln w="9525">
                <a:noFill/>
                <a:miter lim="800000"/>
              </a:ln>
            </p:spPr>
            <p:txBody>
              <a:bodyPr wrap="square">
                <a:spAutoFit/>
              </a:bodyPr>
              <a:lstStyle/>
              <a:p>
                <a:r>
                  <a:rPr lang="en-US" altLang="zh-CN" sz="1100" b="0" dirty="0">
                    <a:latin typeface="华文楷体" panose="02010600040101010101" pitchFamily="2" charset="-122"/>
                  </a:rPr>
                  <a:t>5</a:t>
                </a:r>
                <a:r>
                  <a:rPr lang="en-US" altLang="zh-CN" sz="1100" b="0" dirty="0" smtClean="0">
                    <a:latin typeface="华文楷体" panose="02010600040101010101" pitchFamily="2" charset="-122"/>
                  </a:rPr>
                  <a:t>.</a:t>
                </a:r>
                <a:r>
                  <a:rPr lang="zh-CN" altLang="en-US" sz="1100" b="0" dirty="0" smtClean="0">
                    <a:latin typeface="华文楷体" panose="02010600040101010101" pitchFamily="2" charset="-122"/>
                  </a:rPr>
                  <a:t>物料、内、外部单位代码由系统自动或手工方式分发到</a:t>
                </a:r>
                <a:r>
                  <a:rPr lang="en-US" altLang="zh-CN" sz="1100" b="0" dirty="0" smtClean="0">
                    <a:latin typeface="华文楷体" panose="02010600040101010101" pitchFamily="2" charset="-122"/>
                  </a:rPr>
                  <a:t>ERP</a:t>
                </a:r>
                <a:r>
                  <a:rPr lang="zh-CN" altLang="en-US" sz="1100" b="0" dirty="0" smtClean="0">
                    <a:latin typeface="华文楷体" panose="02010600040101010101" pitchFamily="2" charset="-122"/>
                  </a:rPr>
                  <a:t>等相关信息系统</a:t>
                </a:r>
                <a:r>
                  <a:rPr lang="zh-CN" altLang="en-US" sz="1100" b="0" dirty="0">
                    <a:latin typeface="华文楷体" panose="02010600040101010101" pitchFamily="2" charset="-122"/>
                  </a:rPr>
                  <a:t>中</a:t>
                </a:r>
                <a:endParaRPr lang="zh-CN" altLang="en-US" sz="1100" b="0" dirty="0">
                  <a:latin typeface="华文楷体" panose="02010600040101010101" pitchFamily="2" charset="-122"/>
                </a:endParaRPr>
              </a:p>
            </p:txBody>
          </p:sp>
          <p:sp>
            <p:nvSpPr>
              <p:cNvPr id="121" name="AutoShape 23"/>
              <p:cNvSpPr>
                <a:spLocks noChangeArrowheads="1"/>
              </p:cNvSpPr>
              <p:nvPr/>
            </p:nvSpPr>
            <p:spPr bwMode="auto">
              <a:xfrm rot="254670">
                <a:off x="1413544" y="1726646"/>
                <a:ext cx="992166" cy="324564"/>
              </a:xfrm>
              <a:prstGeom prst="curvedDownArrow">
                <a:avLst>
                  <a:gd name="adj1" fmla="val 51538"/>
                  <a:gd name="adj2" fmla="val 114752"/>
                  <a:gd name="adj3" fmla="val 33333"/>
                </a:avLst>
              </a:prstGeom>
              <a:ln>
                <a:headEnd type="none" w="sm" len="sm"/>
                <a:tailEnd type="none" w="sm" len="sm"/>
              </a:ln>
            </p:spPr>
            <p:style>
              <a:lnRef idx="1">
                <a:schemeClr val="accent2"/>
              </a:lnRef>
              <a:fillRef idx="3">
                <a:schemeClr val="accent2"/>
              </a:fillRef>
              <a:effectRef idx="2">
                <a:schemeClr val="accent2"/>
              </a:effectRef>
              <a:fontRef idx="minor">
                <a:schemeClr val="lt1"/>
              </a:fontRef>
            </p:style>
            <p:txBody>
              <a:bodyPr wrap="none" anchor="ctr"/>
              <a:lstStyle/>
              <a:p>
                <a:pPr>
                  <a:defRPr/>
                </a:pPr>
                <a:endParaRPr lang="zh-CN" altLang="en-US"/>
              </a:p>
            </p:txBody>
          </p:sp>
          <p:sp>
            <p:nvSpPr>
              <p:cNvPr id="122" name="AutoShape 23"/>
              <p:cNvSpPr>
                <a:spLocks noChangeArrowheads="1"/>
              </p:cNvSpPr>
              <p:nvPr/>
            </p:nvSpPr>
            <p:spPr bwMode="auto">
              <a:xfrm rot="254670">
                <a:off x="3213730" y="1726646"/>
                <a:ext cx="992166" cy="324564"/>
              </a:xfrm>
              <a:prstGeom prst="curvedDownArrow">
                <a:avLst>
                  <a:gd name="adj1" fmla="val 51538"/>
                  <a:gd name="adj2" fmla="val 114752"/>
                  <a:gd name="adj3" fmla="val 33333"/>
                </a:avLst>
              </a:prstGeom>
              <a:ln>
                <a:headEnd type="none" w="sm" len="sm"/>
                <a:tailEnd type="none" w="sm" len="sm"/>
              </a:ln>
            </p:spPr>
            <p:style>
              <a:lnRef idx="1">
                <a:schemeClr val="accent2"/>
              </a:lnRef>
              <a:fillRef idx="3">
                <a:schemeClr val="accent2"/>
              </a:fillRef>
              <a:effectRef idx="2">
                <a:schemeClr val="accent2"/>
              </a:effectRef>
              <a:fontRef idx="minor">
                <a:schemeClr val="lt1"/>
              </a:fontRef>
            </p:style>
            <p:txBody>
              <a:bodyPr wrap="none" anchor="ctr"/>
              <a:lstStyle/>
              <a:p>
                <a:pPr>
                  <a:defRPr/>
                </a:pPr>
                <a:endParaRPr lang="zh-CN" altLang="en-US"/>
              </a:p>
            </p:txBody>
          </p:sp>
          <p:sp>
            <p:nvSpPr>
              <p:cNvPr id="123" name="AutoShape 23"/>
              <p:cNvSpPr>
                <a:spLocks noChangeArrowheads="1"/>
              </p:cNvSpPr>
              <p:nvPr/>
            </p:nvSpPr>
            <p:spPr bwMode="auto">
              <a:xfrm>
                <a:off x="4715472" y="1628927"/>
                <a:ext cx="992166" cy="324564"/>
              </a:xfrm>
              <a:prstGeom prst="curvedDownArrow">
                <a:avLst>
                  <a:gd name="adj1" fmla="val 51538"/>
                  <a:gd name="adj2" fmla="val 114752"/>
                  <a:gd name="adj3" fmla="val 33333"/>
                </a:avLst>
              </a:prstGeom>
              <a:ln>
                <a:headEnd type="none" w="sm" len="sm"/>
                <a:tailEnd type="none" w="sm" len="sm"/>
              </a:ln>
            </p:spPr>
            <p:style>
              <a:lnRef idx="1">
                <a:schemeClr val="accent2"/>
              </a:lnRef>
              <a:fillRef idx="3">
                <a:schemeClr val="accent2"/>
              </a:fillRef>
              <a:effectRef idx="2">
                <a:schemeClr val="accent2"/>
              </a:effectRef>
              <a:fontRef idx="minor">
                <a:schemeClr val="lt1"/>
              </a:fontRef>
            </p:style>
            <p:txBody>
              <a:bodyPr wrap="none" anchor="ctr"/>
              <a:lstStyle/>
              <a:p>
                <a:pPr>
                  <a:defRPr/>
                </a:pPr>
                <a:endParaRPr lang="zh-CN" altLang="en-US"/>
              </a:p>
            </p:txBody>
          </p:sp>
        </p:grpSp>
        <p:sp>
          <p:nvSpPr>
            <p:cNvPr id="78" name="AutoShape 23"/>
            <p:cNvSpPr>
              <a:spLocks noChangeArrowheads="1"/>
            </p:cNvSpPr>
            <p:nvPr/>
          </p:nvSpPr>
          <p:spPr bwMode="auto">
            <a:xfrm>
              <a:off x="6299763" y="1196176"/>
              <a:ext cx="1223936" cy="326310"/>
            </a:xfrm>
            <a:prstGeom prst="curvedDownArrow">
              <a:avLst>
                <a:gd name="adj1" fmla="val 51538"/>
                <a:gd name="adj2" fmla="val 114752"/>
                <a:gd name="adj3" fmla="val 33333"/>
              </a:avLst>
            </a:prstGeom>
            <a:solidFill>
              <a:srgbClr val="FFC000"/>
            </a:solidFill>
            <a:ln>
              <a:headEnd type="none" w="sm" len="sm"/>
              <a:tailEnd type="none" w="sm" len="sm"/>
            </a:ln>
          </p:spPr>
          <p:style>
            <a:lnRef idx="1">
              <a:schemeClr val="accent2"/>
            </a:lnRef>
            <a:fillRef idx="3">
              <a:schemeClr val="accent2"/>
            </a:fillRef>
            <a:effectRef idx="2">
              <a:schemeClr val="accent2"/>
            </a:effectRef>
            <a:fontRef idx="minor">
              <a:schemeClr val="lt1"/>
            </a:fontRef>
          </p:style>
          <p:txBody>
            <a:bodyPr wrap="none" anchor="ctr"/>
            <a:lstStyle/>
            <a:p>
              <a:pPr>
                <a:defRPr/>
              </a:pPr>
              <a:endParaRPr lang="zh-CN" altLang="en-US"/>
            </a:p>
          </p:txBody>
        </p:sp>
      </p:grpSp>
      <p:cxnSp>
        <p:nvCxnSpPr>
          <p:cNvPr id="77" name="直接连接符 76"/>
          <p:cNvCxnSpPr/>
          <p:nvPr/>
        </p:nvCxnSpPr>
        <p:spPr bwMode="auto">
          <a:xfrm>
            <a:off x="179388" y="2492375"/>
            <a:ext cx="8640762" cy="0"/>
          </a:xfrm>
          <a:prstGeom prst="line">
            <a:avLst/>
          </a:prstGeom>
          <a:ln>
            <a:solidFill>
              <a:srgbClr val="CC0099"/>
            </a:solidFill>
            <a:prstDash val="sysDash"/>
            <a:headEnd type="none" w="med" len="med"/>
            <a:tailEnd type="none" w="med" len="med"/>
          </a:ln>
        </p:spPr>
        <p:style>
          <a:lnRef idx="2">
            <a:schemeClr val="accent2"/>
          </a:lnRef>
          <a:fillRef idx="0">
            <a:schemeClr val="accent2"/>
          </a:fillRef>
          <a:effectRef idx="1">
            <a:schemeClr val="accent2"/>
          </a:effectRef>
          <a:fontRef idx="minor">
            <a:schemeClr val="tx1"/>
          </a:fontRef>
        </p:style>
      </p:cxnSp>
      <p:grpSp>
        <p:nvGrpSpPr>
          <p:cNvPr id="14" name="组合 79"/>
          <p:cNvGrpSpPr/>
          <p:nvPr/>
        </p:nvGrpSpPr>
        <p:grpSpPr bwMode="auto">
          <a:xfrm>
            <a:off x="152400" y="1071544"/>
            <a:ext cx="8343900" cy="1350979"/>
            <a:chOff x="179512" y="5031730"/>
            <a:chExt cx="8102424" cy="1351330"/>
          </a:xfrm>
        </p:grpSpPr>
        <p:sp>
          <p:nvSpPr>
            <p:cNvPr id="92" name="TextBox 80"/>
            <p:cNvSpPr txBox="1">
              <a:spLocks noChangeArrowheads="1"/>
            </p:cNvSpPr>
            <p:nvPr/>
          </p:nvSpPr>
          <p:spPr bwMode="auto">
            <a:xfrm>
              <a:off x="179512" y="5031730"/>
              <a:ext cx="2088232" cy="523356"/>
            </a:xfrm>
            <a:prstGeom prst="rect">
              <a:avLst/>
            </a:prstGeom>
            <a:noFill/>
            <a:ln w="9525">
              <a:noFill/>
              <a:miter lim="800000"/>
            </a:ln>
          </p:spPr>
          <p:txBody>
            <a:bodyPr wrap="square">
              <a:spAutoFit/>
            </a:bodyPr>
            <a:lstStyle/>
            <a:p>
              <a:r>
                <a:rPr lang="zh-CN" altLang="en-US" sz="1400" dirty="0">
                  <a:solidFill>
                    <a:srgbClr val="0070C0"/>
                  </a:solidFill>
                </a:rPr>
                <a:t>信息标准</a:t>
              </a:r>
              <a:r>
                <a:rPr lang="zh-CN" altLang="en-US" sz="1400" dirty="0" smtClean="0">
                  <a:solidFill>
                    <a:srgbClr val="0070C0"/>
                  </a:solidFill>
                </a:rPr>
                <a:t>常</a:t>
              </a:r>
              <a:endParaRPr lang="en-US" altLang="zh-CN" sz="1400" dirty="0" smtClean="0">
                <a:solidFill>
                  <a:srgbClr val="0070C0"/>
                </a:solidFill>
              </a:endParaRPr>
            </a:p>
            <a:p>
              <a:r>
                <a:rPr lang="zh-CN" altLang="en-US" sz="1400" dirty="0" smtClean="0">
                  <a:solidFill>
                    <a:srgbClr val="0070C0"/>
                  </a:solidFill>
                </a:rPr>
                <a:t>态</a:t>
              </a:r>
              <a:r>
                <a:rPr lang="zh-CN" altLang="en-US" sz="1400" dirty="0">
                  <a:solidFill>
                    <a:srgbClr val="0070C0"/>
                  </a:solidFill>
                </a:rPr>
                <a:t>化管理</a:t>
              </a:r>
              <a:endParaRPr lang="zh-CN" altLang="en-US" sz="1400" dirty="0">
                <a:solidFill>
                  <a:srgbClr val="0070C0"/>
                </a:solidFill>
              </a:endParaRPr>
            </a:p>
          </p:txBody>
        </p:sp>
        <p:sp>
          <p:nvSpPr>
            <p:cNvPr id="93" name="圆角矩形 92"/>
            <p:cNvSpPr/>
            <p:nvPr/>
          </p:nvSpPr>
          <p:spPr bwMode="auto">
            <a:xfrm>
              <a:off x="2051500" y="5157192"/>
              <a:ext cx="5617554" cy="1225868"/>
            </a:xfrm>
            <a:prstGeom prst="round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a:spAutoFit/>
            </a:bodyPr>
            <a:lstStyle/>
            <a:p>
              <a:pPr algn="ctr" eaLnBrk="0" hangingPunct="0">
                <a:spcBef>
                  <a:spcPct val="50000"/>
                </a:spcBef>
                <a:defRPr/>
              </a:pPr>
              <a:r>
                <a:rPr lang="zh-CN" altLang="en-US" sz="1200" b="1" dirty="0">
                  <a:solidFill>
                    <a:srgbClr val="0070C0"/>
                  </a:solidFill>
                  <a:ea typeface="宋体" panose="02010600030101010101" pitchFamily="2" charset="-122"/>
                </a:rPr>
                <a:t>信息系统管理部</a:t>
              </a:r>
              <a:r>
                <a:rPr lang="zh-CN" altLang="en-US" sz="1200" dirty="0">
                  <a:solidFill>
                    <a:srgbClr val="0070C0"/>
                  </a:solidFill>
                  <a:ea typeface="宋体" panose="02010600030101010101" pitchFamily="2" charset="-122"/>
                </a:rPr>
                <a:t>统筹管理</a:t>
              </a:r>
              <a:endParaRPr lang="en-US" altLang="zh-CN" sz="1200" b="1" dirty="0">
                <a:solidFill>
                  <a:srgbClr val="0070C0"/>
                </a:solidFill>
                <a:ea typeface="宋体" panose="02010600030101010101" pitchFamily="2" charset="-122"/>
              </a:endParaRPr>
            </a:p>
            <a:p>
              <a:pPr eaLnBrk="0" hangingPunct="0">
                <a:spcBef>
                  <a:spcPct val="50000"/>
                </a:spcBef>
                <a:defRPr/>
              </a:pPr>
              <a:endParaRPr lang="en-US" altLang="zh-CN" sz="1200" dirty="0">
                <a:solidFill>
                  <a:schemeClr val="tx1"/>
                </a:solidFill>
                <a:ea typeface="宋体" panose="02010600030101010101" pitchFamily="2" charset="-122"/>
              </a:endParaRPr>
            </a:p>
            <a:p>
              <a:pPr eaLnBrk="0" hangingPunct="0">
                <a:spcBef>
                  <a:spcPct val="50000"/>
                </a:spcBef>
                <a:defRPr/>
              </a:pPr>
              <a:endParaRPr lang="en-US" altLang="zh-CN" sz="1200" b="1" dirty="0">
                <a:solidFill>
                  <a:schemeClr val="tx1"/>
                </a:solidFill>
                <a:ea typeface="宋体" panose="02010600030101010101" pitchFamily="2" charset="-122"/>
              </a:endParaRPr>
            </a:p>
            <a:p>
              <a:pPr eaLnBrk="0" hangingPunct="0">
                <a:spcBef>
                  <a:spcPct val="50000"/>
                </a:spcBef>
                <a:defRPr/>
              </a:pPr>
              <a:endParaRPr lang="zh-CN" altLang="en-US" sz="1200" b="1" dirty="0">
                <a:solidFill>
                  <a:schemeClr val="tx1"/>
                </a:solidFill>
                <a:ea typeface="宋体" panose="02010600030101010101" pitchFamily="2" charset="-122"/>
              </a:endParaRPr>
            </a:p>
          </p:txBody>
        </p:sp>
        <p:sp>
          <p:nvSpPr>
            <p:cNvPr id="97" name="圆角矩形 96"/>
            <p:cNvSpPr/>
            <p:nvPr/>
          </p:nvSpPr>
          <p:spPr bwMode="auto">
            <a:xfrm>
              <a:off x="1973867" y="5517648"/>
              <a:ext cx="2150486" cy="306547"/>
            </a:xfrm>
            <a:prstGeom prst="roundRect">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wrap="square">
              <a:spAutoFit/>
            </a:bodyPr>
            <a:lstStyle/>
            <a:p>
              <a:pPr eaLnBrk="0" hangingPunct="0">
                <a:spcBef>
                  <a:spcPct val="50000"/>
                </a:spcBef>
                <a:defRPr/>
              </a:pPr>
              <a:r>
                <a:rPr lang="zh-CN" altLang="en-US" sz="1200" dirty="0" smtClean="0">
                  <a:solidFill>
                    <a:schemeClr val="tx1"/>
                  </a:solidFill>
                  <a:ea typeface="宋体" panose="02010600030101010101" pitchFamily="2" charset="-122"/>
                </a:rPr>
                <a:t>标准化</a:t>
              </a:r>
              <a:r>
                <a:rPr lang="zh-CN" altLang="en-US" sz="1200" dirty="0">
                  <a:solidFill>
                    <a:schemeClr val="tx1"/>
                  </a:solidFill>
                  <a:ea typeface="宋体" panose="02010600030101010101" pitchFamily="2" charset="-122"/>
                </a:rPr>
                <a:t>维护</a:t>
              </a:r>
              <a:r>
                <a:rPr lang="zh-CN" altLang="en-US" sz="1200" dirty="0" smtClean="0">
                  <a:solidFill>
                    <a:schemeClr val="tx1"/>
                  </a:solidFill>
                  <a:ea typeface="宋体" panose="02010600030101010101" pitchFamily="2" charset="-122"/>
                </a:rPr>
                <a:t>组</a:t>
              </a:r>
              <a:endParaRPr lang="en-US" altLang="zh-CN" sz="1200" dirty="0" smtClean="0">
                <a:solidFill>
                  <a:schemeClr val="tx1"/>
                </a:solidFill>
                <a:ea typeface="宋体" panose="02010600030101010101" pitchFamily="2" charset="-122"/>
              </a:endParaRPr>
            </a:p>
          </p:txBody>
        </p:sp>
        <p:sp>
          <p:nvSpPr>
            <p:cNvPr id="98" name="圆角矩形 97"/>
            <p:cNvSpPr/>
            <p:nvPr/>
          </p:nvSpPr>
          <p:spPr bwMode="auto">
            <a:xfrm>
              <a:off x="4212465" y="5517649"/>
              <a:ext cx="2953265" cy="749494"/>
            </a:xfrm>
            <a:prstGeom prst="roundRect">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a:spAutoFit/>
            </a:bodyPr>
            <a:lstStyle/>
            <a:p>
              <a:pPr eaLnBrk="0" hangingPunct="0">
                <a:spcBef>
                  <a:spcPct val="50000"/>
                </a:spcBef>
                <a:defRPr/>
              </a:pPr>
              <a:r>
                <a:rPr lang="zh-CN" altLang="en-US" sz="1100" b="1" dirty="0">
                  <a:solidFill>
                    <a:schemeClr val="tx1"/>
                  </a:solidFill>
                  <a:ea typeface="宋体" panose="02010600030101010101" pitchFamily="2" charset="-122"/>
                </a:rPr>
                <a:t>各专业审核组</a:t>
              </a:r>
              <a:endParaRPr lang="en-US" altLang="zh-CN" sz="1100" b="1" dirty="0">
                <a:solidFill>
                  <a:schemeClr val="tx1"/>
                </a:solidFill>
                <a:ea typeface="宋体" panose="02010600030101010101" pitchFamily="2" charset="-122"/>
              </a:endParaRPr>
            </a:p>
            <a:p>
              <a:pPr eaLnBrk="0" hangingPunct="0">
                <a:spcBef>
                  <a:spcPct val="50000"/>
                </a:spcBef>
                <a:defRPr/>
              </a:pPr>
              <a:endParaRPr lang="en-US" altLang="zh-CN" b="1" dirty="0">
                <a:solidFill>
                  <a:schemeClr val="tx1"/>
                </a:solidFill>
                <a:ea typeface="宋体" panose="02010600030101010101" pitchFamily="2" charset="-122"/>
              </a:endParaRPr>
            </a:p>
          </p:txBody>
        </p:sp>
        <p:sp>
          <p:nvSpPr>
            <p:cNvPr id="99" name="TextBox 98"/>
            <p:cNvSpPr txBox="1"/>
            <p:nvPr/>
          </p:nvSpPr>
          <p:spPr>
            <a:xfrm>
              <a:off x="5195298" y="5589104"/>
              <a:ext cx="990773" cy="262006"/>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defRPr/>
              </a:pPr>
              <a:r>
                <a:rPr lang="zh-CN" altLang="en-US" sz="1100" dirty="0" smtClean="0"/>
                <a:t>物装部</a:t>
              </a:r>
              <a:endParaRPr lang="zh-CN" altLang="en-US" sz="1100" dirty="0"/>
            </a:p>
          </p:txBody>
        </p:sp>
        <p:sp>
          <p:nvSpPr>
            <p:cNvPr id="110" name="TextBox 109"/>
            <p:cNvSpPr txBox="1"/>
            <p:nvPr/>
          </p:nvSpPr>
          <p:spPr>
            <a:xfrm>
              <a:off x="5303654" y="5841902"/>
              <a:ext cx="971188" cy="26167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defRPr/>
              </a:pPr>
              <a:r>
                <a:rPr lang="zh-CN" altLang="en-US" sz="1100" dirty="0" smtClean="0"/>
                <a:t>销售部</a:t>
              </a:r>
              <a:endParaRPr lang="zh-CN" altLang="en-US" sz="1100" dirty="0"/>
            </a:p>
          </p:txBody>
        </p:sp>
        <p:sp>
          <p:nvSpPr>
            <p:cNvPr id="111" name="TextBox 110"/>
            <p:cNvSpPr txBox="1"/>
            <p:nvPr/>
          </p:nvSpPr>
          <p:spPr>
            <a:xfrm>
              <a:off x="6130499" y="5589104"/>
              <a:ext cx="647813" cy="26167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defRPr/>
              </a:pPr>
              <a:r>
                <a:rPr lang="zh-CN" altLang="en-US" sz="1100" dirty="0" smtClean="0"/>
                <a:t>财务部</a:t>
              </a:r>
              <a:endParaRPr lang="zh-CN" altLang="en-US" sz="1100" dirty="0"/>
            </a:p>
          </p:txBody>
        </p:sp>
        <p:sp>
          <p:nvSpPr>
            <p:cNvPr id="112" name="TextBox 111"/>
            <p:cNvSpPr txBox="1"/>
            <p:nvPr/>
          </p:nvSpPr>
          <p:spPr>
            <a:xfrm>
              <a:off x="6300390" y="5841902"/>
              <a:ext cx="1015009" cy="26167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defRPr/>
              </a:pPr>
              <a:r>
                <a:rPr lang="zh-CN" altLang="en-US" sz="1100" dirty="0" smtClean="0"/>
                <a:t>工程部</a:t>
              </a:r>
              <a:endParaRPr lang="zh-CN" altLang="en-US" sz="1100" dirty="0"/>
            </a:p>
          </p:txBody>
        </p:sp>
        <p:sp>
          <p:nvSpPr>
            <p:cNvPr id="113" name="TextBox 112"/>
            <p:cNvSpPr txBox="1"/>
            <p:nvPr/>
          </p:nvSpPr>
          <p:spPr>
            <a:xfrm>
              <a:off x="5609708" y="6057531"/>
              <a:ext cx="647813" cy="26167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defRPr/>
              </a:pPr>
              <a:r>
                <a:rPr lang="zh-CN" altLang="en-US" sz="1100" dirty="0" smtClean="0"/>
                <a:t>化工部</a:t>
              </a:r>
              <a:endParaRPr lang="zh-CN" altLang="en-US" sz="1100" dirty="0"/>
            </a:p>
          </p:txBody>
        </p:sp>
        <p:sp>
          <p:nvSpPr>
            <p:cNvPr id="144" name="TextBox 143"/>
            <p:cNvSpPr txBox="1"/>
            <p:nvPr/>
          </p:nvSpPr>
          <p:spPr>
            <a:xfrm>
              <a:off x="6463440" y="6056272"/>
              <a:ext cx="851959" cy="26167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defRPr/>
              </a:pPr>
              <a:r>
                <a:rPr lang="en-US" altLang="zh-CN" sz="1100" dirty="0"/>
                <a:t>……</a:t>
              </a:r>
              <a:endParaRPr lang="zh-CN" altLang="en-US" sz="1100" dirty="0"/>
            </a:p>
          </p:txBody>
        </p:sp>
        <p:sp>
          <p:nvSpPr>
            <p:cNvPr id="145" name="椭圆形标注 144"/>
            <p:cNvSpPr/>
            <p:nvPr/>
          </p:nvSpPr>
          <p:spPr bwMode="auto">
            <a:xfrm>
              <a:off x="827325" y="5589106"/>
              <a:ext cx="1079688" cy="562776"/>
            </a:xfrm>
            <a:prstGeom prst="wedgeEllipseCallout">
              <a:avLst>
                <a:gd name="adj1" fmla="val 74407"/>
                <a:gd name="adj2" fmla="val -10671"/>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a:spAutoFit/>
            </a:bodyPr>
            <a:lstStyle/>
            <a:p>
              <a:pPr eaLnBrk="0" hangingPunct="0">
                <a:spcBef>
                  <a:spcPct val="50000"/>
                </a:spcBef>
                <a:defRPr/>
              </a:pPr>
              <a:r>
                <a:rPr lang="zh-CN" altLang="en-US" sz="1000" dirty="0" smtClean="0">
                  <a:solidFill>
                    <a:schemeClr val="tx1"/>
                  </a:solidFill>
                  <a:ea typeface="宋体" panose="02010600030101010101" pitchFamily="2" charset="-122"/>
                </a:rPr>
                <a:t>实施</a:t>
              </a:r>
              <a:r>
                <a:rPr lang="en-US" altLang="zh-CN" sz="1000" dirty="0">
                  <a:solidFill>
                    <a:schemeClr val="tx1"/>
                  </a:solidFill>
                  <a:ea typeface="宋体" panose="02010600030101010101" pitchFamily="2" charset="-122"/>
                </a:rPr>
                <a:t>\</a:t>
              </a:r>
              <a:r>
                <a:rPr lang="zh-CN" altLang="en-US" sz="1000" dirty="0">
                  <a:solidFill>
                    <a:schemeClr val="tx1"/>
                  </a:solidFill>
                  <a:ea typeface="宋体" panose="02010600030101010101" pitchFamily="2" charset="-122"/>
                </a:rPr>
                <a:t>技术支持</a:t>
              </a:r>
              <a:endParaRPr lang="zh-CN" altLang="en-US" sz="1000" dirty="0">
                <a:solidFill>
                  <a:schemeClr val="tx1"/>
                </a:solidFill>
                <a:ea typeface="宋体" panose="02010600030101010101" pitchFamily="2" charset="-122"/>
              </a:endParaRPr>
            </a:p>
          </p:txBody>
        </p:sp>
        <p:sp>
          <p:nvSpPr>
            <p:cNvPr id="146" name="椭圆形标注 145"/>
            <p:cNvSpPr/>
            <p:nvPr/>
          </p:nvSpPr>
          <p:spPr bwMode="auto">
            <a:xfrm>
              <a:off x="7308629" y="5301692"/>
              <a:ext cx="973307" cy="779228"/>
            </a:xfrm>
            <a:prstGeom prst="wedgeEllipseCallout">
              <a:avLst>
                <a:gd name="adj1" fmla="val -68528"/>
                <a:gd name="adj2" fmla="val 42377"/>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a:spAutoFit/>
            </a:bodyPr>
            <a:lstStyle/>
            <a:p>
              <a:pPr eaLnBrk="0" hangingPunct="0">
                <a:spcBef>
                  <a:spcPct val="50000"/>
                </a:spcBef>
                <a:defRPr/>
              </a:pPr>
              <a:r>
                <a:rPr lang="zh-CN" altLang="en-US" sz="1000" dirty="0">
                  <a:solidFill>
                    <a:schemeClr val="tx1"/>
                  </a:solidFill>
                  <a:ea typeface="宋体" panose="02010600030101010101" pitchFamily="2" charset="-122"/>
                </a:rPr>
                <a:t>信息标准确认</a:t>
              </a:r>
              <a:r>
                <a:rPr lang="en-US" altLang="zh-CN" sz="1000" dirty="0">
                  <a:solidFill>
                    <a:schemeClr val="tx1"/>
                  </a:solidFill>
                  <a:ea typeface="宋体" panose="02010600030101010101" pitchFamily="2" charset="-122"/>
                </a:rPr>
                <a:t>\</a:t>
              </a:r>
              <a:r>
                <a:rPr lang="zh-CN" altLang="en-US" sz="1000" dirty="0">
                  <a:solidFill>
                    <a:schemeClr val="tx1"/>
                  </a:solidFill>
                  <a:ea typeface="宋体" panose="02010600030101010101" pitchFamily="2" charset="-122"/>
                </a:rPr>
                <a:t>审核</a:t>
              </a:r>
              <a:endParaRPr lang="zh-CN" altLang="en-US" sz="1000" dirty="0">
                <a:solidFill>
                  <a:schemeClr val="tx1"/>
                </a:solidFill>
                <a:ea typeface="宋体" panose="02010600030101010101" pitchFamily="2" charset="-122"/>
              </a:endParaRPr>
            </a:p>
          </p:txBody>
        </p:sp>
      </p:gr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圆角矩形 25"/>
          <p:cNvSpPr/>
          <p:nvPr/>
        </p:nvSpPr>
        <p:spPr bwMode="auto">
          <a:xfrm>
            <a:off x="1763688" y="3501008"/>
            <a:ext cx="6120680" cy="936104"/>
          </a:xfrm>
          <a:prstGeom prst="roundRect">
            <a:avLst/>
          </a:prstGeom>
          <a:gradFill>
            <a:gsLst>
              <a:gs pos="0">
                <a:srgbClr val="8488C4"/>
              </a:gs>
              <a:gs pos="53000">
                <a:srgbClr val="D4DEFF"/>
              </a:gs>
              <a:gs pos="83000">
                <a:srgbClr val="D4DEFF"/>
              </a:gs>
              <a:gs pos="100000">
                <a:srgbClr val="96AB94"/>
              </a:gs>
            </a:gsLst>
            <a:lin ang="16200000" scaled="0"/>
          </a:gradFill>
          <a:ln w="9525" cmpd="sng">
            <a:solidFill>
              <a:schemeClr val="tx2"/>
            </a:solidFill>
            <a:prstDash val="lgDashDot"/>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400" b="0" i="0" u="none" strike="noStrike" cap="none" normalizeH="0" baseline="0" smtClean="0">
              <a:ln>
                <a:noFill/>
              </a:ln>
              <a:solidFill>
                <a:schemeClr val="tx1"/>
              </a:solidFill>
              <a:latin typeface="微软雅黑" panose="020B0503020204020204" charset="-122"/>
              <a:ea typeface="微软雅黑" panose="020B0503020204020204" charset="-122"/>
            </a:endParaRPr>
          </a:p>
        </p:txBody>
      </p:sp>
      <p:sp>
        <p:nvSpPr>
          <p:cNvPr id="31" name="圆角矩形 30"/>
          <p:cNvSpPr/>
          <p:nvPr/>
        </p:nvSpPr>
        <p:spPr bwMode="auto">
          <a:xfrm>
            <a:off x="1187624" y="4725144"/>
            <a:ext cx="3168352" cy="648072"/>
          </a:xfrm>
          <a:prstGeom prst="roundRect">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400" b="0" i="0" u="none" strike="noStrike" cap="none" normalizeH="0" baseline="0" smtClean="0">
              <a:ln>
                <a:noFill/>
              </a:ln>
              <a:solidFill>
                <a:schemeClr val="tx1"/>
              </a:solidFill>
              <a:latin typeface="微软雅黑" panose="020B0503020204020204" charset="-122"/>
              <a:ea typeface="微软雅黑" panose="020B0503020204020204" charset="-122"/>
            </a:endParaRPr>
          </a:p>
        </p:txBody>
      </p:sp>
      <p:sp>
        <p:nvSpPr>
          <p:cNvPr id="10242" name="Rectangle 4"/>
          <p:cNvSpPr>
            <a:spLocks noGrp="1" noChangeArrowheads="1"/>
          </p:cNvSpPr>
          <p:nvPr>
            <p:ph type="ftr" sz="quarter" idx="4294967295"/>
          </p:nvPr>
        </p:nvSpPr>
        <p:spPr>
          <a:xfrm>
            <a:off x="3124200" y="6477000"/>
            <a:ext cx="2895600" cy="304800"/>
          </a:xfrm>
          <a:prstGeom prst="rect">
            <a:avLst/>
          </a:prstGeom>
          <a:noFill/>
        </p:spPr>
        <p:txBody>
          <a:bodyPr/>
          <a:lstStyle/>
          <a:p>
            <a:fld id="{D3E495B2-E712-4341-AF48-C54D0E28816B}" type="slidenum">
              <a:rPr lang="en-US" altLang="zh-TW" smtClean="0"/>
            </a:fld>
            <a:endParaRPr lang="en-US" altLang="zh-TW" smtClean="0"/>
          </a:p>
        </p:txBody>
      </p:sp>
      <p:sp>
        <p:nvSpPr>
          <p:cNvPr id="10243"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D996A2E2-3F8B-42CD-8405-169ED081630C}" type="slidenum">
              <a:rPr lang="zh-TW" altLang="en-US" sz="1200">
                <a:latin typeface="Times New Roman" panose="02020603050405020304" pitchFamily="18" charset="0"/>
                <a:ea typeface="PMingLiU" pitchFamily="18" charset="-120"/>
              </a:rPr>
            </a:fld>
            <a:endParaRPr lang="en-US" altLang="zh-TW" sz="1200">
              <a:latin typeface="Times New Roman" panose="02020603050405020304" pitchFamily="18" charset="0"/>
              <a:ea typeface="PMingLiU" pitchFamily="18" charset="-120"/>
            </a:endParaRPr>
          </a:p>
        </p:txBody>
      </p:sp>
      <p:sp>
        <p:nvSpPr>
          <p:cNvPr id="10244" name="Rectangle 2"/>
          <p:cNvSpPr>
            <a:spLocks noGrp="1" noChangeArrowheads="1"/>
          </p:cNvSpPr>
          <p:nvPr>
            <p:ph type="title"/>
          </p:nvPr>
        </p:nvSpPr>
        <p:spPr>
          <a:noFill/>
          <a:ln w="9525">
            <a:noFill/>
            <a:miter lim="800000"/>
          </a:ln>
        </p:spPr>
        <p:txBody>
          <a:bodyPr vert="horz" wrap="square" lIns="91440" tIns="45720" rIns="91440" bIns="45720" numCol="1" anchor="ctr" anchorCtr="0" compatLnSpc="1"/>
          <a:lstStyle/>
          <a:p>
            <a:pPr>
              <a:defRPr/>
            </a:pPr>
            <a:r>
              <a:rPr lang="zh-CN" altLang="en-US" sz="2600" kern="1200" dirty="0" smtClean="0">
                <a:latin typeface="微软雅黑" panose="020B0503020204020204" charset="-122"/>
                <a:ea typeface="微软雅黑" panose="020B0503020204020204" charset="-122"/>
                <a:cs typeface="微软雅黑" panose="020B0503020204020204" charset="-122"/>
              </a:rPr>
              <a:t>物料主数据的运维组织</a:t>
            </a:r>
            <a:endParaRPr lang="zh-CN" altLang="en-US" sz="2600" kern="1200" dirty="0" smtClean="0">
              <a:latin typeface="微软雅黑" panose="020B0503020204020204" charset="-122"/>
              <a:ea typeface="微软雅黑" panose="020B0503020204020204" charset="-122"/>
              <a:cs typeface="微软雅黑" panose="020B0503020204020204" charset="-122"/>
            </a:endParaRPr>
          </a:p>
        </p:txBody>
      </p:sp>
      <p:sp>
        <p:nvSpPr>
          <p:cNvPr id="946178" name="Rectangle 2"/>
          <p:cNvSpPr>
            <a:spLocks noChangeArrowheads="1"/>
          </p:cNvSpPr>
          <p:nvPr/>
        </p:nvSpPr>
        <p:spPr bwMode="auto">
          <a:xfrm>
            <a:off x="251520" y="188640"/>
            <a:ext cx="9144000" cy="457200"/>
          </a:xfrm>
          <a:prstGeom prst="rect">
            <a:avLst/>
          </a:prstGeom>
          <a:noFill/>
          <a:ln w="9525">
            <a:noFill/>
            <a:miter lim="800000"/>
          </a:ln>
          <a:effectLst/>
        </p:spPr>
        <p:txBody>
          <a:bodyPr vert="horz" wrap="none" lIns="91440" tIns="45720" rIns="91440" bIns="45720" numCol="1" anchor="ctr" anchorCtr="0" compatLnSpc="1">
            <a:spAutoFit/>
          </a:bodyPr>
          <a:lstStyle/>
          <a:p>
            <a:endParaRPr lang="zh-CN" altLang="en-US"/>
          </a:p>
        </p:txBody>
      </p:sp>
      <p:sp>
        <p:nvSpPr>
          <p:cNvPr id="13" name="圆角矩形 12"/>
          <p:cNvSpPr/>
          <p:nvPr/>
        </p:nvSpPr>
        <p:spPr bwMode="auto">
          <a:xfrm>
            <a:off x="2195736" y="3717032"/>
            <a:ext cx="864096" cy="504056"/>
          </a:xfrm>
          <a:prstGeom prst="round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ctr" anchorCtr="0" compatLnSpc="1">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lnSpc>
                <a:spcPct val="100000"/>
              </a:lnSpc>
              <a:spcBef>
                <a:spcPct val="0"/>
              </a:spcBef>
              <a:spcAft>
                <a:spcPct val="0"/>
              </a:spcAft>
              <a:buClrTx/>
              <a:buSzTx/>
              <a:buFontTx/>
              <a:buNone/>
            </a:pPr>
            <a:r>
              <a:rPr kumimoji="0" lang="en-US" altLang="zh-CN" sz="1600" b="0" i="0" u="none" strike="noStrike" normalizeH="0" baseline="0" dirty="0" smtClean="0">
                <a:ln w="11430"/>
                <a:solidFill>
                  <a:schemeClr val="tx1"/>
                </a:solidFill>
                <a:latin typeface="微软雅黑" panose="020B0503020204020204" charset="-122"/>
                <a:ea typeface="微软雅黑" panose="020B0503020204020204" charset="-122"/>
              </a:rPr>
              <a:t>A</a:t>
            </a:r>
            <a:r>
              <a:rPr kumimoji="0" lang="zh-CN" altLang="en-US" sz="1600" b="0" i="0" u="none" strike="noStrike" normalizeH="0" baseline="0" dirty="0" smtClean="0">
                <a:ln w="11430"/>
                <a:solidFill>
                  <a:schemeClr val="tx1"/>
                </a:solidFill>
                <a:latin typeface="微软雅黑" panose="020B0503020204020204" charset="-122"/>
                <a:ea typeface="微软雅黑" panose="020B0503020204020204" charset="-122"/>
              </a:rPr>
              <a:t>子公司</a:t>
            </a:r>
            <a:endParaRPr kumimoji="0" lang="zh-CN" altLang="en-US" sz="1600" b="0" i="0" u="none" strike="noStrike" normalizeH="0" baseline="0" dirty="0" smtClean="0">
              <a:ln w="11430"/>
              <a:solidFill>
                <a:schemeClr val="tx1"/>
              </a:solidFill>
              <a:latin typeface="微软雅黑" panose="020B0503020204020204" charset="-122"/>
              <a:ea typeface="微软雅黑" panose="020B0503020204020204" charset="-122"/>
            </a:endParaRPr>
          </a:p>
        </p:txBody>
      </p:sp>
      <p:sp>
        <p:nvSpPr>
          <p:cNvPr id="22" name="圆角矩形 21"/>
          <p:cNvSpPr/>
          <p:nvPr/>
        </p:nvSpPr>
        <p:spPr bwMode="auto">
          <a:xfrm>
            <a:off x="3923928" y="2780928"/>
            <a:ext cx="1872208" cy="504056"/>
          </a:xfrm>
          <a:prstGeom prst="round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ctr" anchorCtr="0" compatLnSpc="1">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1600" b="0" i="0" u="none" strike="noStrike" normalizeH="0" baseline="0" dirty="0" smtClean="0">
                <a:ln w="11430"/>
                <a:solidFill>
                  <a:schemeClr val="tx1"/>
                </a:solidFill>
                <a:latin typeface="微软雅黑" panose="020B0503020204020204" charset="-122"/>
                <a:ea typeface="微软雅黑" panose="020B0503020204020204" charset="-122"/>
              </a:rPr>
              <a:t>总部主数据管理组</a:t>
            </a:r>
            <a:endParaRPr kumimoji="0" lang="zh-CN" altLang="en-US" sz="1600" b="0" i="0" u="none" strike="noStrike" normalizeH="0" baseline="0" dirty="0" smtClean="0">
              <a:ln w="11430"/>
              <a:solidFill>
                <a:schemeClr val="tx1"/>
              </a:solidFill>
              <a:latin typeface="微软雅黑" panose="020B0503020204020204" charset="-122"/>
              <a:ea typeface="微软雅黑" panose="020B0503020204020204" charset="-122"/>
            </a:endParaRPr>
          </a:p>
        </p:txBody>
      </p:sp>
      <p:sp>
        <p:nvSpPr>
          <p:cNvPr id="23" name="圆角矩形 22"/>
          <p:cNvSpPr/>
          <p:nvPr/>
        </p:nvSpPr>
        <p:spPr bwMode="auto">
          <a:xfrm>
            <a:off x="3635896" y="3717032"/>
            <a:ext cx="864096" cy="504056"/>
          </a:xfrm>
          <a:prstGeom prst="round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ctr" anchorCtr="0" compatLnSpc="1">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lnSpc>
                <a:spcPct val="100000"/>
              </a:lnSpc>
              <a:spcBef>
                <a:spcPct val="0"/>
              </a:spcBef>
              <a:spcAft>
                <a:spcPct val="0"/>
              </a:spcAft>
              <a:buClrTx/>
              <a:buSzTx/>
              <a:buFontTx/>
              <a:buNone/>
            </a:pPr>
            <a:r>
              <a:rPr kumimoji="0" lang="en-US" altLang="zh-CN" sz="1600" b="0" i="0" u="none" strike="noStrike" normalizeH="0" baseline="0" dirty="0" smtClean="0">
                <a:ln w="11430"/>
                <a:solidFill>
                  <a:schemeClr val="tx1"/>
                </a:solidFill>
                <a:latin typeface="微软雅黑" panose="020B0503020204020204" charset="-122"/>
                <a:ea typeface="微软雅黑" panose="020B0503020204020204" charset="-122"/>
              </a:rPr>
              <a:t>B</a:t>
            </a:r>
            <a:r>
              <a:rPr kumimoji="0" lang="zh-CN" altLang="en-US" sz="1600" b="0" i="0" u="none" strike="noStrike" normalizeH="0" baseline="0" dirty="0" smtClean="0">
                <a:ln w="11430"/>
                <a:solidFill>
                  <a:schemeClr val="tx1"/>
                </a:solidFill>
                <a:latin typeface="微软雅黑" panose="020B0503020204020204" charset="-122"/>
                <a:ea typeface="微软雅黑" panose="020B0503020204020204" charset="-122"/>
              </a:rPr>
              <a:t>子公司</a:t>
            </a:r>
            <a:endParaRPr kumimoji="0" lang="zh-CN" altLang="en-US" sz="1600" b="0" i="0" u="none" strike="noStrike" normalizeH="0" baseline="0" dirty="0" smtClean="0">
              <a:ln w="11430"/>
              <a:solidFill>
                <a:schemeClr val="tx1"/>
              </a:solidFill>
              <a:latin typeface="微软雅黑" panose="020B0503020204020204" charset="-122"/>
              <a:ea typeface="微软雅黑" panose="020B0503020204020204" charset="-122"/>
            </a:endParaRPr>
          </a:p>
        </p:txBody>
      </p:sp>
      <p:sp>
        <p:nvSpPr>
          <p:cNvPr id="24" name="圆角矩形 23"/>
          <p:cNvSpPr/>
          <p:nvPr/>
        </p:nvSpPr>
        <p:spPr bwMode="auto">
          <a:xfrm>
            <a:off x="5076056" y="3717032"/>
            <a:ext cx="864096" cy="504056"/>
          </a:xfrm>
          <a:prstGeom prst="round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ctr" anchorCtr="0" compatLnSpc="1">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lnSpc>
                <a:spcPct val="100000"/>
              </a:lnSpc>
              <a:spcBef>
                <a:spcPct val="0"/>
              </a:spcBef>
              <a:spcAft>
                <a:spcPct val="0"/>
              </a:spcAft>
              <a:buClrTx/>
              <a:buSzTx/>
              <a:buFontTx/>
              <a:buNone/>
            </a:pPr>
            <a:r>
              <a:rPr kumimoji="0" lang="en-US" altLang="zh-CN" sz="1600" b="0" i="0" u="none" strike="noStrike" normalizeH="0" baseline="0" dirty="0" smtClean="0">
                <a:ln w="11430"/>
                <a:solidFill>
                  <a:schemeClr val="tx1"/>
                </a:solidFill>
                <a:latin typeface="微软雅黑" panose="020B0503020204020204" charset="-122"/>
                <a:ea typeface="微软雅黑" panose="020B0503020204020204" charset="-122"/>
              </a:rPr>
              <a:t>C</a:t>
            </a:r>
            <a:r>
              <a:rPr kumimoji="0" lang="zh-CN" altLang="en-US" sz="1600" b="0" i="0" u="none" strike="noStrike" normalizeH="0" baseline="0" dirty="0" smtClean="0">
                <a:ln w="11430"/>
                <a:solidFill>
                  <a:schemeClr val="tx1"/>
                </a:solidFill>
                <a:latin typeface="微软雅黑" panose="020B0503020204020204" charset="-122"/>
                <a:ea typeface="微软雅黑" panose="020B0503020204020204" charset="-122"/>
              </a:rPr>
              <a:t>子公司</a:t>
            </a:r>
            <a:endParaRPr kumimoji="0" lang="zh-CN" altLang="en-US" sz="1600" b="0" i="0" u="none" strike="noStrike" normalizeH="0" baseline="0" dirty="0" smtClean="0">
              <a:ln w="11430"/>
              <a:solidFill>
                <a:schemeClr val="tx1"/>
              </a:solidFill>
              <a:latin typeface="微软雅黑" panose="020B0503020204020204" charset="-122"/>
              <a:ea typeface="微软雅黑" panose="020B0503020204020204" charset="-122"/>
            </a:endParaRPr>
          </a:p>
        </p:txBody>
      </p:sp>
      <p:sp>
        <p:nvSpPr>
          <p:cNvPr id="25" name="圆角矩形 24"/>
          <p:cNvSpPr/>
          <p:nvPr/>
        </p:nvSpPr>
        <p:spPr bwMode="auto">
          <a:xfrm>
            <a:off x="6372200" y="3717032"/>
            <a:ext cx="864096" cy="504056"/>
          </a:xfrm>
          <a:prstGeom prst="round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ctr" anchorCtr="0" compatLnSpc="1">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lnSpc>
                <a:spcPct val="100000"/>
              </a:lnSpc>
              <a:spcBef>
                <a:spcPct val="0"/>
              </a:spcBef>
              <a:spcAft>
                <a:spcPct val="0"/>
              </a:spcAft>
              <a:buClrTx/>
              <a:buSzTx/>
              <a:buFontTx/>
              <a:buNone/>
            </a:pPr>
            <a:r>
              <a:rPr lang="en-US" altLang="zh-CN" sz="1600" b="0" dirty="0" smtClean="0">
                <a:ln w="11430"/>
                <a:solidFill>
                  <a:schemeClr val="tx1"/>
                </a:solidFill>
                <a:latin typeface="微软雅黑" panose="020B0503020204020204" charset="-122"/>
                <a:ea typeface="微软雅黑" panose="020B0503020204020204" charset="-122"/>
              </a:rPr>
              <a:t>……</a:t>
            </a:r>
            <a:endParaRPr kumimoji="0" lang="zh-CN" altLang="en-US" sz="1600" b="0" i="0" u="none" strike="noStrike" normalizeH="0" baseline="0" dirty="0" smtClean="0">
              <a:ln w="11430"/>
              <a:solidFill>
                <a:schemeClr val="tx1"/>
              </a:solidFill>
              <a:latin typeface="微软雅黑" panose="020B0503020204020204" charset="-122"/>
              <a:ea typeface="微软雅黑" panose="020B0503020204020204" charset="-122"/>
            </a:endParaRPr>
          </a:p>
        </p:txBody>
      </p:sp>
      <p:sp>
        <p:nvSpPr>
          <p:cNvPr id="27" name="圆角矩形 26"/>
          <p:cNvSpPr/>
          <p:nvPr/>
        </p:nvSpPr>
        <p:spPr bwMode="auto">
          <a:xfrm>
            <a:off x="1403648" y="4797152"/>
            <a:ext cx="720080" cy="504056"/>
          </a:xfrm>
          <a:prstGeom prst="round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ctr" anchorCtr="0" compatLnSpc="1">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lnSpc>
                <a:spcPct val="100000"/>
              </a:lnSpc>
              <a:spcBef>
                <a:spcPct val="0"/>
              </a:spcBef>
              <a:spcAft>
                <a:spcPct val="0"/>
              </a:spcAft>
              <a:buClrTx/>
              <a:buSzTx/>
              <a:buFontTx/>
              <a:buNone/>
            </a:pPr>
            <a:r>
              <a:rPr lang="zh-CN" altLang="en-US" sz="1600" b="0" dirty="0" smtClean="0">
                <a:ln w="11430"/>
                <a:solidFill>
                  <a:schemeClr val="tx1"/>
                </a:solidFill>
                <a:latin typeface="微软雅黑" panose="020B0503020204020204" charset="-122"/>
                <a:ea typeface="微软雅黑" panose="020B0503020204020204" charset="-122"/>
              </a:rPr>
              <a:t>用户</a:t>
            </a:r>
            <a:endParaRPr kumimoji="0" lang="zh-CN" altLang="en-US" sz="1600" b="0" i="0" u="none" strike="noStrike" normalizeH="0" baseline="0" dirty="0" smtClean="0">
              <a:ln w="11430"/>
              <a:solidFill>
                <a:schemeClr val="tx1"/>
              </a:solidFill>
              <a:latin typeface="微软雅黑" panose="020B0503020204020204" charset="-122"/>
              <a:ea typeface="微软雅黑" panose="020B0503020204020204" charset="-122"/>
            </a:endParaRPr>
          </a:p>
        </p:txBody>
      </p:sp>
      <p:sp>
        <p:nvSpPr>
          <p:cNvPr id="28" name="圆角矩形 27"/>
          <p:cNvSpPr/>
          <p:nvPr/>
        </p:nvSpPr>
        <p:spPr bwMode="auto">
          <a:xfrm>
            <a:off x="2339752" y="4797152"/>
            <a:ext cx="720080" cy="504056"/>
          </a:xfrm>
          <a:prstGeom prst="round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ctr" anchorCtr="0" compatLnSpc="1">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1600" b="0" i="0" u="none" strike="noStrike" normalizeH="0" baseline="0" dirty="0" smtClean="0">
                <a:ln w="11430"/>
                <a:solidFill>
                  <a:schemeClr val="tx1"/>
                </a:solidFill>
                <a:latin typeface="微软雅黑" panose="020B0503020204020204" charset="-122"/>
                <a:ea typeface="微软雅黑" panose="020B0503020204020204" charset="-122"/>
              </a:rPr>
              <a:t>用户</a:t>
            </a:r>
            <a:endParaRPr kumimoji="0" lang="zh-CN" altLang="en-US" sz="1600" b="0" i="0" u="none" strike="noStrike" normalizeH="0" baseline="0" dirty="0" smtClean="0">
              <a:ln w="11430"/>
              <a:solidFill>
                <a:schemeClr val="tx1"/>
              </a:solidFill>
              <a:latin typeface="微软雅黑" panose="020B0503020204020204" charset="-122"/>
              <a:ea typeface="微软雅黑" panose="020B0503020204020204" charset="-122"/>
            </a:endParaRPr>
          </a:p>
        </p:txBody>
      </p:sp>
      <p:sp>
        <p:nvSpPr>
          <p:cNvPr id="29" name="圆角矩形 28"/>
          <p:cNvSpPr/>
          <p:nvPr/>
        </p:nvSpPr>
        <p:spPr bwMode="auto">
          <a:xfrm>
            <a:off x="3275856" y="4797152"/>
            <a:ext cx="720080" cy="504056"/>
          </a:xfrm>
          <a:prstGeom prst="round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ctr" anchorCtr="0" compatLnSpc="1">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lnSpc>
                <a:spcPct val="100000"/>
              </a:lnSpc>
              <a:spcBef>
                <a:spcPct val="0"/>
              </a:spcBef>
              <a:spcAft>
                <a:spcPct val="0"/>
              </a:spcAft>
              <a:buClrTx/>
              <a:buSzTx/>
              <a:buFontTx/>
              <a:buNone/>
            </a:pPr>
            <a:r>
              <a:rPr kumimoji="0" lang="en-US" altLang="zh-CN" sz="1600" b="0" i="0" u="none" strike="noStrike" normalizeH="0" baseline="0" dirty="0" smtClean="0">
                <a:ln w="11430"/>
                <a:solidFill>
                  <a:schemeClr val="tx1"/>
                </a:solidFill>
                <a:latin typeface="微软雅黑" panose="020B0503020204020204" charset="-122"/>
                <a:ea typeface="微软雅黑" panose="020B0503020204020204" charset="-122"/>
              </a:rPr>
              <a:t>……</a:t>
            </a:r>
            <a:endParaRPr kumimoji="0" lang="zh-CN" altLang="en-US" sz="1600" b="0" i="0" u="none" strike="noStrike" normalizeH="0" baseline="0" dirty="0" smtClean="0">
              <a:ln w="11430"/>
              <a:solidFill>
                <a:schemeClr val="tx1"/>
              </a:solidFill>
              <a:latin typeface="微软雅黑" panose="020B0503020204020204" charset="-122"/>
              <a:ea typeface="微软雅黑" panose="020B0503020204020204" charset="-122"/>
            </a:endParaRPr>
          </a:p>
        </p:txBody>
      </p:sp>
      <p:sp>
        <p:nvSpPr>
          <p:cNvPr id="30" name="圆角矩形 29"/>
          <p:cNvSpPr/>
          <p:nvPr/>
        </p:nvSpPr>
        <p:spPr bwMode="auto">
          <a:xfrm>
            <a:off x="971600" y="4581128"/>
            <a:ext cx="7560840" cy="936104"/>
          </a:xfrm>
          <a:prstGeom prst="roundRect">
            <a:avLst/>
          </a:prstGeom>
          <a:noFill/>
          <a:ln w="9525" cmpd="sng">
            <a:solidFill>
              <a:schemeClr val="tx2"/>
            </a:solidFill>
            <a:prstDash val="lgDashDot"/>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400" b="0" i="0" u="none" strike="noStrike" cap="none" normalizeH="0" baseline="0" smtClean="0">
              <a:ln>
                <a:noFill/>
              </a:ln>
              <a:solidFill>
                <a:schemeClr val="tx1"/>
              </a:solidFill>
              <a:latin typeface="微软雅黑" panose="020B0503020204020204" charset="-122"/>
              <a:ea typeface="微软雅黑" panose="020B0503020204020204" charset="-122"/>
            </a:endParaRPr>
          </a:p>
        </p:txBody>
      </p:sp>
      <p:sp>
        <p:nvSpPr>
          <p:cNvPr id="32" name="圆角矩形 31"/>
          <p:cNvSpPr/>
          <p:nvPr/>
        </p:nvSpPr>
        <p:spPr bwMode="auto">
          <a:xfrm>
            <a:off x="5292080" y="4725144"/>
            <a:ext cx="3168352" cy="648072"/>
          </a:xfrm>
          <a:prstGeom prst="roundRect">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400" b="0" i="0" u="none" strike="noStrike" cap="none" normalizeH="0" baseline="0" smtClean="0">
              <a:ln>
                <a:noFill/>
              </a:ln>
              <a:solidFill>
                <a:schemeClr val="tx1"/>
              </a:solidFill>
              <a:latin typeface="微软雅黑" panose="020B0503020204020204" charset="-122"/>
              <a:ea typeface="微软雅黑" panose="020B0503020204020204" charset="-122"/>
            </a:endParaRPr>
          </a:p>
        </p:txBody>
      </p:sp>
      <p:sp>
        <p:nvSpPr>
          <p:cNvPr id="33" name="圆角矩形 32"/>
          <p:cNvSpPr/>
          <p:nvPr/>
        </p:nvSpPr>
        <p:spPr bwMode="auto">
          <a:xfrm>
            <a:off x="5508104" y="4797152"/>
            <a:ext cx="720080" cy="504056"/>
          </a:xfrm>
          <a:prstGeom prst="round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ctr" anchorCtr="0" compatLnSpc="1">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lnSpc>
                <a:spcPct val="100000"/>
              </a:lnSpc>
              <a:spcBef>
                <a:spcPct val="0"/>
              </a:spcBef>
              <a:spcAft>
                <a:spcPct val="0"/>
              </a:spcAft>
              <a:buClrTx/>
              <a:buSzTx/>
              <a:buFontTx/>
              <a:buNone/>
            </a:pPr>
            <a:r>
              <a:rPr lang="zh-CN" altLang="en-US" sz="1600" b="0" dirty="0" smtClean="0">
                <a:ln w="11430"/>
                <a:solidFill>
                  <a:schemeClr val="tx1"/>
                </a:solidFill>
                <a:latin typeface="微软雅黑" panose="020B0503020204020204" charset="-122"/>
                <a:ea typeface="微软雅黑" panose="020B0503020204020204" charset="-122"/>
              </a:rPr>
              <a:t>用户</a:t>
            </a:r>
            <a:endParaRPr kumimoji="0" lang="zh-CN" altLang="en-US" sz="1600" b="0" i="0" u="none" strike="noStrike" normalizeH="0" baseline="0" dirty="0" smtClean="0">
              <a:ln w="11430"/>
              <a:solidFill>
                <a:schemeClr val="tx1"/>
              </a:solidFill>
              <a:latin typeface="微软雅黑" panose="020B0503020204020204" charset="-122"/>
              <a:ea typeface="微软雅黑" panose="020B0503020204020204" charset="-122"/>
            </a:endParaRPr>
          </a:p>
        </p:txBody>
      </p:sp>
      <p:sp>
        <p:nvSpPr>
          <p:cNvPr id="34" name="圆角矩形 33"/>
          <p:cNvSpPr/>
          <p:nvPr/>
        </p:nvSpPr>
        <p:spPr bwMode="auto">
          <a:xfrm>
            <a:off x="6444208" y="4797152"/>
            <a:ext cx="720080" cy="504056"/>
          </a:xfrm>
          <a:prstGeom prst="round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ctr" anchorCtr="0" compatLnSpc="1">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sz="1600" b="0" i="0" u="none" strike="noStrike" normalizeH="0" baseline="0" dirty="0" smtClean="0">
                <a:ln w="11430"/>
                <a:solidFill>
                  <a:schemeClr val="tx1"/>
                </a:solidFill>
                <a:latin typeface="微软雅黑" panose="020B0503020204020204" charset="-122"/>
                <a:ea typeface="微软雅黑" panose="020B0503020204020204" charset="-122"/>
              </a:rPr>
              <a:t>用户</a:t>
            </a:r>
            <a:endParaRPr kumimoji="0" lang="zh-CN" altLang="en-US" sz="1600" b="0" i="0" u="none" strike="noStrike" normalizeH="0" baseline="0" dirty="0" smtClean="0">
              <a:ln w="11430"/>
              <a:solidFill>
                <a:schemeClr val="tx1"/>
              </a:solidFill>
              <a:latin typeface="微软雅黑" panose="020B0503020204020204" charset="-122"/>
              <a:ea typeface="微软雅黑" panose="020B0503020204020204" charset="-122"/>
            </a:endParaRPr>
          </a:p>
        </p:txBody>
      </p:sp>
      <p:sp>
        <p:nvSpPr>
          <p:cNvPr id="35" name="圆角矩形 34"/>
          <p:cNvSpPr/>
          <p:nvPr/>
        </p:nvSpPr>
        <p:spPr bwMode="auto">
          <a:xfrm>
            <a:off x="7380312" y="4797152"/>
            <a:ext cx="720080" cy="504056"/>
          </a:xfrm>
          <a:prstGeom prst="round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ctr" anchorCtr="0" compatLnSpc="1">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lnSpc>
                <a:spcPct val="100000"/>
              </a:lnSpc>
              <a:spcBef>
                <a:spcPct val="0"/>
              </a:spcBef>
              <a:spcAft>
                <a:spcPct val="0"/>
              </a:spcAft>
              <a:buClrTx/>
              <a:buSzTx/>
              <a:buFontTx/>
              <a:buNone/>
            </a:pPr>
            <a:r>
              <a:rPr kumimoji="0" lang="en-US" altLang="zh-CN" sz="1600" b="0" i="0" u="none" strike="noStrike" normalizeH="0" baseline="0" dirty="0" smtClean="0">
                <a:ln w="11430"/>
                <a:solidFill>
                  <a:schemeClr val="tx1"/>
                </a:solidFill>
                <a:latin typeface="微软雅黑" panose="020B0503020204020204" charset="-122"/>
                <a:ea typeface="微软雅黑" panose="020B0503020204020204" charset="-122"/>
              </a:rPr>
              <a:t>……</a:t>
            </a:r>
            <a:endParaRPr kumimoji="0" lang="zh-CN" altLang="en-US" sz="1600" b="0" i="0" u="none" strike="noStrike" normalizeH="0" baseline="0" dirty="0" smtClean="0">
              <a:ln w="11430"/>
              <a:solidFill>
                <a:schemeClr val="tx1"/>
              </a:solidFill>
              <a:latin typeface="微软雅黑" panose="020B0503020204020204" charset="-122"/>
              <a:ea typeface="微软雅黑" panose="020B0503020204020204" charset="-122"/>
            </a:endParaRPr>
          </a:p>
        </p:txBody>
      </p:sp>
      <p:cxnSp>
        <p:nvCxnSpPr>
          <p:cNvPr id="41" name="直接连接符 40"/>
          <p:cNvCxnSpPr/>
          <p:nvPr/>
        </p:nvCxnSpPr>
        <p:spPr bwMode="auto">
          <a:xfrm rot="5400000">
            <a:off x="4680806" y="4472322"/>
            <a:ext cx="216024" cy="1588"/>
          </a:xfrm>
          <a:prstGeom prst="line">
            <a:avLst/>
          </a:prstGeom>
          <a:solidFill>
            <a:schemeClr val="accent1"/>
          </a:solidFill>
          <a:ln w="3175" cap="flat" cmpd="sng" algn="ctr">
            <a:solidFill>
              <a:schemeClr val="tx1"/>
            </a:solidFill>
            <a:prstDash val="solid"/>
            <a:round/>
            <a:headEnd type="none" w="med" len="med"/>
            <a:tailEnd type="none" w="med" len="med"/>
          </a:ln>
          <a:effectLst>
            <a:prstShdw prst="shdw17" dist="17961" dir="2700000">
              <a:schemeClr val="tx1">
                <a:gamma/>
                <a:shade val="60000"/>
                <a:invGamma/>
              </a:schemeClr>
            </a:prstShdw>
          </a:effectLst>
        </p:spPr>
      </p:cxnSp>
      <p:cxnSp>
        <p:nvCxnSpPr>
          <p:cNvPr id="46" name="直接连接符 45"/>
          <p:cNvCxnSpPr/>
          <p:nvPr/>
        </p:nvCxnSpPr>
        <p:spPr bwMode="auto">
          <a:xfrm rot="5400000">
            <a:off x="4680806" y="3392202"/>
            <a:ext cx="216024" cy="1588"/>
          </a:xfrm>
          <a:prstGeom prst="line">
            <a:avLst/>
          </a:prstGeom>
          <a:solidFill>
            <a:schemeClr val="accent1"/>
          </a:solidFill>
          <a:ln w="3175" cap="flat" cmpd="sng" algn="ctr">
            <a:solidFill>
              <a:schemeClr val="tx1"/>
            </a:solidFill>
            <a:prstDash val="solid"/>
            <a:round/>
            <a:headEnd type="none" w="med" len="med"/>
            <a:tailEnd type="none" w="med" len="med"/>
          </a:ln>
          <a:effectLst>
            <a:prstShdw prst="shdw17" dist="17961" dir="2700000">
              <a:schemeClr val="tx1">
                <a:gamma/>
                <a:shade val="60000"/>
                <a:invGamma/>
              </a:schemeClr>
            </a:prstShdw>
          </a:effectLst>
        </p:spPr>
      </p:cxnSp>
      <p:sp>
        <p:nvSpPr>
          <p:cNvPr id="47" name="TextBox 46"/>
          <p:cNvSpPr txBox="1"/>
          <p:nvPr/>
        </p:nvSpPr>
        <p:spPr>
          <a:xfrm>
            <a:off x="323528" y="3717032"/>
            <a:ext cx="1338828" cy="369332"/>
          </a:xfrm>
          <a:prstGeom prst="rect">
            <a:avLst/>
          </a:prstGeom>
          <a:noFill/>
        </p:spPr>
        <p:txBody>
          <a:bodyPr wrap="none" rtlCol="0">
            <a:spAutoFit/>
          </a:bodyPr>
          <a:lstStyle/>
          <a:p>
            <a:r>
              <a:rPr lang="zh-CN" altLang="en-US" dirty="0" smtClean="0">
                <a:solidFill>
                  <a:schemeClr val="tx2"/>
                </a:solidFill>
                <a:latin typeface="微软雅黑" panose="020B0503020204020204" charset="-122"/>
                <a:ea typeface="微软雅黑" panose="020B0503020204020204" charset="-122"/>
              </a:rPr>
              <a:t>企业审核员</a:t>
            </a:r>
            <a:endParaRPr lang="zh-CN" altLang="en-US" dirty="0">
              <a:solidFill>
                <a:schemeClr val="tx2"/>
              </a:solidFill>
              <a:latin typeface="微软雅黑" panose="020B0503020204020204" charset="-122"/>
              <a:ea typeface="微软雅黑" panose="020B0503020204020204" charset="-122"/>
            </a:endParaRPr>
          </a:p>
        </p:txBody>
      </p:sp>
      <p:sp>
        <p:nvSpPr>
          <p:cNvPr id="48" name="TextBox 47"/>
          <p:cNvSpPr txBox="1"/>
          <p:nvPr/>
        </p:nvSpPr>
        <p:spPr>
          <a:xfrm>
            <a:off x="179512" y="4869160"/>
            <a:ext cx="1107996" cy="369332"/>
          </a:xfrm>
          <a:prstGeom prst="rect">
            <a:avLst/>
          </a:prstGeom>
          <a:noFill/>
        </p:spPr>
        <p:txBody>
          <a:bodyPr wrap="none" rtlCol="0">
            <a:spAutoFit/>
          </a:bodyPr>
          <a:lstStyle/>
          <a:p>
            <a:r>
              <a:rPr lang="zh-CN" altLang="en-US" dirty="0" smtClean="0">
                <a:solidFill>
                  <a:schemeClr val="tx2"/>
                </a:solidFill>
                <a:latin typeface="微软雅黑" panose="020B0503020204020204" charset="-122"/>
                <a:ea typeface="微软雅黑" panose="020B0503020204020204" charset="-122"/>
              </a:rPr>
              <a:t>企业用户</a:t>
            </a:r>
            <a:endParaRPr lang="zh-CN" altLang="en-US" dirty="0">
              <a:solidFill>
                <a:schemeClr val="tx2"/>
              </a:solidFill>
              <a:latin typeface="微软雅黑" panose="020B0503020204020204" charset="-122"/>
              <a:ea typeface="微软雅黑" panose="020B0503020204020204" charset="-122"/>
            </a:endParaRPr>
          </a:p>
        </p:txBody>
      </p:sp>
      <p:sp>
        <p:nvSpPr>
          <p:cNvPr id="49" name="TextBox 48"/>
          <p:cNvSpPr txBox="1"/>
          <p:nvPr/>
        </p:nvSpPr>
        <p:spPr>
          <a:xfrm>
            <a:off x="395536" y="836713"/>
            <a:ext cx="8640960" cy="1646605"/>
          </a:xfrm>
          <a:prstGeom prst="rect">
            <a:avLst/>
          </a:prstGeom>
          <a:noFill/>
        </p:spPr>
        <p:txBody>
          <a:bodyPr wrap="square" rtlCol="0">
            <a:spAutoFit/>
          </a:bodyPr>
          <a:lstStyle/>
          <a:p>
            <a:pPr marL="342900" indent="-342900">
              <a:spcBef>
                <a:spcPct val="20000"/>
              </a:spcBef>
              <a:buClr>
                <a:schemeClr val="hlink"/>
              </a:buClr>
              <a:buFont typeface="Wingdings" panose="05000000000000000000" pitchFamily="2" charset="2"/>
              <a:buChar char="v"/>
            </a:pPr>
            <a:r>
              <a:rPr lang="zh-CN" altLang="en-US" sz="2000" b="0" dirty="0" smtClean="0">
                <a:solidFill>
                  <a:schemeClr val="tx2"/>
                </a:solidFill>
                <a:latin typeface="微软雅黑" panose="020B0503020204020204" charset="-122"/>
                <a:ea typeface="微软雅黑" panose="020B0503020204020204" charset="-122"/>
              </a:rPr>
              <a:t>物料运维组织</a:t>
            </a:r>
            <a:endParaRPr lang="en-US" altLang="zh-CN" sz="2000" b="0" dirty="0" smtClean="0">
              <a:solidFill>
                <a:schemeClr val="tx2"/>
              </a:solidFill>
              <a:latin typeface="微软雅黑" panose="020B0503020204020204" charset="-122"/>
              <a:ea typeface="微软雅黑" panose="020B0503020204020204" charset="-122"/>
            </a:endParaRPr>
          </a:p>
          <a:p>
            <a:pPr marL="901700" lvl="2" indent="-265430">
              <a:lnSpc>
                <a:spcPct val="150000"/>
              </a:lnSpc>
              <a:buSzPct val="60000"/>
              <a:buFont typeface="Wingdings" panose="05000000000000000000" pitchFamily="2" charset="2"/>
              <a:buChar char="Ø"/>
              <a:defRPr/>
            </a:pPr>
            <a:r>
              <a:rPr lang="zh-CN" altLang="en-US" b="0" dirty="0" smtClean="0">
                <a:latin typeface="微软雅黑" panose="020B0503020204020204" charset="-122"/>
                <a:ea typeface="微软雅黑" panose="020B0503020204020204" charset="-122"/>
              </a:rPr>
              <a:t>总部物料主数据管理组（</a:t>
            </a:r>
            <a:r>
              <a:rPr lang="en-US" altLang="zh-CN" b="0" dirty="0" smtClean="0">
                <a:latin typeface="微软雅黑" panose="020B0503020204020204" charset="-122"/>
                <a:ea typeface="微软雅黑" panose="020B0503020204020204" charset="-122"/>
              </a:rPr>
              <a:t>8</a:t>
            </a:r>
            <a:r>
              <a:rPr lang="zh-CN" altLang="en-US" b="0" dirty="0" smtClean="0">
                <a:latin typeface="微软雅黑" panose="020B0503020204020204" charset="-122"/>
                <a:ea typeface="微软雅黑" panose="020B0503020204020204" charset="-122"/>
              </a:rPr>
              <a:t>人）</a:t>
            </a:r>
            <a:endParaRPr lang="zh-CN" altLang="en-US" b="0" dirty="0" smtClean="0">
              <a:latin typeface="微软雅黑" panose="020B0503020204020204" charset="-122"/>
              <a:ea typeface="微软雅黑" panose="020B0503020204020204" charset="-122"/>
            </a:endParaRPr>
          </a:p>
          <a:p>
            <a:pPr marL="901700" lvl="2" indent="-265430">
              <a:lnSpc>
                <a:spcPct val="150000"/>
              </a:lnSpc>
              <a:buSzPct val="60000"/>
              <a:buFont typeface="Wingdings" panose="05000000000000000000" pitchFamily="2" charset="2"/>
              <a:buChar char="Ø"/>
              <a:defRPr/>
            </a:pPr>
            <a:r>
              <a:rPr lang="zh-CN" altLang="en-US" b="0" dirty="0" smtClean="0">
                <a:latin typeface="微软雅黑" panose="020B0503020204020204" charset="-122"/>
                <a:ea typeface="微软雅黑" panose="020B0503020204020204" charset="-122"/>
              </a:rPr>
              <a:t>物料代码审核组（</a:t>
            </a:r>
            <a:r>
              <a:rPr lang="en-US" altLang="zh-CN" b="0" dirty="0" smtClean="0">
                <a:latin typeface="微软雅黑" panose="020B0503020204020204" charset="-122"/>
                <a:ea typeface="微软雅黑" panose="020B0503020204020204" charset="-122"/>
              </a:rPr>
              <a:t>28</a:t>
            </a:r>
            <a:r>
              <a:rPr lang="zh-CN" altLang="en-US" b="0" dirty="0" smtClean="0">
                <a:latin typeface="微软雅黑" panose="020B0503020204020204" charset="-122"/>
                <a:ea typeface="微软雅黑" panose="020B0503020204020204" charset="-122"/>
              </a:rPr>
              <a:t>人）</a:t>
            </a:r>
            <a:endParaRPr lang="en-US" altLang="zh-CN" b="0" dirty="0" smtClean="0">
              <a:latin typeface="微软雅黑" panose="020B0503020204020204" charset="-122"/>
              <a:ea typeface="微软雅黑" panose="020B0503020204020204" charset="-122"/>
            </a:endParaRPr>
          </a:p>
          <a:p>
            <a:pPr marL="901700" lvl="2" indent="-265430">
              <a:lnSpc>
                <a:spcPct val="150000"/>
              </a:lnSpc>
              <a:buSzPct val="60000"/>
              <a:buFont typeface="Wingdings" panose="05000000000000000000" pitchFamily="2" charset="2"/>
              <a:buChar char="Ø"/>
              <a:defRPr/>
            </a:pPr>
            <a:r>
              <a:rPr lang="zh-CN" altLang="en-US" b="0" dirty="0" smtClean="0">
                <a:latin typeface="微软雅黑" panose="020B0503020204020204" charset="-122"/>
                <a:ea typeface="微软雅黑" panose="020B0503020204020204" charset="-122"/>
              </a:rPr>
              <a:t>企业数据管理员（</a:t>
            </a:r>
            <a:r>
              <a:rPr lang="en-US" altLang="zh-CN" b="0" dirty="0" smtClean="0">
                <a:latin typeface="微软雅黑" panose="020B0503020204020204" charset="-122"/>
                <a:ea typeface="微软雅黑" panose="020B0503020204020204" charset="-122"/>
              </a:rPr>
              <a:t>80</a:t>
            </a:r>
            <a:r>
              <a:rPr lang="zh-CN" altLang="en-US" b="0" dirty="0" smtClean="0">
                <a:latin typeface="微软雅黑" panose="020B0503020204020204" charset="-122"/>
                <a:ea typeface="微软雅黑" panose="020B0503020204020204" charset="-122"/>
              </a:rPr>
              <a:t>人，一级企业</a:t>
            </a:r>
            <a:r>
              <a:rPr lang="en-US" altLang="zh-CN" b="0" dirty="0" smtClean="0">
                <a:latin typeface="微软雅黑" panose="020B0503020204020204" charset="-122"/>
                <a:ea typeface="微软雅黑" panose="020B0503020204020204" charset="-122"/>
              </a:rPr>
              <a:t>1-2</a:t>
            </a:r>
            <a:r>
              <a:rPr lang="zh-CN" altLang="en-US" b="0" dirty="0" smtClean="0">
                <a:latin typeface="微软雅黑" panose="020B0503020204020204" charset="-122"/>
                <a:ea typeface="微软雅黑" panose="020B0503020204020204" charset="-122"/>
              </a:rPr>
              <a:t>人）</a:t>
            </a:r>
            <a:endParaRPr lang="zh-CN" altLang="en-US" b="0" dirty="0" smtClean="0">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椭圆 12"/>
          <p:cNvSpPr/>
          <p:nvPr/>
        </p:nvSpPr>
        <p:spPr bwMode="auto">
          <a:xfrm>
            <a:off x="779172" y="4617804"/>
            <a:ext cx="8113308" cy="1763524"/>
          </a:xfrm>
          <a:prstGeom prst="ellipse">
            <a:avLst/>
          </a:prstGeom>
          <a:solidFill>
            <a:srgbClr val="FFFFFF">
              <a:alpha val="70000"/>
            </a:srgbClr>
          </a:solidFill>
          <a:ln>
            <a:solidFill>
              <a:schemeClr val="bg1">
                <a:lumMod val="65000"/>
              </a:schemeClr>
            </a:solidFill>
          </a:ln>
        </p:spPr>
        <p:style>
          <a:lnRef idx="1">
            <a:schemeClr val="dk1"/>
          </a:lnRef>
          <a:fillRef idx="2">
            <a:schemeClr val="dk1"/>
          </a:fillRef>
          <a:effectRef idx="1">
            <a:schemeClr val="dk1"/>
          </a:effectRef>
          <a:fontRef idx="minor">
            <a:schemeClr val="dk1"/>
          </a:fontRef>
        </p:style>
        <p:txBody>
          <a:bodyPr wrap="none" rtlCol="0" anchor="ctr"/>
          <a:lstStyle/>
          <a:p>
            <a:pPr algn="ctr"/>
            <a:endParaRPr lang="zh-CN" altLang="en-US">
              <a:solidFill>
                <a:schemeClr val="bg1">
                  <a:lumMod val="65000"/>
                </a:schemeClr>
              </a:solidFill>
              <a:latin typeface="微软雅黑" panose="020B0503020204020204" charset="-122"/>
              <a:ea typeface="微软雅黑" panose="020B0503020204020204" charset="-122"/>
            </a:endParaRPr>
          </a:p>
        </p:txBody>
      </p:sp>
      <p:sp>
        <p:nvSpPr>
          <p:cNvPr id="12" name="下箭头标注 11"/>
          <p:cNvSpPr/>
          <p:nvPr/>
        </p:nvSpPr>
        <p:spPr bwMode="auto">
          <a:xfrm>
            <a:off x="485773" y="2132856"/>
            <a:ext cx="8286750" cy="2376264"/>
          </a:xfrm>
          <a:prstGeom prst="downArrowCallout">
            <a:avLst>
              <a:gd name="adj1" fmla="val 40005"/>
              <a:gd name="adj2" fmla="val 36994"/>
              <a:gd name="adj3" fmla="val 18998"/>
              <a:gd name="adj4" fmla="val 75146"/>
            </a:avLst>
          </a:prstGeom>
          <a:solidFill>
            <a:srgbClr val="FFFFFF"/>
          </a:solidFill>
          <a:ln>
            <a:solidFill>
              <a:schemeClr val="accent1"/>
            </a:solidFill>
            <a:prstDash val="lgDash"/>
          </a:ln>
        </p:spPr>
        <p:style>
          <a:lnRef idx="1">
            <a:schemeClr val="dk1"/>
          </a:lnRef>
          <a:fillRef idx="2">
            <a:schemeClr val="dk1"/>
          </a:fillRef>
          <a:effectRef idx="1">
            <a:schemeClr val="dk1"/>
          </a:effectRef>
          <a:fontRef idx="minor">
            <a:schemeClr val="dk1"/>
          </a:fontRef>
        </p:style>
        <p:txBody>
          <a:bodyPr wrap="none" rtlCol="0" anchor="ctr"/>
          <a:lstStyle/>
          <a:p>
            <a:pPr algn="ctr"/>
            <a:endParaRPr lang="zh-CN" altLang="en-US">
              <a:solidFill>
                <a:schemeClr val="bg1">
                  <a:lumMod val="65000"/>
                </a:schemeClr>
              </a:solidFill>
              <a:latin typeface="微软雅黑" panose="020B0503020204020204" charset="-122"/>
              <a:ea typeface="微软雅黑" panose="020B0503020204020204" charset="-122"/>
            </a:endParaRPr>
          </a:p>
        </p:txBody>
      </p:sp>
      <p:sp>
        <p:nvSpPr>
          <p:cNvPr id="2" name="标题 1"/>
          <p:cNvSpPr>
            <a:spLocks noGrp="1"/>
          </p:cNvSpPr>
          <p:nvPr>
            <p:ph type="title"/>
          </p:nvPr>
        </p:nvSpPr>
        <p:spPr>
          <a:xfrm>
            <a:off x="381000" y="144016"/>
            <a:ext cx="8229600" cy="620688"/>
          </a:xfrm>
        </p:spPr>
        <p:txBody>
          <a:bodyPr/>
          <a:lstStyle/>
          <a:p>
            <a:r>
              <a:rPr lang="zh-CN" altLang="en-US" sz="2800" kern="1200" dirty="0" smtClean="0">
                <a:latin typeface="微软雅黑" panose="020B0503020204020204" charset="-122"/>
                <a:ea typeface="微软雅黑" panose="020B0503020204020204" charset="-122"/>
              </a:rPr>
              <a:t>标准化工作思路</a:t>
            </a:r>
            <a:r>
              <a:rPr lang="en-US" altLang="zh-CN" sz="2800" kern="1200" dirty="0" smtClean="0">
                <a:latin typeface="微软雅黑" panose="020B0503020204020204" charset="-122"/>
                <a:ea typeface="微软雅黑" panose="020B0503020204020204" charset="-122"/>
              </a:rPr>
              <a:t>-</a:t>
            </a:r>
            <a:r>
              <a:rPr lang="zh-CN" altLang="en-US" sz="2400" dirty="0" smtClean="0">
                <a:latin typeface="微软雅黑" panose="020B0503020204020204" charset="-122"/>
                <a:ea typeface="微软雅黑" panose="020B0503020204020204" charset="-122"/>
              </a:rPr>
              <a:t>信息标准化“共享服务” </a:t>
            </a:r>
            <a:endParaRPr lang="zh-CN" altLang="en-US" sz="2400" dirty="0">
              <a:latin typeface="微软雅黑" panose="020B0503020204020204" charset="-122"/>
              <a:ea typeface="微软雅黑" panose="020B0503020204020204" charset="-122"/>
            </a:endParaRPr>
          </a:p>
        </p:txBody>
      </p:sp>
      <p:sp>
        <p:nvSpPr>
          <p:cNvPr id="3" name="Text Box 70"/>
          <p:cNvSpPr txBox="1">
            <a:spLocks noChangeArrowheads="1"/>
          </p:cNvSpPr>
          <p:nvPr/>
        </p:nvSpPr>
        <p:spPr bwMode="auto">
          <a:xfrm>
            <a:off x="323528" y="764704"/>
            <a:ext cx="8568951" cy="1296415"/>
          </a:xfrm>
          <a:prstGeom prst="rect">
            <a:avLst/>
          </a:prstGeom>
          <a:noFill/>
          <a:ln w="12700" algn="ctr">
            <a:solidFill>
              <a:schemeClr val="bg1"/>
            </a:solidFill>
            <a:prstDash val="solid"/>
            <a:miter lim="800000"/>
          </a:ln>
        </p:spPr>
        <p:txBody>
          <a:bodyPr wrap="square" anchor="ctr">
            <a:noAutofit/>
          </a:bodyPr>
          <a:lstStyle/>
          <a:p>
            <a:pPr>
              <a:lnSpc>
                <a:spcPct val="150000"/>
              </a:lnSpc>
              <a:buClr>
                <a:schemeClr val="tx2">
                  <a:lumMod val="60000"/>
                  <a:lumOff val="40000"/>
                </a:schemeClr>
              </a:buClr>
              <a:buSzPct val="80000"/>
            </a:pPr>
            <a:r>
              <a:rPr lang="zh-CN" altLang="en-US" sz="1600" b="0" dirty="0" smtClean="0">
                <a:latin typeface="微软雅黑" panose="020B0503020204020204" charset="-122"/>
                <a:ea typeface="微软雅黑" panose="020B0503020204020204" charset="-122"/>
                <a:sym typeface="Wingdings" panose="05000000000000000000" pitchFamily="2" charset="2"/>
              </a:rPr>
              <a:t>建立较为完善的信息化标准化运维管理体系，建设重点是加强信息标准化技术服务的队伍建设，完善相关的信息化标准技术能力，</a:t>
            </a:r>
            <a:r>
              <a:rPr lang="zh-CN" altLang="zh-CN" sz="1600" b="0" dirty="0" smtClean="0">
                <a:latin typeface="微软雅黑" panose="020B0503020204020204" charset="-122"/>
                <a:ea typeface="微软雅黑" panose="020B0503020204020204" charset="-122"/>
                <a:sym typeface="Wingdings" panose="05000000000000000000" pitchFamily="2" charset="2"/>
              </a:rPr>
              <a:t>保证相关主数据运维的及时和有效，并及时解决主数据维护和使用过程中存在的问题</a:t>
            </a:r>
            <a:r>
              <a:rPr lang="zh-CN" altLang="en-US" sz="1600" b="0" dirty="0" smtClean="0">
                <a:latin typeface="微软雅黑" panose="020B0503020204020204" charset="-122"/>
                <a:ea typeface="微软雅黑" panose="020B0503020204020204" charset="-122"/>
                <a:sym typeface="Wingdings" panose="05000000000000000000" pitchFamily="2" charset="2"/>
              </a:rPr>
              <a:t>。</a:t>
            </a:r>
            <a:r>
              <a:rPr lang="zh-CN" altLang="en-US" sz="1600" b="0" dirty="0">
                <a:latin typeface="微软雅黑" panose="020B0503020204020204" charset="-122"/>
                <a:ea typeface="微软雅黑" panose="020B0503020204020204" charset="-122"/>
                <a:sym typeface="Wingdings" panose="05000000000000000000" pitchFamily="2" charset="2"/>
              </a:rPr>
              <a:t>为“工厂化</a:t>
            </a:r>
            <a:r>
              <a:rPr lang="zh-CN" altLang="zh-CN" sz="1600" b="0" dirty="0">
                <a:latin typeface="微软雅黑" panose="020B0503020204020204" charset="-122"/>
                <a:ea typeface="微软雅黑" panose="020B0503020204020204" charset="-122"/>
                <a:sym typeface="Wingdings" panose="05000000000000000000" pitchFamily="2" charset="2"/>
              </a:rPr>
              <a:t>运维</a:t>
            </a:r>
            <a:r>
              <a:rPr lang="zh-CN" altLang="en-US" sz="1600" b="0" dirty="0">
                <a:latin typeface="微软雅黑" panose="020B0503020204020204" charset="-122"/>
                <a:ea typeface="微软雅黑" panose="020B0503020204020204" charset="-122"/>
                <a:sym typeface="Wingdings" panose="05000000000000000000" pitchFamily="2" charset="2"/>
              </a:rPr>
              <a:t>”作支撑，实现</a:t>
            </a:r>
            <a:r>
              <a:rPr lang="zh-CN" altLang="en-US" sz="1600" b="0" dirty="0" smtClean="0">
                <a:latin typeface="微软雅黑" panose="020B0503020204020204" charset="-122"/>
                <a:ea typeface="微软雅黑" panose="020B0503020204020204" charset="-122"/>
                <a:sym typeface="Wingdings" panose="05000000000000000000" pitchFamily="2" charset="2"/>
              </a:rPr>
              <a:t>“共享服务”。</a:t>
            </a:r>
            <a:endParaRPr lang="en-US" altLang="zh-CN" sz="1600" b="0" dirty="0" smtClean="0">
              <a:latin typeface="微软雅黑" panose="020B0503020204020204" charset="-122"/>
              <a:ea typeface="微软雅黑" panose="020B0503020204020204" charset="-122"/>
              <a:sym typeface="Wingdings" panose="05000000000000000000" pitchFamily="2" charset="2"/>
            </a:endParaRPr>
          </a:p>
        </p:txBody>
      </p:sp>
      <p:sp>
        <p:nvSpPr>
          <p:cNvPr id="41" name="流程图: 磁盘 40"/>
          <p:cNvSpPr/>
          <p:nvPr/>
        </p:nvSpPr>
        <p:spPr bwMode="auto">
          <a:xfrm>
            <a:off x="983403" y="2204864"/>
            <a:ext cx="1080120" cy="1231872"/>
          </a:xfrm>
          <a:prstGeom prst="flowChartMagneticDisk">
            <a:avLst/>
          </a:prstGeom>
          <a:solidFill>
            <a:schemeClr val="accent1">
              <a:lumMod val="40000"/>
              <a:lumOff val="60000"/>
              <a:alpha val="70000"/>
            </a:schemeClr>
          </a:solidFill>
          <a:ln>
            <a:solidFill>
              <a:schemeClr val="bg1"/>
            </a:solidFill>
          </a:ln>
        </p:spPr>
        <p:style>
          <a:lnRef idx="1">
            <a:schemeClr val="dk1"/>
          </a:lnRef>
          <a:fillRef idx="2">
            <a:schemeClr val="dk1"/>
          </a:fillRef>
          <a:effectRef idx="1">
            <a:schemeClr val="dk1"/>
          </a:effectRef>
          <a:fontRef idx="minor">
            <a:schemeClr val="dk1"/>
          </a:fontRef>
        </p:style>
        <p:txBody>
          <a:bodyPr wrap="none" rtlCol="0" anchor="ctr"/>
          <a:lstStyle/>
          <a:p>
            <a:pPr algn="ctr"/>
            <a:endParaRPr lang="zh-CN" altLang="en-US">
              <a:solidFill>
                <a:schemeClr val="bg1">
                  <a:lumMod val="65000"/>
                </a:schemeClr>
              </a:solidFill>
              <a:latin typeface="微软雅黑" panose="020B0503020204020204" charset="-122"/>
              <a:ea typeface="微软雅黑" panose="020B0503020204020204" charset="-122"/>
            </a:endParaRPr>
          </a:p>
        </p:txBody>
      </p:sp>
      <p:sp>
        <p:nvSpPr>
          <p:cNvPr id="57" name="Text Box 85"/>
          <p:cNvSpPr txBox="1">
            <a:spLocks noChangeArrowheads="1"/>
          </p:cNvSpPr>
          <p:nvPr/>
        </p:nvSpPr>
        <p:spPr bwMode="auto">
          <a:xfrm>
            <a:off x="5087777" y="3512693"/>
            <a:ext cx="1584176" cy="307777"/>
          </a:xfrm>
          <a:prstGeom prst="rect">
            <a:avLst/>
          </a:prstGeom>
          <a:noFill/>
          <a:ln w="9525">
            <a:noFill/>
            <a:miter lim="800000"/>
          </a:ln>
        </p:spPr>
        <p:txBody>
          <a:bodyPr wrap="square">
            <a:spAutoFit/>
          </a:bodyPr>
          <a:lstStyle/>
          <a:p>
            <a:pPr algn="ctr" fontAlgn="auto">
              <a:spcBef>
                <a:spcPts val="0"/>
              </a:spcBef>
              <a:spcAft>
                <a:spcPts val="0"/>
              </a:spcAft>
              <a:defRPr/>
            </a:pPr>
            <a:r>
              <a:rPr lang="zh-CN" altLang="en-US" sz="1400" b="0" kern="0" dirty="0" smtClean="0">
                <a:latin typeface="微软雅黑" panose="020B0503020204020204" charset="-122"/>
                <a:ea typeface="微软雅黑" panose="020B0503020204020204" charset="-122"/>
                <a:cs typeface="Times New Roman" panose="02020603050405020304" pitchFamily="18" charset="0"/>
              </a:rPr>
              <a:t>标准化运维团队</a:t>
            </a:r>
            <a:endParaRPr lang="zh-CN" altLang="en-US" sz="1400" b="0" kern="0" dirty="0">
              <a:latin typeface="微软雅黑" panose="020B0503020204020204" charset="-122"/>
              <a:ea typeface="微软雅黑" panose="020B0503020204020204" charset="-122"/>
              <a:cs typeface="Times New Roman" panose="02020603050405020304" pitchFamily="18" charset="0"/>
            </a:endParaRPr>
          </a:p>
        </p:txBody>
      </p:sp>
      <p:sp>
        <p:nvSpPr>
          <p:cNvPr id="58" name="Text Box 85"/>
          <p:cNvSpPr txBox="1">
            <a:spLocks noChangeArrowheads="1"/>
          </p:cNvSpPr>
          <p:nvPr/>
        </p:nvSpPr>
        <p:spPr bwMode="auto">
          <a:xfrm>
            <a:off x="776362" y="3481263"/>
            <a:ext cx="1491382" cy="307777"/>
          </a:xfrm>
          <a:prstGeom prst="rect">
            <a:avLst/>
          </a:prstGeom>
          <a:noFill/>
          <a:ln w="9525">
            <a:noFill/>
            <a:miter lim="800000"/>
          </a:ln>
        </p:spPr>
        <p:txBody>
          <a:bodyPr wrap="square">
            <a:spAutoFit/>
          </a:bodyPr>
          <a:lstStyle/>
          <a:p>
            <a:pPr algn="ctr" fontAlgn="auto">
              <a:spcBef>
                <a:spcPts val="0"/>
              </a:spcBef>
              <a:spcAft>
                <a:spcPts val="0"/>
              </a:spcAft>
              <a:defRPr/>
            </a:pPr>
            <a:r>
              <a:rPr lang="zh-CN" altLang="en-US" sz="1400" b="0" kern="0" dirty="0" smtClean="0">
                <a:latin typeface="微软雅黑" panose="020B0503020204020204" charset="-122"/>
                <a:ea typeface="微软雅黑" panose="020B0503020204020204" charset="-122"/>
                <a:cs typeface="Times New Roman" panose="02020603050405020304" pitchFamily="18" charset="0"/>
              </a:rPr>
              <a:t>信息</a:t>
            </a:r>
            <a:r>
              <a:rPr lang="zh-CN" altLang="en-US" sz="1400" b="0" kern="0" dirty="0">
                <a:latin typeface="微软雅黑" panose="020B0503020204020204" charset="-122"/>
                <a:ea typeface="微软雅黑" panose="020B0503020204020204" charset="-122"/>
                <a:cs typeface="Times New Roman" panose="02020603050405020304" pitchFamily="18" charset="0"/>
              </a:rPr>
              <a:t>标准</a:t>
            </a:r>
            <a:r>
              <a:rPr lang="zh-CN" altLang="en-US" sz="1400" b="0" kern="0" dirty="0" smtClean="0">
                <a:latin typeface="微软雅黑" panose="020B0503020204020204" charset="-122"/>
                <a:ea typeface="微软雅黑" panose="020B0503020204020204" charset="-122"/>
                <a:cs typeface="Times New Roman" panose="02020603050405020304" pitchFamily="18" charset="0"/>
              </a:rPr>
              <a:t>资源库</a:t>
            </a:r>
            <a:endParaRPr lang="zh-CN" altLang="en-US" sz="1400" b="0" kern="0" dirty="0">
              <a:latin typeface="微软雅黑" panose="020B0503020204020204" charset="-122"/>
              <a:ea typeface="微软雅黑" panose="020B0503020204020204" charset="-122"/>
              <a:cs typeface="Times New Roman" panose="02020603050405020304" pitchFamily="18" charset="0"/>
            </a:endParaRPr>
          </a:p>
        </p:txBody>
      </p:sp>
      <p:grpSp>
        <p:nvGrpSpPr>
          <p:cNvPr id="5" name="Group 39"/>
          <p:cNvGrpSpPr>
            <a:grpSpLocks noChangeAspect="1"/>
          </p:cNvGrpSpPr>
          <p:nvPr/>
        </p:nvGrpSpPr>
        <p:grpSpPr bwMode="auto">
          <a:xfrm>
            <a:off x="7381185" y="2486210"/>
            <a:ext cx="962026" cy="637795"/>
            <a:chOff x="2777" y="3053"/>
            <a:chExt cx="631" cy="348"/>
          </a:xfrm>
        </p:grpSpPr>
        <p:sp>
          <p:nvSpPr>
            <p:cNvPr id="60" name="Line 40"/>
            <p:cNvSpPr>
              <a:spLocks noChangeShapeType="1"/>
            </p:cNvSpPr>
            <p:nvPr/>
          </p:nvSpPr>
          <p:spPr bwMode="auto">
            <a:xfrm>
              <a:off x="2819" y="3316"/>
              <a:ext cx="526" cy="0"/>
            </a:xfrm>
            <a:prstGeom prst="line">
              <a:avLst/>
            </a:prstGeom>
            <a:noFill/>
            <a:ln w="12700">
              <a:solidFill>
                <a:schemeClr val="tx1"/>
              </a:solidFill>
              <a:round/>
              <a:headEnd type="none" w="sm" len="sm"/>
              <a:tailEnd type="none" w="sm" len="sm"/>
            </a:ln>
          </p:spPr>
          <p:txBody>
            <a:bodyPr wrap="none" anchor="ctr"/>
            <a:lstStyle/>
            <a:p>
              <a:pPr>
                <a:defRPr/>
              </a:pPr>
              <a:endParaRPr lang="zh-CN" altLang="en-US">
                <a:solidFill>
                  <a:srgbClr val="000000"/>
                </a:solidFill>
                <a:latin typeface="宋体" panose="02010600030101010101" pitchFamily="2" charset="-122"/>
                <a:ea typeface="宋体" panose="02010600030101010101" pitchFamily="2" charset="-122"/>
              </a:endParaRPr>
            </a:p>
          </p:txBody>
        </p:sp>
        <p:sp>
          <p:nvSpPr>
            <p:cNvPr id="61" name="Line 41"/>
            <p:cNvSpPr>
              <a:spLocks noChangeShapeType="1"/>
            </p:cNvSpPr>
            <p:nvPr/>
          </p:nvSpPr>
          <p:spPr bwMode="auto">
            <a:xfrm>
              <a:off x="3139" y="3163"/>
              <a:ext cx="181" cy="115"/>
            </a:xfrm>
            <a:prstGeom prst="line">
              <a:avLst/>
            </a:prstGeom>
            <a:noFill/>
            <a:ln w="12700">
              <a:solidFill>
                <a:schemeClr val="tx1"/>
              </a:solidFill>
              <a:round/>
              <a:headEnd type="none" w="sm" len="sm"/>
              <a:tailEnd type="none" w="sm" len="sm"/>
            </a:ln>
          </p:spPr>
          <p:txBody>
            <a:bodyPr wrap="none" anchor="ctr"/>
            <a:lstStyle/>
            <a:p>
              <a:pPr>
                <a:defRPr/>
              </a:pPr>
              <a:endParaRPr lang="zh-CN" altLang="en-US">
                <a:solidFill>
                  <a:srgbClr val="000000"/>
                </a:solidFill>
                <a:latin typeface="宋体" panose="02010600030101010101" pitchFamily="2" charset="-122"/>
                <a:ea typeface="宋体" panose="02010600030101010101" pitchFamily="2" charset="-122"/>
              </a:endParaRPr>
            </a:p>
          </p:txBody>
        </p:sp>
        <p:sp>
          <p:nvSpPr>
            <p:cNvPr id="62" name="Line 42"/>
            <p:cNvSpPr>
              <a:spLocks noChangeShapeType="1"/>
            </p:cNvSpPr>
            <p:nvPr/>
          </p:nvSpPr>
          <p:spPr bwMode="auto">
            <a:xfrm flipH="1">
              <a:off x="2864" y="3163"/>
              <a:ext cx="195" cy="118"/>
            </a:xfrm>
            <a:prstGeom prst="line">
              <a:avLst/>
            </a:prstGeom>
            <a:noFill/>
            <a:ln w="12700">
              <a:solidFill>
                <a:schemeClr val="tx1"/>
              </a:solidFill>
              <a:round/>
              <a:headEnd type="none" w="sm" len="sm"/>
              <a:tailEnd type="none" w="sm" len="sm"/>
            </a:ln>
          </p:spPr>
          <p:txBody>
            <a:bodyPr wrap="none" anchor="ctr"/>
            <a:lstStyle/>
            <a:p>
              <a:pPr>
                <a:defRPr/>
              </a:pPr>
              <a:endParaRPr lang="zh-CN" altLang="en-US">
                <a:solidFill>
                  <a:srgbClr val="000000"/>
                </a:solidFill>
                <a:latin typeface="宋体" panose="02010600030101010101" pitchFamily="2" charset="-122"/>
                <a:ea typeface="宋体" panose="02010600030101010101" pitchFamily="2" charset="-122"/>
              </a:endParaRPr>
            </a:p>
          </p:txBody>
        </p:sp>
        <p:pic>
          <p:nvPicPr>
            <p:cNvPr id="63" name="Picture 43"/>
            <p:cNvPicPr>
              <a:picLocks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5" y="3053"/>
              <a:ext cx="117"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Picture 44"/>
            <p:cNvPicPr>
              <a:picLocks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290" y="3241"/>
              <a:ext cx="118"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Picture 45"/>
            <p:cNvPicPr>
              <a:picLocks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777" y="3241"/>
              <a:ext cx="118"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ext Box 85"/>
          <p:cNvSpPr txBox="1">
            <a:spLocks noChangeArrowheads="1"/>
          </p:cNvSpPr>
          <p:nvPr/>
        </p:nvSpPr>
        <p:spPr bwMode="auto">
          <a:xfrm>
            <a:off x="7261720" y="3512693"/>
            <a:ext cx="1198712" cy="307777"/>
          </a:xfrm>
          <a:prstGeom prst="rect">
            <a:avLst/>
          </a:prstGeom>
          <a:noFill/>
          <a:ln w="9525">
            <a:noFill/>
            <a:miter lim="800000"/>
          </a:ln>
        </p:spPr>
        <p:txBody>
          <a:bodyPr wrap="square">
            <a:spAutoFit/>
          </a:bodyPr>
          <a:lstStyle/>
          <a:p>
            <a:pPr algn="ctr" fontAlgn="auto">
              <a:spcBef>
                <a:spcPts val="0"/>
              </a:spcBef>
              <a:spcAft>
                <a:spcPts val="0"/>
              </a:spcAft>
              <a:defRPr/>
            </a:pPr>
            <a:r>
              <a:rPr lang="zh-CN" altLang="en-US" sz="1400" b="0" kern="0" dirty="0" smtClean="0">
                <a:latin typeface="微软雅黑" panose="020B0503020204020204" charset="-122"/>
                <a:ea typeface="微软雅黑" panose="020B0503020204020204" charset="-122"/>
                <a:cs typeface="Times New Roman" panose="02020603050405020304" pitchFamily="18" charset="0"/>
              </a:rPr>
              <a:t>标准化系统</a:t>
            </a:r>
            <a:endParaRPr lang="zh-CN" altLang="en-US" sz="1400" b="0" kern="0" dirty="0">
              <a:latin typeface="微软雅黑" panose="020B0503020204020204" charset="-122"/>
              <a:ea typeface="微软雅黑" panose="020B0503020204020204" charset="-122"/>
              <a:cs typeface="Times New Roman" panose="02020603050405020304" pitchFamily="18" charset="0"/>
            </a:endParaRPr>
          </a:p>
        </p:txBody>
      </p:sp>
      <p:sp>
        <p:nvSpPr>
          <p:cNvPr id="67" name="十字形 66"/>
          <p:cNvSpPr/>
          <p:nvPr/>
        </p:nvSpPr>
        <p:spPr bwMode="auto">
          <a:xfrm>
            <a:off x="4572080" y="2708920"/>
            <a:ext cx="360000" cy="360040"/>
          </a:xfrm>
          <a:prstGeom prst="plus">
            <a:avLst/>
          </a:prstGeom>
          <a:solidFill>
            <a:schemeClr val="accent3">
              <a:alpha val="70000"/>
            </a:schemeClr>
          </a:solidFill>
          <a:ln>
            <a:solidFill>
              <a:schemeClr val="bg1"/>
            </a:solidFill>
          </a:ln>
        </p:spPr>
        <p:style>
          <a:lnRef idx="1">
            <a:schemeClr val="dk1"/>
          </a:lnRef>
          <a:fillRef idx="2">
            <a:schemeClr val="dk1"/>
          </a:fillRef>
          <a:effectRef idx="1">
            <a:schemeClr val="dk1"/>
          </a:effectRef>
          <a:fontRef idx="minor">
            <a:schemeClr val="dk1"/>
          </a:fontRef>
        </p:style>
        <p:txBody>
          <a:bodyPr wrap="none" rtlCol="0" anchor="ctr"/>
          <a:lstStyle/>
          <a:p>
            <a:pPr algn="ctr"/>
            <a:endParaRPr lang="zh-CN" altLang="en-US">
              <a:solidFill>
                <a:schemeClr val="bg1">
                  <a:lumMod val="65000"/>
                </a:schemeClr>
              </a:solidFill>
              <a:latin typeface="微软雅黑" panose="020B0503020204020204" charset="-122"/>
              <a:ea typeface="微软雅黑" panose="020B0503020204020204" charset="-122"/>
            </a:endParaRPr>
          </a:p>
        </p:txBody>
      </p:sp>
      <p:sp>
        <p:nvSpPr>
          <p:cNvPr id="76" name="十字形 75"/>
          <p:cNvSpPr/>
          <p:nvPr/>
        </p:nvSpPr>
        <p:spPr bwMode="auto">
          <a:xfrm>
            <a:off x="6444248" y="2708920"/>
            <a:ext cx="360000" cy="360040"/>
          </a:xfrm>
          <a:prstGeom prst="plus">
            <a:avLst/>
          </a:prstGeom>
          <a:solidFill>
            <a:schemeClr val="accent3">
              <a:alpha val="70000"/>
            </a:schemeClr>
          </a:solidFill>
          <a:ln>
            <a:solidFill>
              <a:schemeClr val="bg1"/>
            </a:solidFill>
          </a:ln>
        </p:spPr>
        <p:style>
          <a:lnRef idx="1">
            <a:schemeClr val="dk1"/>
          </a:lnRef>
          <a:fillRef idx="2">
            <a:schemeClr val="dk1"/>
          </a:fillRef>
          <a:effectRef idx="1">
            <a:schemeClr val="dk1"/>
          </a:effectRef>
          <a:fontRef idx="minor">
            <a:schemeClr val="dk1"/>
          </a:fontRef>
        </p:style>
        <p:txBody>
          <a:bodyPr wrap="none" rtlCol="0" anchor="ctr"/>
          <a:lstStyle/>
          <a:p>
            <a:pPr algn="ctr"/>
            <a:endParaRPr lang="zh-CN" altLang="en-US">
              <a:solidFill>
                <a:schemeClr val="bg1">
                  <a:lumMod val="65000"/>
                </a:schemeClr>
              </a:solidFill>
              <a:latin typeface="微软雅黑" panose="020B0503020204020204" charset="-122"/>
              <a:ea typeface="微软雅黑" panose="020B0503020204020204" charset="-122"/>
            </a:endParaRPr>
          </a:p>
        </p:txBody>
      </p:sp>
      <p:pic>
        <p:nvPicPr>
          <p:cNvPr id="72" name="Picture 6" descr="C:\Users\alex\AppData\Local\Microsoft\Windows\Temporary Internet Files\Content.IE5\G1304317\MP900422497[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64592" y="2568196"/>
            <a:ext cx="975360" cy="649224"/>
          </a:xfrm>
          <a:prstGeom prst="rect">
            <a:avLst/>
          </a:prstGeom>
          <a:noFill/>
          <a:extLst>
            <a:ext uri="{909E8E84-426E-40DD-AFC4-6F175D3DCCD1}">
              <a14:hiddenFill xmlns:a14="http://schemas.microsoft.com/office/drawing/2010/main">
                <a:solidFill>
                  <a:srgbClr val="FFFFFF"/>
                </a:solidFill>
              </a14:hiddenFill>
            </a:ext>
          </a:extLst>
        </p:spPr>
      </p:pic>
      <p:sp>
        <p:nvSpPr>
          <p:cNvPr id="73" name="Text Box 85"/>
          <p:cNvSpPr txBox="1">
            <a:spLocks noChangeArrowheads="1"/>
          </p:cNvSpPr>
          <p:nvPr/>
        </p:nvSpPr>
        <p:spPr bwMode="auto">
          <a:xfrm>
            <a:off x="3757244" y="2123564"/>
            <a:ext cx="2038892" cy="369332"/>
          </a:xfrm>
          <a:prstGeom prst="rect">
            <a:avLst/>
          </a:prstGeom>
          <a:noFill/>
          <a:ln w="9525">
            <a:noFill/>
            <a:miter lim="800000"/>
          </a:ln>
        </p:spPr>
        <p:txBody>
          <a:bodyPr wrap="square">
            <a:spAutoFit/>
          </a:bodyPr>
          <a:lstStyle/>
          <a:p>
            <a:pPr fontAlgn="auto">
              <a:spcBef>
                <a:spcPts val="0"/>
              </a:spcBef>
              <a:spcAft>
                <a:spcPts val="0"/>
              </a:spcAft>
              <a:defRPr/>
            </a:pPr>
            <a:r>
              <a:rPr lang="zh-CN" altLang="en-US" kern="0" dirty="0" smtClean="0">
                <a:latin typeface="微软雅黑" panose="020B0503020204020204" charset="-122"/>
                <a:ea typeface="微软雅黑" panose="020B0503020204020204" charset="-122"/>
                <a:cs typeface="Times New Roman" panose="02020603050405020304" pitchFamily="18" charset="0"/>
              </a:rPr>
              <a:t>标准化运维体系</a:t>
            </a:r>
            <a:endParaRPr lang="zh-CN" altLang="en-US" kern="0" dirty="0">
              <a:latin typeface="微软雅黑" panose="020B0503020204020204" charset="-122"/>
              <a:ea typeface="微软雅黑" panose="020B0503020204020204" charset="-122"/>
              <a:cs typeface="Times New Roman" panose="02020603050405020304" pitchFamily="18" charset="0"/>
            </a:endParaRPr>
          </a:p>
        </p:txBody>
      </p:sp>
      <p:sp>
        <p:nvSpPr>
          <p:cNvPr id="85" name="Text Box 85"/>
          <p:cNvSpPr txBox="1">
            <a:spLocks noChangeArrowheads="1"/>
          </p:cNvSpPr>
          <p:nvPr/>
        </p:nvSpPr>
        <p:spPr bwMode="auto">
          <a:xfrm>
            <a:off x="2915816" y="3481263"/>
            <a:ext cx="1584176" cy="307777"/>
          </a:xfrm>
          <a:prstGeom prst="rect">
            <a:avLst/>
          </a:prstGeom>
          <a:noFill/>
          <a:ln w="9525">
            <a:noFill/>
            <a:miter lim="800000"/>
          </a:ln>
        </p:spPr>
        <p:txBody>
          <a:bodyPr wrap="square">
            <a:spAutoFit/>
          </a:bodyPr>
          <a:lstStyle/>
          <a:p>
            <a:pPr algn="ctr" fontAlgn="auto">
              <a:spcBef>
                <a:spcPts val="0"/>
              </a:spcBef>
              <a:spcAft>
                <a:spcPts val="0"/>
              </a:spcAft>
              <a:defRPr/>
            </a:pPr>
            <a:r>
              <a:rPr lang="zh-CN" altLang="en-US" sz="1400" b="0" kern="0" dirty="0" smtClean="0">
                <a:latin typeface="微软雅黑" panose="020B0503020204020204" charset="-122"/>
                <a:ea typeface="微软雅黑" panose="020B0503020204020204" charset="-122"/>
                <a:cs typeface="Times New Roman" panose="02020603050405020304" pitchFamily="18" charset="0"/>
              </a:rPr>
              <a:t>标准化管理规范</a:t>
            </a:r>
            <a:endParaRPr lang="zh-CN" altLang="en-US" sz="1400" b="0" kern="0" dirty="0">
              <a:latin typeface="微软雅黑" panose="020B0503020204020204" charset="-122"/>
              <a:ea typeface="微软雅黑" panose="020B0503020204020204" charset="-122"/>
              <a:cs typeface="Times New Roman" panose="02020603050405020304" pitchFamily="18" charset="0"/>
            </a:endParaRPr>
          </a:p>
        </p:txBody>
      </p:sp>
      <p:sp>
        <p:nvSpPr>
          <p:cNvPr id="86" name="十字形 85"/>
          <p:cNvSpPr/>
          <p:nvPr/>
        </p:nvSpPr>
        <p:spPr bwMode="auto">
          <a:xfrm>
            <a:off x="2411760" y="2708206"/>
            <a:ext cx="360000" cy="360040"/>
          </a:xfrm>
          <a:prstGeom prst="plus">
            <a:avLst/>
          </a:prstGeom>
          <a:solidFill>
            <a:schemeClr val="accent3">
              <a:alpha val="70000"/>
            </a:schemeClr>
          </a:solidFill>
          <a:ln>
            <a:solidFill>
              <a:schemeClr val="bg1"/>
            </a:solidFill>
          </a:ln>
        </p:spPr>
        <p:style>
          <a:lnRef idx="1">
            <a:schemeClr val="dk1"/>
          </a:lnRef>
          <a:fillRef idx="2">
            <a:schemeClr val="dk1"/>
          </a:fillRef>
          <a:effectRef idx="1">
            <a:schemeClr val="dk1"/>
          </a:effectRef>
          <a:fontRef idx="minor">
            <a:schemeClr val="dk1"/>
          </a:fontRef>
        </p:style>
        <p:txBody>
          <a:bodyPr wrap="none" rtlCol="0" anchor="ctr"/>
          <a:lstStyle/>
          <a:p>
            <a:pPr algn="ctr"/>
            <a:endParaRPr lang="zh-CN" altLang="en-US" b="0" dirty="0">
              <a:solidFill>
                <a:schemeClr val="bg1">
                  <a:lumMod val="65000"/>
                </a:schemeClr>
              </a:solidFill>
              <a:latin typeface="微软雅黑" panose="020B0503020204020204" charset="-122"/>
              <a:ea typeface="微软雅黑" panose="020B0503020204020204" charset="-122"/>
            </a:endParaRPr>
          </a:p>
        </p:txBody>
      </p:sp>
      <p:grpSp>
        <p:nvGrpSpPr>
          <p:cNvPr id="7" name="Group 13"/>
          <p:cNvGrpSpPr/>
          <p:nvPr/>
        </p:nvGrpSpPr>
        <p:grpSpPr bwMode="auto">
          <a:xfrm>
            <a:off x="2123728" y="5373216"/>
            <a:ext cx="1725297" cy="359656"/>
            <a:chOff x="2881" y="0"/>
            <a:chExt cx="2872" cy="1047"/>
          </a:xfrm>
        </p:grpSpPr>
        <p:pic>
          <p:nvPicPr>
            <p:cNvPr id="118" name="Picture 15"/>
            <p:cNvPicPr>
              <a:picLocks noChangeAspect="1" noChangeArrowheads="1"/>
            </p:cNvPicPr>
            <p:nvPr/>
          </p:nvPicPr>
          <p:blipFill>
            <a:blip r:embed="rId3" cstate="print"/>
            <a:srcRect/>
            <a:stretch>
              <a:fillRect/>
            </a:stretch>
          </p:blipFill>
          <p:spPr bwMode="auto">
            <a:xfrm>
              <a:off x="2881" y="0"/>
              <a:ext cx="1424" cy="1047"/>
            </a:xfrm>
            <a:prstGeom prst="rect">
              <a:avLst/>
            </a:prstGeom>
            <a:noFill/>
            <a:ln w="38100" cmpd="dbl">
              <a:noFill/>
              <a:miter lim="800000"/>
              <a:headEnd/>
              <a:tailEnd/>
            </a:ln>
          </p:spPr>
        </p:pic>
        <p:pic>
          <p:nvPicPr>
            <p:cNvPr id="119" name="Picture 16"/>
            <p:cNvPicPr>
              <a:picLocks noChangeAspect="1" noChangeArrowheads="1"/>
            </p:cNvPicPr>
            <p:nvPr/>
          </p:nvPicPr>
          <p:blipFill>
            <a:blip r:embed="rId4" cstate="print"/>
            <a:srcRect/>
            <a:stretch>
              <a:fillRect/>
            </a:stretch>
          </p:blipFill>
          <p:spPr bwMode="auto">
            <a:xfrm>
              <a:off x="4318" y="0"/>
              <a:ext cx="1435" cy="1047"/>
            </a:xfrm>
            <a:prstGeom prst="rect">
              <a:avLst/>
            </a:prstGeom>
            <a:noFill/>
            <a:ln w="38100" cmpd="dbl">
              <a:noFill/>
              <a:miter lim="800000"/>
              <a:headEnd/>
              <a:tailEnd/>
            </a:ln>
          </p:spPr>
        </p:pic>
      </p:grpSp>
      <p:sp>
        <p:nvSpPr>
          <p:cNvPr id="4" name="TextBox 3"/>
          <p:cNvSpPr txBox="1"/>
          <p:nvPr/>
        </p:nvSpPr>
        <p:spPr>
          <a:xfrm>
            <a:off x="950859" y="2564904"/>
            <a:ext cx="1172869" cy="861774"/>
          </a:xfrm>
          <a:prstGeom prst="rect">
            <a:avLst/>
          </a:prstGeom>
          <a:noFill/>
        </p:spPr>
        <p:txBody>
          <a:bodyPr wrap="square" rtlCol="0">
            <a:spAutoFit/>
          </a:bodyPr>
          <a:lstStyle/>
          <a:p>
            <a:pPr algn="ctr"/>
            <a:r>
              <a:rPr lang="zh-CN" altLang="en-US" sz="1000" b="0" dirty="0">
                <a:solidFill>
                  <a:schemeClr val="tx2"/>
                </a:solidFill>
              </a:rPr>
              <a:t>物料代码</a:t>
            </a:r>
            <a:r>
              <a:rPr lang="zh-CN" altLang="en-US" sz="1000" b="0" dirty="0" smtClean="0">
                <a:solidFill>
                  <a:schemeClr val="tx2"/>
                </a:solidFill>
              </a:rPr>
              <a:t>：</a:t>
            </a:r>
            <a:r>
              <a:rPr lang="en-US" altLang="zh-CN" sz="1000" b="0" dirty="0">
                <a:solidFill>
                  <a:schemeClr val="tx2"/>
                </a:solidFill>
              </a:rPr>
              <a:t>3</a:t>
            </a:r>
            <a:r>
              <a:rPr lang="en-US" altLang="zh-CN" sz="1000" b="0" dirty="0" smtClean="0">
                <a:solidFill>
                  <a:schemeClr val="tx2"/>
                </a:solidFill>
              </a:rPr>
              <a:t>00</a:t>
            </a:r>
            <a:r>
              <a:rPr lang="zh-CN" altLang="en-US" sz="1000" b="0" dirty="0" smtClean="0">
                <a:solidFill>
                  <a:schemeClr val="tx2"/>
                </a:solidFill>
              </a:rPr>
              <a:t>万</a:t>
            </a:r>
            <a:endParaRPr lang="en-US" altLang="zh-CN" sz="1000" b="0" dirty="0">
              <a:solidFill>
                <a:schemeClr val="tx2"/>
              </a:solidFill>
            </a:endParaRPr>
          </a:p>
          <a:p>
            <a:pPr algn="ctr"/>
            <a:r>
              <a:rPr lang="zh-CN" altLang="en-US" sz="1000" b="0" dirty="0">
                <a:solidFill>
                  <a:schemeClr val="tx2"/>
                </a:solidFill>
              </a:rPr>
              <a:t>内部单位：</a:t>
            </a:r>
            <a:r>
              <a:rPr lang="en-US" altLang="zh-CN" sz="1000" b="0" dirty="0" smtClean="0">
                <a:solidFill>
                  <a:schemeClr val="tx2"/>
                </a:solidFill>
              </a:rPr>
              <a:t>15</a:t>
            </a:r>
            <a:r>
              <a:rPr lang="zh-CN" altLang="en-US" sz="1000" b="0" dirty="0" smtClean="0">
                <a:solidFill>
                  <a:schemeClr val="tx2"/>
                </a:solidFill>
              </a:rPr>
              <a:t>万</a:t>
            </a:r>
            <a:endParaRPr lang="en-US" altLang="zh-CN" sz="1000" b="0" dirty="0">
              <a:solidFill>
                <a:schemeClr val="tx2"/>
              </a:solidFill>
            </a:endParaRPr>
          </a:p>
          <a:p>
            <a:pPr algn="ctr"/>
            <a:r>
              <a:rPr lang="zh-CN" altLang="en-US" sz="1000" b="0" dirty="0">
                <a:solidFill>
                  <a:schemeClr val="tx2"/>
                </a:solidFill>
              </a:rPr>
              <a:t>外部单位</a:t>
            </a:r>
            <a:r>
              <a:rPr lang="zh-CN" altLang="en-US" sz="1000" b="0" dirty="0" smtClean="0">
                <a:solidFill>
                  <a:schemeClr val="tx2"/>
                </a:solidFill>
              </a:rPr>
              <a:t>：</a:t>
            </a:r>
            <a:r>
              <a:rPr lang="en-US" altLang="zh-CN" sz="1000" b="0" dirty="0" smtClean="0">
                <a:solidFill>
                  <a:schemeClr val="tx2"/>
                </a:solidFill>
              </a:rPr>
              <a:t>35</a:t>
            </a:r>
            <a:r>
              <a:rPr lang="zh-CN" altLang="en-US" sz="1000" b="0" dirty="0" smtClean="0">
                <a:solidFill>
                  <a:schemeClr val="tx2"/>
                </a:solidFill>
              </a:rPr>
              <a:t>万数据指标、业务模板</a:t>
            </a:r>
            <a:r>
              <a:rPr lang="en-US" altLang="zh-CN" sz="1000" b="0" dirty="0" smtClean="0">
                <a:solidFill>
                  <a:schemeClr val="tx2"/>
                </a:solidFill>
              </a:rPr>
              <a:t>…</a:t>
            </a:r>
            <a:endParaRPr lang="zh-CN" altLang="en-US" sz="1000" b="0" dirty="0" smtClean="0">
              <a:solidFill>
                <a:schemeClr val="tx2"/>
              </a:solidFill>
            </a:endParaRPr>
          </a:p>
        </p:txBody>
      </p:sp>
      <p:sp>
        <p:nvSpPr>
          <p:cNvPr id="6" name="TextBox 5"/>
          <p:cNvSpPr txBox="1"/>
          <p:nvPr/>
        </p:nvSpPr>
        <p:spPr>
          <a:xfrm>
            <a:off x="2720532" y="4948807"/>
            <a:ext cx="597911" cy="307777"/>
          </a:xfrm>
          <a:prstGeom prst="rect">
            <a:avLst/>
          </a:prstGeom>
          <a:noFill/>
        </p:spPr>
        <p:txBody>
          <a:bodyPr wrap="square" rtlCol="0">
            <a:spAutoFit/>
          </a:bodyPr>
          <a:lstStyle/>
          <a:p>
            <a:pPr algn="l"/>
            <a:r>
              <a:rPr lang="zh-CN" altLang="en-US" sz="1400" b="0" dirty="0" smtClean="0">
                <a:latin typeface="微软雅黑" panose="020B0503020204020204" charset="-122"/>
                <a:ea typeface="微软雅黑" panose="020B0503020204020204" charset="-122"/>
              </a:rPr>
              <a:t>用户</a:t>
            </a:r>
            <a:endParaRPr lang="zh-CN" altLang="en-US" sz="1400" b="0" dirty="0">
              <a:latin typeface="微软雅黑" panose="020B0503020204020204" charset="-122"/>
              <a:ea typeface="微软雅黑" panose="020B0503020204020204" charset="-122"/>
            </a:endParaRPr>
          </a:p>
        </p:txBody>
      </p:sp>
      <p:sp>
        <p:nvSpPr>
          <p:cNvPr id="54" name="TextBox 53"/>
          <p:cNvSpPr txBox="1"/>
          <p:nvPr/>
        </p:nvSpPr>
        <p:spPr>
          <a:xfrm>
            <a:off x="5018225" y="5026389"/>
            <a:ext cx="777911" cy="307777"/>
          </a:xfrm>
          <a:prstGeom prst="rect">
            <a:avLst/>
          </a:prstGeom>
          <a:noFill/>
        </p:spPr>
        <p:txBody>
          <a:bodyPr wrap="square" rtlCol="0">
            <a:spAutoFit/>
          </a:bodyPr>
          <a:lstStyle/>
          <a:p>
            <a:pPr algn="l"/>
            <a:r>
              <a:rPr lang="zh-CN" altLang="en-US" sz="1400" b="0" dirty="0">
                <a:latin typeface="微软雅黑" panose="020B0503020204020204" charset="-122"/>
                <a:ea typeface="微软雅黑" panose="020B0503020204020204" charset="-122"/>
              </a:rPr>
              <a:t>系统</a:t>
            </a:r>
            <a:endParaRPr lang="zh-CN" altLang="en-US" sz="1400" b="0" dirty="0">
              <a:latin typeface="微软雅黑" panose="020B0503020204020204" charset="-122"/>
              <a:ea typeface="微软雅黑" panose="020B0503020204020204" charset="-122"/>
            </a:endParaRPr>
          </a:p>
        </p:txBody>
      </p:sp>
      <p:pic>
        <p:nvPicPr>
          <p:cNvPr id="2050" name="Picture 2"/>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31953" y="5805264"/>
            <a:ext cx="1080000"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4139952" y="4005064"/>
            <a:ext cx="1008112" cy="338554"/>
          </a:xfrm>
          <a:prstGeom prst="rect">
            <a:avLst/>
          </a:prstGeom>
          <a:noFill/>
        </p:spPr>
        <p:txBody>
          <a:bodyPr wrap="square" rtlCol="0">
            <a:spAutoFit/>
          </a:bodyPr>
          <a:lstStyle/>
          <a:p>
            <a:pPr algn="l"/>
            <a:r>
              <a:rPr lang="zh-CN" altLang="en-US" sz="1600" b="0" dirty="0" smtClean="0">
                <a:solidFill>
                  <a:srgbClr val="FF0000"/>
                </a:solidFill>
                <a:latin typeface="微软雅黑" panose="020B0503020204020204" charset="-122"/>
                <a:ea typeface="微软雅黑" panose="020B0503020204020204" charset="-122"/>
              </a:rPr>
              <a:t>共享服务</a:t>
            </a:r>
            <a:endParaRPr lang="zh-CN" altLang="en-US" sz="1600" b="0" dirty="0">
              <a:solidFill>
                <a:srgbClr val="FF0000"/>
              </a:solidFill>
              <a:latin typeface="微软雅黑" panose="020B0503020204020204" charset="-122"/>
              <a:ea typeface="微软雅黑" panose="020B0503020204020204" charset="-122"/>
            </a:endParaRPr>
          </a:p>
        </p:txBody>
      </p:sp>
      <p:pic>
        <p:nvPicPr>
          <p:cNvPr id="1026" name="Picture 2"/>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76056" y="5805264"/>
            <a:ext cx="1080000"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14"/>
          <p:cNvPicPr>
            <a:picLocks noChangeAspect="1" noChangeArrowheads="1"/>
          </p:cNvPicPr>
          <p:nvPr/>
        </p:nvPicPr>
        <p:blipFill>
          <a:blip r:embed="rId7" cstate="print"/>
          <a:srcRect/>
          <a:stretch>
            <a:fillRect/>
          </a:stretch>
        </p:blipFill>
        <p:spPr bwMode="auto">
          <a:xfrm>
            <a:off x="2123728" y="5733216"/>
            <a:ext cx="856641" cy="358626"/>
          </a:xfrm>
          <a:prstGeom prst="rect">
            <a:avLst/>
          </a:prstGeom>
          <a:noFill/>
          <a:ln w="38100" cmpd="dbl">
            <a:noFill/>
            <a:miter lim="800000"/>
            <a:headEnd/>
            <a:tailEnd/>
          </a:ln>
        </p:spPr>
      </p:pic>
      <p:pic>
        <p:nvPicPr>
          <p:cNvPr id="40" name="Picture 17"/>
          <p:cNvPicPr>
            <a:picLocks noChangeAspect="1" noChangeArrowheads="1"/>
          </p:cNvPicPr>
          <p:nvPr/>
        </p:nvPicPr>
        <p:blipFill>
          <a:blip r:embed="rId8" cstate="print"/>
          <a:srcRect/>
          <a:stretch>
            <a:fillRect/>
          </a:stretch>
        </p:blipFill>
        <p:spPr bwMode="auto">
          <a:xfrm>
            <a:off x="2990581" y="5733216"/>
            <a:ext cx="859645" cy="360000"/>
          </a:xfrm>
          <a:prstGeom prst="rect">
            <a:avLst/>
          </a:prstGeom>
          <a:noFill/>
          <a:ln w="38100" cmpd="dbl">
            <a:noFill/>
            <a:miter lim="800000"/>
            <a:headEnd/>
            <a:tailEnd/>
          </a:ln>
        </p:spPr>
      </p:pic>
      <p:sp>
        <p:nvSpPr>
          <p:cNvPr id="42"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81000" y="0"/>
            <a:ext cx="8229600" cy="838200"/>
          </a:xfrm>
        </p:spPr>
        <p:txBody>
          <a:bodyPr/>
          <a:lstStyle/>
          <a:p>
            <a:pPr>
              <a:defRPr/>
            </a:pPr>
            <a:r>
              <a:rPr lang="zh-CN" altLang="en-US" dirty="0" smtClean="0">
                <a:latin typeface="微软雅黑" panose="020B0503020204020204" charset="-122"/>
                <a:ea typeface="微软雅黑" panose="020B0503020204020204" charset="-122"/>
              </a:rPr>
              <a:t>目  录</a:t>
            </a:r>
            <a:endParaRPr lang="en-US" altLang="zh-CN" dirty="0" smtClean="0">
              <a:latin typeface="微软雅黑" panose="020B0503020204020204" charset="-122"/>
              <a:ea typeface="微软雅黑" panose="020B0503020204020204" charset="-122"/>
            </a:endParaRPr>
          </a:p>
        </p:txBody>
      </p:sp>
      <p:sp>
        <p:nvSpPr>
          <p:cNvPr id="20"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
        <p:nvSpPr>
          <p:cNvPr id="16" name="AutoShape 11"/>
          <p:cNvSpPr>
            <a:spLocks noChangeArrowheads="1"/>
          </p:cNvSpPr>
          <p:nvPr/>
        </p:nvSpPr>
        <p:spPr bwMode="auto">
          <a:xfrm>
            <a:off x="2123728" y="1988840"/>
            <a:ext cx="552595" cy="432048"/>
          </a:xfrm>
          <a:prstGeom prst="roundRect">
            <a:avLst>
              <a:gd name="adj" fmla="val 16667"/>
            </a:avLst>
          </a:prstGeom>
          <a:solidFill>
            <a:srgbClr val="00B0F0"/>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solidFill>
                  <a:schemeClr val="bg1"/>
                </a:solidFill>
              </a:rPr>
              <a:t>2</a:t>
            </a:r>
            <a:endParaRPr lang="en-GB" altLang="zh-CN" sz="1800" b="1" dirty="0">
              <a:solidFill>
                <a:schemeClr val="bg1"/>
              </a:solidFill>
            </a:endParaRPr>
          </a:p>
        </p:txBody>
      </p:sp>
      <p:sp>
        <p:nvSpPr>
          <p:cNvPr id="17" name="AutoShape 3"/>
          <p:cNvSpPr>
            <a:spLocks noChangeArrowheads="1"/>
          </p:cNvSpPr>
          <p:nvPr/>
        </p:nvSpPr>
        <p:spPr bwMode="auto">
          <a:xfrm>
            <a:off x="2831183" y="1988840"/>
            <a:ext cx="5413225" cy="432048"/>
          </a:xfrm>
          <a:prstGeom prst="roundRect">
            <a:avLst>
              <a:gd name="adj" fmla="val 16667"/>
            </a:avLst>
          </a:prstGeom>
          <a:solidFill>
            <a:srgbClr val="00B0F0"/>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a:solidFill>
                  <a:schemeClr val="bg1"/>
                </a:solidFill>
                <a:latin typeface="微软雅黑" panose="020B0503020204020204" charset="-122"/>
                <a:ea typeface="微软雅黑" panose="020B0503020204020204" charset="-122"/>
              </a:rPr>
              <a:t>术语及基本概念</a:t>
            </a:r>
            <a:endParaRPr lang="zh-CN" altLang="en-US" dirty="0">
              <a:solidFill>
                <a:schemeClr val="bg1"/>
              </a:solidFill>
              <a:latin typeface="微软雅黑" panose="020B0503020204020204" charset="-122"/>
              <a:ea typeface="微软雅黑" panose="020B0503020204020204" charset="-122"/>
            </a:endParaRPr>
          </a:p>
        </p:txBody>
      </p:sp>
      <p:sp>
        <p:nvSpPr>
          <p:cNvPr id="45" name="AutoShape 11"/>
          <p:cNvSpPr>
            <a:spLocks noChangeArrowheads="1"/>
          </p:cNvSpPr>
          <p:nvPr/>
        </p:nvSpPr>
        <p:spPr bwMode="auto">
          <a:xfrm>
            <a:off x="2123728" y="2852936"/>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t>3</a:t>
            </a:r>
            <a:endParaRPr lang="en-GB" altLang="zh-CN" sz="1800" b="1" dirty="0">
              <a:latin typeface="Arial" panose="020B0604020202020204" pitchFamily="34" charset="0"/>
              <a:cs typeface="+mn-cs"/>
            </a:endParaRPr>
          </a:p>
        </p:txBody>
      </p:sp>
      <p:sp>
        <p:nvSpPr>
          <p:cNvPr id="46" name="AutoShape 3"/>
          <p:cNvSpPr>
            <a:spLocks noChangeArrowheads="1"/>
          </p:cNvSpPr>
          <p:nvPr/>
        </p:nvSpPr>
        <p:spPr bwMode="auto">
          <a:xfrm>
            <a:off x="2831183" y="2852936"/>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a:latin typeface="微软雅黑" panose="020B0503020204020204" charset="-122"/>
                <a:ea typeface="微软雅黑" panose="020B0503020204020204" charset="-122"/>
              </a:rPr>
              <a:t>主数据管理系统建设思路</a:t>
            </a:r>
            <a:endParaRPr lang="zh-CN" altLang="en-US" dirty="0">
              <a:latin typeface="微软雅黑" panose="020B0503020204020204" charset="-122"/>
              <a:ea typeface="微软雅黑" panose="020B0503020204020204" charset="-122"/>
            </a:endParaRPr>
          </a:p>
        </p:txBody>
      </p:sp>
      <p:sp>
        <p:nvSpPr>
          <p:cNvPr id="49" name="AutoShape 11"/>
          <p:cNvSpPr>
            <a:spLocks noChangeArrowheads="1"/>
          </p:cNvSpPr>
          <p:nvPr/>
        </p:nvSpPr>
        <p:spPr bwMode="auto">
          <a:xfrm>
            <a:off x="2123728" y="3645024"/>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t>4</a:t>
            </a:r>
            <a:endParaRPr lang="en-GB" altLang="zh-CN" sz="1800" b="1" dirty="0">
              <a:latin typeface="Arial" panose="020B0604020202020204" pitchFamily="34" charset="0"/>
              <a:cs typeface="+mn-cs"/>
            </a:endParaRPr>
          </a:p>
        </p:txBody>
      </p:sp>
      <p:sp>
        <p:nvSpPr>
          <p:cNvPr id="50" name="AutoShape 3"/>
          <p:cNvSpPr>
            <a:spLocks noChangeArrowheads="1"/>
          </p:cNvSpPr>
          <p:nvPr/>
        </p:nvSpPr>
        <p:spPr bwMode="auto">
          <a:xfrm>
            <a:off x="2831183" y="3645024"/>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en-US" altLang="zh-CN" dirty="0" smtClean="0">
                <a:latin typeface="微软雅黑" panose="020B0503020204020204" charset="-122"/>
                <a:ea typeface="微软雅黑" panose="020B0503020204020204" charset="-122"/>
              </a:rPr>
              <a:t>XX</a:t>
            </a:r>
            <a:r>
              <a:rPr lang="zh-CN" altLang="en-US" dirty="0" smtClean="0">
                <a:latin typeface="微软雅黑" panose="020B0503020204020204" charset="-122"/>
                <a:ea typeface="微软雅黑" panose="020B0503020204020204" charset="-122"/>
              </a:rPr>
              <a:t>集团主数据管理工作建议</a:t>
            </a:r>
            <a:endParaRPr lang="zh-CN" altLang="en-US" dirty="0">
              <a:latin typeface="微软雅黑" panose="020B0503020204020204" charset="-122"/>
              <a:ea typeface="微软雅黑" panose="020B0503020204020204" charset="-122"/>
            </a:endParaRPr>
          </a:p>
        </p:txBody>
      </p:sp>
      <p:sp>
        <p:nvSpPr>
          <p:cNvPr id="51" name="AutoShape 11"/>
          <p:cNvSpPr>
            <a:spLocks noChangeArrowheads="1"/>
          </p:cNvSpPr>
          <p:nvPr/>
        </p:nvSpPr>
        <p:spPr bwMode="auto">
          <a:xfrm>
            <a:off x="2123728" y="4437112"/>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t>5</a:t>
            </a:r>
            <a:endParaRPr lang="en-GB" altLang="zh-CN" sz="1800" b="1" dirty="0">
              <a:latin typeface="Arial" panose="020B0604020202020204" pitchFamily="34" charset="0"/>
              <a:cs typeface="+mn-cs"/>
            </a:endParaRPr>
          </a:p>
        </p:txBody>
      </p:sp>
      <p:sp>
        <p:nvSpPr>
          <p:cNvPr id="52" name="AutoShape 3"/>
          <p:cNvSpPr>
            <a:spLocks noChangeArrowheads="1"/>
          </p:cNvSpPr>
          <p:nvPr/>
        </p:nvSpPr>
        <p:spPr bwMode="auto">
          <a:xfrm>
            <a:off x="2831183" y="4437112"/>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smtClean="0">
                <a:latin typeface="微软雅黑" panose="020B0503020204020204" charset="-122"/>
                <a:ea typeface="微软雅黑" panose="020B0503020204020204" charset="-122"/>
              </a:rPr>
              <a:t>案例介绍</a:t>
            </a:r>
            <a:endParaRPr lang="en-GB" altLang="zh-CN" dirty="0">
              <a:latin typeface="微软雅黑" panose="020B0503020204020204" charset="-122"/>
              <a:ea typeface="微软雅黑" panose="020B0503020204020204" charset="-122"/>
            </a:endParaRPr>
          </a:p>
        </p:txBody>
      </p:sp>
      <p:sp>
        <p:nvSpPr>
          <p:cNvPr id="18" name="AutoShape 11"/>
          <p:cNvSpPr>
            <a:spLocks noChangeArrowheads="1"/>
          </p:cNvSpPr>
          <p:nvPr/>
        </p:nvSpPr>
        <p:spPr bwMode="auto">
          <a:xfrm>
            <a:off x="2123728" y="1196752"/>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smtClean="0"/>
              <a:t>1</a:t>
            </a:r>
            <a:endParaRPr lang="en-GB" altLang="zh-CN" sz="1800" b="1" dirty="0">
              <a:latin typeface="Arial" panose="020B0604020202020204" pitchFamily="34" charset="0"/>
              <a:cs typeface="+mn-cs"/>
            </a:endParaRPr>
          </a:p>
        </p:txBody>
      </p:sp>
      <p:sp>
        <p:nvSpPr>
          <p:cNvPr id="19" name="AutoShape 3"/>
          <p:cNvSpPr>
            <a:spLocks noChangeArrowheads="1"/>
          </p:cNvSpPr>
          <p:nvPr/>
        </p:nvSpPr>
        <p:spPr bwMode="auto">
          <a:xfrm>
            <a:off x="2831183" y="1196752"/>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en-US" altLang="zh-CN" dirty="0" smtClean="0">
                <a:latin typeface="微软雅黑" panose="020B0503020204020204" charset="-122"/>
                <a:ea typeface="微软雅黑" panose="020B0503020204020204" charset="-122"/>
              </a:rPr>
              <a:t>A</a:t>
            </a:r>
            <a:r>
              <a:rPr lang="zh-CN" altLang="en-US" dirty="0" smtClean="0">
                <a:latin typeface="微软雅黑" panose="020B0503020204020204" charset="-122"/>
                <a:ea typeface="微软雅黑" panose="020B0503020204020204" charset="-122"/>
              </a:rPr>
              <a:t>公司介绍</a:t>
            </a:r>
            <a:endParaRPr lang="zh-CN" altLang="en-US" dirty="0">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95536" y="188913"/>
            <a:ext cx="8193143" cy="549275"/>
          </a:xfrm>
        </p:spPr>
        <p:txBody>
          <a:bodyPr/>
          <a:lstStyle/>
          <a:p>
            <a:r>
              <a:rPr lang="zh-CN" altLang="en-US" sz="2800" dirty="0" smtClean="0">
                <a:latin typeface="微软雅黑" panose="020B0503020204020204" charset="-122"/>
                <a:ea typeface="微软雅黑" panose="020B0503020204020204" charset="-122"/>
              </a:rPr>
              <a:t>标准化工作思路</a:t>
            </a:r>
            <a:r>
              <a:rPr lang="en-US" altLang="zh-CN" sz="2800" dirty="0" smtClean="0">
                <a:latin typeface="微软雅黑" panose="020B0503020204020204" charset="-122"/>
                <a:ea typeface="微软雅黑" panose="020B0503020204020204" charset="-122"/>
              </a:rPr>
              <a:t>-</a:t>
            </a:r>
            <a:r>
              <a:rPr lang="zh-CN" altLang="en-US" sz="2400" dirty="0" smtClean="0">
                <a:latin typeface="微软雅黑" panose="020B0503020204020204" charset="-122"/>
                <a:ea typeface="微软雅黑" panose="020B0503020204020204" charset="-122"/>
              </a:rPr>
              <a:t>代码应用</a:t>
            </a:r>
            <a:endParaRPr lang="zh-CN" altLang="en-US" sz="2400" kern="1200" dirty="0">
              <a:solidFill>
                <a:srgbClr val="00009C"/>
              </a:solidFill>
              <a:latin typeface="微软雅黑" panose="020B0503020204020204" charset="-122"/>
              <a:ea typeface="微软雅黑" panose="020B0503020204020204" charset="-122"/>
            </a:endParaRPr>
          </a:p>
        </p:txBody>
      </p:sp>
      <p:graphicFrame>
        <p:nvGraphicFramePr>
          <p:cNvPr id="4" name="表格 3"/>
          <p:cNvGraphicFramePr>
            <a:graphicFrameLocks noGrp="1"/>
          </p:cNvGraphicFramePr>
          <p:nvPr/>
        </p:nvGraphicFramePr>
        <p:xfrm>
          <a:off x="467544" y="1551100"/>
          <a:ext cx="8208912" cy="1661876"/>
        </p:xfrm>
        <a:graphic>
          <a:graphicData uri="http://schemas.openxmlformats.org/drawingml/2006/table">
            <a:tbl>
              <a:tblPr/>
              <a:tblGrid>
                <a:gridCol w="789616"/>
                <a:gridCol w="621540"/>
                <a:gridCol w="319004"/>
                <a:gridCol w="1831686"/>
                <a:gridCol w="1199721"/>
                <a:gridCol w="939204"/>
                <a:gridCol w="587925"/>
                <a:gridCol w="587925"/>
                <a:gridCol w="722386"/>
                <a:gridCol w="609905"/>
              </a:tblGrid>
              <a:tr h="308831">
                <a:tc>
                  <a:txBody>
                    <a:bodyPr/>
                    <a:lstStyle/>
                    <a:p>
                      <a:pPr algn="ctr" fontAlgn="ctr"/>
                      <a:r>
                        <a:rPr lang="zh-CN" altLang="en-US" sz="1000" b="1"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大类</a:t>
                      </a:r>
                      <a:endParaRPr lang="zh-CN" altLang="en-US" sz="1000" b="1"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1"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中类</a:t>
                      </a:r>
                      <a:endParaRPr lang="zh-CN" altLang="en-US" sz="1000" b="1"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1"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小类</a:t>
                      </a:r>
                      <a:endParaRPr lang="zh-CN" altLang="en-US" sz="1000" b="1"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1"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代码名称</a:t>
                      </a:r>
                      <a:endParaRPr lang="zh-CN" altLang="en-US" sz="1000" b="1"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1"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代码</a:t>
                      </a:r>
                      <a:r>
                        <a:rPr lang="zh-CN" altLang="en-US" sz="1000" b="1" i="0" u="none" strike="noStrike" dirty="0" smtClean="0">
                          <a:solidFill>
                            <a:schemeClr val="tx1"/>
                          </a:solidFill>
                          <a:latin typeface="Times New Roman" panose="02020603050405020304" pitchFamily="18" charset="0"/>
                          <a:ea typeface="宋体" panose="02010600030101010101" pitchFamily="2" charset="-122"/>
                          <a:cs typeface="Times New Roman" panose="02020603050405020304" pitchFamily="18" charset="0"/>
                        </a:rPr>
                        <a:t>属性</a:t>
                      </a:r>
                      <a:endParaRPr lang="en-US" altLang="zh-CN" sz="1000" b="1" i="0" u="none" strike="noStrike" dirty="0" smtClean="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p>
                      <a:pPr algn="ctr" fontAlgn="ctr"/>
                      <a:r>
                        <a:rPr lang="zh-CN" altLang="en-US" sz="1000" b="1" i="0" u="none" strike="noStrike" dirty="0" smtClean="0">
                          <a:solidFill>
                            <a:schemeClr val="tx1"/>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1000" b="1"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分类</a:t>
                      </a:r>
                      <a:r>
                        <a:rPr lang="en-US" altLang="zh-CN" sz="1000" b="1"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1000" b="1"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明细</a:t>
                      </a:r>
                      <a:r>
                        <a:rPr lang="en-US" altLang="zh-CN" sz="1000" b="1"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1000" b="1"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规则）</a:t>
                      </a:r>
                      <a:endParaRPr lang="zh-CN" altLang="en-US" sz="1000" b="1"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1"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采（参）标号</a:t>
                      </a:r>
                      <a:endParaRPr lang="zh-CN" altLang="en-US" sz="1000" b="1"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1"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采用程度</a:t>
                      </a:r>
                      <a:endParaRPr lang="zh-CN" altLang="en-US" sz="1000" b="1"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1"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建设情况</a:t>
                      </a:r>
                      <a:endParaRPr lang="zh-CN" altLang="en-US" sz="1000" b="1"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1"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应用系统</a:t>
                      </a:r>
                      <a:endParaRPr lang="zh-CN" altLang="en-US" sz="1000" b="1"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1"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备注</a:t>
                      </a:r>
                      <a:endParaRPr lang="zh-CN" altLang="en-US" sz="1000" b="1"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52040">
                <a:tc>
                  <a:txBody>
                    <a:bodyPr/>
                    <a:lstStyle/>
                    <a:p>
                      <a:pPr algn="l" fontAlgn="ctr"/>
                      <a:r>
                        <a:rPr lang="en-US" altLang="zh-CN"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1</a:t>
                      </a: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通用基础类</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17082">
                <a:tc>
                  <a:txBody>
                    <a:bodyPr/>
                    <a:lstStyle/>
                    <a:p>
                      <a:pPr algn="l" fontAlgn="ctr"/>
                      <a:r>
                        <a:rPr lang="en-US" altLang="zh-CN"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1.1</a:t>
                      </a:r>
                      <a:endParaRPr lang="en-US" altLang="zh-CN"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行政区划</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28060">
                <a:tc>
                  <a:txBody>
                    <a:bodyPr/>
                    <a:lstStyle/>
                    <a:p>
                      <a:pPr algn="l" fontAlgn="ctr"/>
                      <a:r>
                        <a:rPr lang="en-US" altLang="zh-CN"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1.1.1</a:t>
                      </a:r>
                      <a:endParaRPr lang="en-US" altLang="zh-CN"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中华人民共和国行政区划代码</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明细</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GB/T2260-2007</a:t>
                      </a:r>
                      <a:endParaRPr 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全部采用</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已建</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加油卡系统</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56792">
                <a:tc>
                  <a:txBody>
                    <a:bodyPr/>
                    <a:lstStyle/>
                    <a:p>
                      <a:pPr algn="l" fontAlgn="ctr"/>
                      <a:r>
                        <a:rPr lang="en-US" altLang="zh-CN"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1.1.2</a:t>
                      </a:r>
                      <a:endParaRPr lang="en-US" altLang="zh-CN"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世界各国和地区名称代码</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明细</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GB/T2569-2000</a:t>
                      </a:r>
                      <a:endParaRPr 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全部采用</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已建</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17082">
                <a:tc>
                  <a:txBody>
                    <a:bodyPr/>
                    <a:lstStyle/>
                    <a:p>
                      <a:pPr algn="l" fontAlgn="ctr"/>
                      <a:r>
                        <a:rPr lang="en-US" altLang="zh-CN"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1.2</a:t>
                      </a:r>
                      <a:endParaRPr lang="en-US" altLang="zh-CN"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站港</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ERP</a:t>
                      </a: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系统</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52040">
                <a:tc>
                  <a:txBody>
                    <a:bodyPr/>
                    <a:lstStyle/>
                    <a:p>
                      <a:pPr algn="l" fontAlgn="ctr"/>
                      <a:r>
                        <a:rPr lang="en-US" altLang="zh-CN"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1.2.1</a:t>
                      </a:r>
                      <a:endParaRPr lang="en-US" altLang="zh-CN"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站、港信息代码</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明细</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已建</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52040">
                <a:tc>
                  <a:txBody>
                    <a:bodyPr/>
                    <a:lstStyle/>
                    <a:p>
                      <a:pPr algn="l" fontAlgn="ctr"/>
                      <a:r>
                        <a:rPr lang="en-US" altLang="zh-CN"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1.2.2</a:t>
                      </a:r>
                      <a:endParaRPr lang="en-US" altLang="zh-CN"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站、港类型代码</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明细</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已建</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17082">
                <a:tc>
                  <a:txBody>
                    <a:bodyPr/>
                    <a:lstStyle/>
                    <a:p>
                      <a:pPr algn="l" fontAlgn="ctr"/>
                      <a:r>
                        <a:rPr lang="en-US" altLang="zh-CN"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rPr>
                        <a:t>1.2.3</a:t>
                      </a:r>
                      <a:endParaRPr lang="en-US" altLang="zh-CN" sz="1000" b="0" i="0" u="none" strike="noStrike">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铁路分局代码</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明细</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已建</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endParaRPr lang="zh-CN" altLang="en-US" sz="1000" b="0" i="0" u="none" strike="noStrike"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bl>
          </a:graphicData>
        </a:graphic>
      </p:graphicFrame>
      <p:sp>
        <p:nvSpPr>
          <p:cNvPr id="3" name="矩形 2"/>
          <p:cNvSpPr/>
          <p:nvPr/>
        </p:nvSpPr>
        <p:spPr>
          <a:xfrm>
            <a:off x="395536" y="764704"/>
            <a:ext cx="8280920" cy="738664"/>
          </a:xfrm>
          <a:prstGeom prst="rect">
            <a:avLst/>
          </a:prstGeom>
        </p:spPr>
        <p:txBody>
          <a:bodyPr wrap="square">
            <a:spAutoFit/>
          </a:bodyPr>
          <a:lstStyle/>
          <a:p>
            <a:pPr marL="0" lvl="1"/>
            <a:r>
              <a:rPr lang="en-US" altLang="zh-CN" sz="1400" dirty="0" smtClean="0">
                <a:solidFill>
                  <a:srgbClr val="FF0000"/>
                </a:solidFill>
                <a:latin typeface="微软雅黑" panose="020B0503020204020204" charset="-122"/>
                <a:ea typeface="微软雅黑" panose="020B0503020204020204" charset="-122"/>
              </a:rPr>
              <a:t>1</a:t>
            </a:r>
            <a:r>
              <a:rPr lang="zh-CN" altLang="en-US" sz="1400" dirty="0" smtClean="0">
                <a:solidFill>
                  <a:srgbClr val="FF0000"/>
                </a:solidFill>
                <a:latin typeface="微软雅黑" panose="020B0503020204020204" charset="-122"/>
                <a:ea typeface="微软雅黑" panose="020B0503020204020204" charset="-122"/>
              </a:rPr>
              <a:t>、代码应用与维护：</a:t>
            </a:r>
            <a:r>
              <a:rPr lang="zh-CN" altLang="en-US" sz="1400" b="0" dirty="0">
                <a:latin typeface="微软雅黑" panose="020B0503020204020204" charset="-122"/>
                <a:ea typeface="微软雅黑" panose="020B0503020204020204" charset="-122"/>
              </a:rPr>
              <a:t>信息代码逐步由建设转入</a:t>
            </a:r>
            <a:r>
              <a:rPr lang="zh-CN" altLang="en-US" sz="1400" b="0" dirty="0" smtClean="0">
                <a:latin typeface="微软雅黑" panose="020B0503020204020204" charset="-122"/>
                <a:ea typeface="微软雅黑" panose="020B0503020204020204" charset="-122"/>
              </a:rPr>
              <a:t>应用与维护阶段</a:t>
            </a:r>
            <a:r>
              <a:rPr lang="zh-CN" altLang="en-US" sz="1400" b="0" dirty="0">
                <a:latin typeface="微软雅黑" panose="020B0503020204020204" charset="-122"/>
                <a:ea typeface="微软雅黑" panose="020B0503020204020204" charset="-122"/>
              </a:rPr>
              <a:t>，应用与运维将紧紧围绕信息代码表进行代码管理、监控、在线维护、数据质量日常检查和数据分发等，建立数据推送和提醒机制，保证各信息系统代码使用的</a:t>
            </a:r>
            <a:r>
              <a:rPr lang="zh-CN" altLang="en-US" sz="1400" b="0" dirty="0" smtClean="0">
                <a:latin typeface="微软雅黑" panose="020B0503020204020204" charset="-122"/>
                <a:ea typeface="微软雅黑" panose="020B0503020204020204" charset="-122"/>
              </a:rPr>
              <a:t>一致性。</a:t>
            </a:r>
            <a:endParaRPr lang="zh-CN" altLang="en-US" sz="1400" dirty="0">
              <a:latin typeface="微软雅黑" panose="020B0503020204020204" charset="-122"/>
              <a:ea typeface="微软雅黑" panose="020B0503020204020204" charset="-122"/>
            </a:endParaRPr>
          </a:p>
        </p:txBody>
      </p:sp>
      <p:sp>
        <p:nvSpPr>
          <p:cNvPr id="8" name="矩形 7"/>
          <p:cNvSpPr/>
          <p:nvPr/>
        </p:nvSpPr>
        <p:spPr>
          <a:xfrm>
            <a:off x="467544" y="3284984"/>
            <a:ext cx="5472608" cy="761891"/>
          </a:xfrm>
          <a:prstGeom prst="rect">
            <a:avLst/>
          </a:prstGeom>
        </p:spPr>
        <p:txBody>
          <a:bodyPr wrap="square">
            <a:noAutofit/>
          </a:bodyPr>
          <a:lstStyle/>
          <a:p>
            <a:pPr marL="0" lvl="3"/>
            <a:r>
              <a:rPr lang="en-US" altLang="zh-CN" sz="1400" dirty="0" smtClean="0">
                <a:solidFill>
                  <a:srgbClr val="FF0000"/>
                </a:solidFill>
                <a:latin typeface="微软雅黑" panose="020B0503020204020204" charset="-122"/>
                <a:ea typeface="微软雅黑" panose="020B0503020204020204" charset="-122"/>
                <a:cs typeface="Times New Roman" panose="02020603050405020304" pitchFamily="18" charset="0"/>
              </a:rPr>
              <a:t>2</a:t>
            </a:r>
            <a:r>
              <a:rPr lang="zh-CN" altLang="en-US" sz="1400" dirty="0" smtClean="0">
                <a:solidFill>
                  <a:srgbClr val="FF0000"/>
                </a:solidFill>
                <a:latin typeface="微软雅黑" panose="020B0503020204020204" charset="-122"/>
                <a:ea typeface="微软雅黑" panose="020B0503020204020204" charset="-122"/>
                <a:cs typeface="Times New Roman" panose="02020603050405020304" pitchFamily="18" charset="0"/>
              </a:rPr>
              <a:t>、分发监控与</a:t>
            </a:r>
            <a:r>
              <a:rPr lang="zh-CN" altLang="en-US" sz="1400" dirty="0">
                <a:solidFill>
                  <a:srgbClr val="FF0000"/>
                </a:solidFill>
                <a:latin typeface="微软雅黑" panose="020B0503020204020204" charset="-122"/>
                <a:ea typeface="微软雅黑" panose="020B0503020204020204" charset="-122"/>
                <a:cs typeface="Times New Roman" panose="02020603050405020304" pitchFamily="18" charset="0"/>
              </a:rPr>
              <a:t>应用检查：</a:t>
            </a:r>
            <a:r>
              <a:rPr lang="zh-CN" altLang="en-US" sz="1400" b="0" dirty="0">
                <a:latin typeface="微软雅黑" panose="020B0503020204020204" charset="-122"/>
                <a:ea typeface="微软雅黑" panose="020B0503020204020204" charset="-122"/>
                <a:cs typeface="Times New Roman" panose="02020603050405020304" pitchFamily="18" charset="0"/>
              </a:rPr>
              <a:t>数据分发后，</a:t>
            </a:r>
            <a:r>
              <a:rPr lang="zh-CN" altLang="en-US" sz="1400" b="0" dirty="0" smtClean="0">
                <a:latin typeface="微软雅黑" panose="020B0503020204020204" charset="-122"/>
                <a:ea typeface="微软雅黑" panose="020B0503020204020204" charset="-122"/>
                <a:cs typeface="Times New Roman" panose="02020603050405020304" pitchFamily="18" charset="0"/>
              </a:rPr>
              <a:t>通过开发</a:t>
            </a:r>
            <a:r>
              <a:rPr lang="zh-CN" altLang="en-US" sz="1400" b="0" dirty="0">
                <a:latin typeface="微软雅黑" panose="020B0503020204020204" charset="-122"/>
                <a:ea typeface="微软雅黑" panose="020B0503020204020204" charset="-122"/>
                <a:cs typeface="Times New Roman" panose="02020603050405020304" pitchFamily="18" charset="0"/>
              </a:rPr>
              <a:t>外挂式监控窗口，</a:t>
            </a:r>
            <a:r>
              <a:rPr lang="zh-CN" altLang="en-US" sz="1400" b="0" dirty="0" smtClean="0">
                <a:latin typeface="微软雅黑" panose="020B0503020204020204" charset="-122"/>
                <a:ea typeface="微软雅黑" panose="020B0503020204020204" charset="-122"/>
                <a:cs typeface="Times New Roman" panose="02020603050405020304" pitchFamily="18" charset="0"/>
              </a:rPr>
              <a:t>对信息代码的分发</a:t>
            </a:r>
            <a:r>
              <a:rPr lang="zh-CN" altLang="en-US" sz="1400" b="0" dirty="0">
                <a:latin typeface="微软雅黑" panose="020B0503020204020204" charset="-122"/>
                <a:ea typeface="微软雅黑" panose="020B0503020204020204" charset="-122"/>
                <a:cs typeface="Times New Roman" panose="02020603050405020304" pitchFamily="18" charset="0"/>
              </a:rPr>
              <a:t>情况进行</a:t>
            </a:r>
            <a:r>
              <a:rPr lang="zh-CN" altLang="en-US" sz="1400" b="0" dirty="0" smtClean="0">
                <a:latin typeface="微软雅黑" panose="020B0503020204020204" charset="-122"/>
                <a:ea typeface="微软雅黑" panose="020B0503020204020204" charset="-122"/>
                <a:cs typeface="Times New Roman" panose="02020603050405020304" pitchFamily="18" charset="0"/>
              </a:rPr>
              <a:t>监控；通过开发数据比对工具，定期对目标系统（如：</a:t>
            </a:r>
            <a:r>
              <a:rPr lang="en-US" altLang="zh-CN" sz="1400" b="0" dirty="0">
                <a:latin typeface="微软雅黑" panose="020B0503020204020204" charset="-122"/>
                <a:ea typeface="微软雅黑" panose="020B0503020204020204" charset="-122"/>
                <a:cs typeface="Times New Roman" panose="02020603050405020304" pitchFamily="18" charset="0"/>
              </a:rPr>
              <a:t> </a:t>
            </a:r>
            <a:r>
              <a:rPr lang="en-US" altLang="zh-CN" sz="1400" b="0" dirty="0" smtClean="0">
                <a:latin typeface="微软雅黑" panose="020B0503020204020204" charset="-122"/>
                <a:ea typeface="微软雅黑" panose="020B0503020204020204" charset="-122"/>
                <a:cs typeface="Times New Roman" panose="02020603050405020304" pitchFamily="18" charset="0"/>
              </a:rPr>
              <a:t>ERP</a:t>
            </a:r>
            <a:r>
              <a:rPr lang="zh-CN" altLang="en-US" sz="1400" b="0" dirty="0" smtClean="0">
                <a:latin typeface="微软雅黑" panose="020B0503020204020204" charset="-122"/>
                <a:ea typeface="微软雅黑" panose="020B0503020204020204" charset="-122"/>
                <a:cs typeface="Times New Roman" panose="02020603050405020304" pitchFamily="18" charset="0"/>
              </a:rPr>
              <a:t>、</a:t>
            </a:r>
            <a:r>
              <a:rPr lang="en-US" altLang="zh-CN" sz="1400" b="0" dirty="0" smtClean="0">
                <a:latin typeface="微软雅黑" panose="020B0503020204020204" charset="-122"/>
                <a:ea typeface="微软雅黑" panose="020B0503020204020204" charset="-122"/>
                <a:cs typeface="Times New Roman" panose="02020603050405020304" pitchFamily="18" charset="0"/>
              </a:rPr>
              <a:t>HR</a:t>
            </a:r>
            <a:r>
              <a:rPr lang="zh-CN" altLang="en-US" sz="1400" b="0" dirty="0" smtClean="0">
                <a:latin typeface="微软雅黑" panose="020B0503020204020204" charset="-122"/>
                <a:ea typeface="微软雅黑" panose="020B0503020204020204" charset="-122"/>
                <a:cs typeface="Times New Roman" panose="02020603050405020304" pitchFamily="18" charset="0"/>
              </a:rPr>
              <a:t>）与标准化数据进行比对，形成</a:t>
            </a:r>
            <a:r>
              <a:rPr lang="zh-CN" altLang="en-US" sz="1400" b="0" smtClean="0">
                <a:latin typeface="微软雅黑" panose="020B0503020204020204" charset="-122"/>
                <a:ea typeface="微软雅黑" panose="020B0503020204020204" charset="-122"/>
                <a:cs typeface="Times New Roman" panose="02020603050405020304" pitchFamily="18" charset="0"/>
              </a:rPr>
              <a:t>各类主数据应用</a:t>
            </a:r>
            <a:r>
              <a:rPr lang="zh-CN" altLang="en-US" sz="1400" b="0" dirty="0" smtClean="0">
                <a:latin typeface="微软雅黑" panose="020B0503020204020204" charset="-122"/>
                <a:ea typeface="微软雅黑" panose="020B0503020204020204" charset="-122"/>
                <a:cs typeface="Times New Roman" panose="02020603050405020304" pitchFamily="18" charset="0"/>
              </a:rPr>
              <a:t>情况差异表。</a:t>
            </a:r>
            <a:endParaRPr lang="zh-CN" altLang="en-US" dirty="0">
              <a:solidFill>
                <a:schemeClr val="bg1">
                  <a:lumMod val="65000"/>
                </a:schemeClr>
              </a:solidFill>
              <a:latin typeface="微软雅黑" panose="020B0503020204020204" charset="-122"/>
              <a:ea typeface="微软雅黑" panose="020B0503020204020204" charset="-122"/>
              <a:cs typeface="Times New Roman" panose="02020603050405020304" pitchFamily="18" charset="0"/>
            </a:endParaRPr>
          </a:p>
        </p:txBody>
      </p:sp>
      <p:sp>
        <p:nvSpPr>
          <p:cNvPr id="21" name="矩形 20"/>
          <p:cNvSpPr/>
          <p:nvPr/>
        </p:nvSpPr>
        <p:spPr>
          <a:xfrm>
            <a:off x="5914263" y="3284984"/>
            <a:ext cx="3229737" cy="738664"/>
          </a:xfrm>
          <a:prstGeom prst="rect">
            <a:avLst/>
          </a:prstGeom>
        </p:spPr>
        <p:txBody>
          <a:bodyPr wrap="square">
            <a:spAutoFit/>
          </a:bodyPr>
          <a:lstStyle/>
          <a:p>
            <a:r>
              <a:rPr lang="en-US" altLang="zh-CN" sz="1400" dirty="0" smtClean="0">
                <a:solidFill>
                  <a:srgbClr val="FF0000"/>
                </a:solidFill>
                <a:latin typeface="微软雅黑" panose="020B0503020204020204" charset="-122"/>
                <a:ea typeface="微软雅黑" panose="020B0503020204020204" charset="-122"/>
              </a:rPr>
              <a:t>3</a:t>
            </a:r>
            <a:r>
              <a:rPr lang="zh-CN" altLang="en-US" sz="1400" dirty="0" smtClean="0">
                <a:solidFill>
                  <a:srgbClr val="FF0000"/>
                </a:solidFill>
                <a:latin typeface="微软雅黑" panose="020B0503020204020204" charset="-122"/>
                <a:ea typeface="微软雅黑" panose="020B0503020204020204" charset="-122"/>
              </a:rPr>
              <a:t>、代码</a:t>
            </a:r>
            <a:r>
              <a:rPr lang="zh-CN" altLang="en-US" sz="1400" dirty="0">
                <a:solidFill>
                  <a:srgbClr val="FF0000"/>
                </a:solidFill>
                <a:latin typeface="微软雅黑" panose="020B0503020204020204" charset="-122"/>
                <a:ea typeface="微软雅黑" panose="020B0503020204020204" charset="-122"/>
              </a:rPr>
              <a:t>应用情况</a:t>
            </a:r>
            <a:r>
              <a:rPr lang="zh-CN" altLang="en-US" sz="1400" dirty="0" smtClean="0">
                <a:solidFill>
                  <a:srgbClr val="FF0000"/>
                </a:solidFill>
                <a:latin typeface="微软雅黑" panose="020B0503020204020204" charset="-122"/>
                <a:ea typeface="微软雅黑" panose="020B0503020204020204" charset="-122"/>
              </a:rPr>
              <a:t>分析：</a:t>
            </a:r>
            <a:r>
              <a:rPr lang="zh-CN" altLang="en-US" sz="1400" b="0" dirty="0" smtClean="0">
                <a:latin typeface="微软雅黑" panose="020B0503020204020204" charset="-122"/>
                <a:ea typeface="微软雅黑" panose="020B0503020204020204" charset="-122"/>
              </a:rPr>
              <a:t>通过对</a:t>
            </a:r>
            <a:r>
              <a:rPr lang="zh-CN" altLang="en-US" sz="1400" b="0" dirty="0">
                <a:latin typeface="微软雅黑" panose="020B0503020204020204" charset="-122"/>
                <a:ea typeface="微软雅黑" panose="020B0503020204020204" charset="-122"/>
              </a:rPr>
              <a:t>差异进行分析，为相关职能部门对违规行为和不规范操作提供检查和考核的依据。</a:t>
            </a:r>
            <a:endParaRPr lang="zh-CN" altLang="en-US" sz="1400" b="0" dirty="0">
              <a:latin typeface="微软雅黑" panose="020B0503020204020204" charset="-122"/>
              <a:ea typeface="微软雅黑" panose="020B0503020204020204" charset="-122"/>
            </a:endParaRPr>
          </a:p>
        </p:txBody>
      </p:sp>
      <p:graphicFrame>
        <p:nvGraphicFramePr>
          <p:cNvPr id="5" name="表格 4"/>
          <p:cNvGraphicFramePr>
            <a:graphicFrameLocks noGrp="1"/>
          </p:cNvGraphicFramePr>
          <p:nvPr/>
        </p:nvGraphicFramePr>
        <p:xfrm>
          <a:off x="522033" y="4322128"/>
          <a:ext cx="6138199" cy="2059200"/>
        </p:xfrm>
        <a:graphic>
          <a:graphicData uri="http://schemas.openxmlformats.org/drawingml/2006/table">
            <a:tbl>
              <a:tblPr>
                <a:tableStyleId>{616DA210-FB5B-4158-B5E0-FEB733F419BA}</a:tableStyleId>
              </a:tblPr>
              <a:tblGrid>
                <a:gridCol w="795721"/>
                <a:gridCol w="336550"/>
                <a:gridCol w="590550"/>
                <a:gridCol w="1053053"/>
                <a:gridCol w="711200"/>
                <a:gridCol w="463550"/>
                <a:gridCol w="590550"/>
                <a:gridCol w="844550"/>
                <a:gridCol w="752475"/>
              </a:tblGrid>
              <a:tr h="187200">
                <a:tc>
                  <a:txBody>
                    <a:bodyPr/>
                    <a:lstStyle/>
                    <a:p>
                      <a:pPr algn="ctr" fontAlgn="ctr"/>
                      <a:r>
                        <a:rPr lang="zh-CN" altLang="en-US" sz="1000" u="none" strike="noStrike" dirty="0">
                          <a:effectLst/>
                        </a:rPr>
                        <a:t>所属板块</a:t>
                      </a:r>
                      <a:endParaRPr lang="zh-CN" altLang="en-US" sz="1000" b="0" i="0" u="none" strike="noStrike" dirty="0">
                        <a:solidFill>
                          <a:srgbClr val="000000"/>
                        </a:solidFill>
                        <a:effectLst/>
                        <a:latin typeface="宋体" panose="02010600030101010101" pitchFamily="2" charset="-122"/>
                      </a:endParaRPr>
                    </a:p>
                  </a:txBody>
                  <a:tcPr marL="9525" marR="9525" marT="9525" marB="0" anchor="ctr"/>
                </a:tc>
                <a:tc>
                  <a:txBody>
                    <a:bodyPr/>
                    <a:lstStyle/>
                    <a:p>
                      <a:pPr algn="ctr" fontAlgn="ctr"/>
                      <a:r>
                        <a:rPr lang="zh-CN" altLang="en-US" sz="1000" u="none" strike="noStrike">
                          <a:effectLst/>
                        </a:rPr>
                        <a:t>序号</a:t>
                      </a:r>
                      <a:endParaRPr lang="zh-CN" altLang="en-US" sz="1000" b="0" i="0" u="none" strike="noStrike">
                        <a:solidFill>
                          <a:srgbClr val="000000"/>
                        </a:solidFill>
                        <a:effectLst/>
                        <a:latin typeface="宋体" panose="02010600030101010101" pitchFamily="2" charset="-122"/>
                      </a:endParaRPr>
                    </a:p>
                  </a:txBody>
                  <a:tcPr marL="9525" marR="9525" marT="9525" marB="0" anchor="ctr"/>
                </a:tc>
                <a:tc>
                  <a:txBody>
                    <a:bodyPr/>
                    <a:lstStyle/>
                    <a:p>
                      <a:pPr algn="ctr" fontAlgn="ctr"/>
                      <a:r>
                        <a:rPr lang="zh-CN" altLang="en-US" sz="1000" u="none" strike="noStrike">
                          <a:effectLst/>
                        </a:rPr>
                        <a:t>企业简称</a:t>
                      </a:r>
                      <a:endParaRPr lang="zh-CN" altLang="en-US" sz="1000" b="0" i="0" u="none" strike="noStrike">
                        <a:solidFill>
                          <a:srgbClr val="000000"/>
                        </a:solidFill>
                        <a:effectLst/>
                        <a:latin typeface="宋体" panose="02010600030101010101" pitchFamily="2" charset="-122"/>
                      </a:endParaRPr>
                    </a:p>
                  </a:txBody>
                  <a:tcPr marL="9525" marR="9525" marT="9525" marB="0" anchor="ctr"/>
                </a:tc>
                <a:tc>
                  <a:txBody>
                    <a:bodyPr/>
                    <a:lstStyle/>
                    <a:p>
                      <a:pPr algn="ctr" fontAlgn="ctr"/>
                      <a:r>
                        <a:rPr lang="zh-CN" altLang="en-US" sz="1000" u="none" strike="noStrike">
                          <a:effectLst/>
                        </a:rPr>
                        <a:t>上市／非上市</a:t>
                      </a:r>
                      <a:endParaRPr lang="zh-CN" altLang="en-US" sz="1000" b="0" i="0" u="none" strike="noStrike">
                        <a:solidFill>
                          <a:srgbClr val="000000"/>
                        </a:solidFill>
                        <a:effectLst/>
                        <a:latin typeface="宋体" panose="02010600030101010101" pitchFamily="2" charset="-122"/>
                      </a:endParaRPr>
                    </a:p>
                  </a:txBody>
                  <a:tcPr marL="9525" marR="9525" marT="9525" marB="0" anchor="ctr"/>
                </a:tc>
                <a:tc>
                  <a:txBody>
                    <a:bodyPr/>
                    <a:lstStyle/>
                    <a:p>
                      <a:pPr algn="ctr" fontAlgn="ctr"/>
                      <a:r>
                        <a:rPr lang="zh-CN" altLang="en-US" sz="1000" u="none" strike="noStrike">
                          <a:effectLst/>
                        </a:rPr>
                        <a:t>用户名</a:t>
                      </a:r>
                      <a:endParaRPr lang="zh-CN" altLang="en-US" sz="1000" b="0" i="0" u="none" strike="noStrike">
                        <a:solidFill>
                          <a:srgbClr val="000000"/>
                        </a:solidFill>
                        <a:effectLst/>
                        <a:latin typeface="宋体" panose="02010600030101010101" pitchFamily="2" charset="-122"/>
                      </a:endParaRPr>
                    </a:p>
                  </a:txBody>
                  <a:tcPr marL="9525" marR="9525" marT="9525" marB="0" anchor="ctr"/>
                </a:tc>
                <a:tc>
                  <a:txBody>
                    <a:bodyPr/>
                    <a:lstStyle/>
                    <a:p>
                      <a:pPr algn="ctr" fontAlgn="ctr"/>
                      <a:r>
                        <a:rPr lang="zh-CN" altLang="en-US" sz="1000" u="none" strike="noStrike">
                          <a:effectLst/>
                        </a:rPr>
                        <a:t>服务器</a:t>
                      </a:r>
                      <a:endParaRPr lang="zh-CN" altLang="en-US" sz="1000" b="0" i="0" u="none" strike="noStrike">
                        <a:solidFill>
                          <a:srgbClr val="000000"/>
                        </a:solidFill>
                        <a:effectLst/>
                        <a:latin typeface="宋体" panose="02010600030101010101" pitchFamily="2" charset="-122"/>
                      </a:endParaRPr>
                    </a:p>
                  </a:txBody>
                  <a:tcPr marL="9525" marR="9525" marT="9525" marB="0" anchor="ctr"/>
                </a:tc>
                <a:tc>
                  <a:txBody>
                    <a:bodyPr/>
                    <a:lstStyle/>
                    <a:p>
                      <a:pPr algn="ctr" fontAlgn="ctr"/>
                      <a:r>
                        <a:rPr lang="zh-CN" altLang="en-US" sz="1000" u="none" strike="noStrike">
                          <a:effectLst/>
                        </a:rPr>
                        <a:t>数据对象</a:t>
                      </a:r>
                      <a:endParaRPr lang="zh-CN" altLang="en-US" sz="1000" b="0" i="0" u="none" strike="noStrike">
                        <a:solidFill>
                          <a:srgbClr val="000000"/>
                        </a:solidFill>
                        <a:effectLst/>
                        <a:latin typeface="宋体" panose="02010600030101010101" pitchFamily="2" charset="-122"/>
                      </a:endParaRPr>
                    </a:p>
                  </a:txBody>
                  <a:tcPr marL="9525" marR="9525" marT="9525" marB="0" anchor="ctr"/>
                </a:tc>
                <a:tc>
                  <a:txBody>
                    <a:bodyPr/>
                    <a:lstStyle/>
                    <a:p>
                      <a:pPr algn="ctr" fontAlgn="ctr"/>
                      <a:r>
                        <a:rPr lang="zh-CN" altLang="en-US" sz="1000" u="none" strike="noStrike">
                          <a:effectLst/>
                        </a:rPr>
                        <a:t>差异量（条）</a:t>
                      </a:r>
                      <a:endParaRPr lang="zh-CN" altLang="en-US" sz="1000" b="0" i="0" u="none" strike="noStrike">
                        <a:solidFill>
                          <a:srgbClr val="000000"/>
                        </a:solidFill>
                        <a:effectLst/>
                        <a:latin typeface="宋体" panose="02010600030101010101" pitchFamily="2" charset="-122"/>
                      </a:endParaRPr>
                    </a:p>
                  </a:txBody>
                  <a:tcPr marL="9525" marR="9525" marT="9525" marB="0" anchor="ctr"/>
                </a:tc>
                <a:tc>
                  <a:txBody>
                    <a:bodyPr/>
                    <a:lstStyle/>
                    <a:p>
                      <a:pPr algn="ctr" fontAlgn="ctr"/>
                      <a:r>
                        <a:rPr lang="zh-CN" altLang="en-US" sz="1000" u="none" strike="noStrike" dirty="0">
                          <a:effectLst/>
                        </a:rPr>
                        <a:t>数据编码</a:t>
                      </a:r>
                      <a:endParaRPr lang="zh-CN" altLang="en-US" sz="1000" b="0" i="0" u="none" strike="noStrike" dirty="0">
                        <a:solidFill>
                          <a:srgbClr val="000000"/>
                        </a:solidFill>
                        <a:effectLst/>
                        <a:latin typeface="宋体" panose="02010600030101010101" pitchFamily="2" charset="-122"/>
                      </a:endParaRPr>
                    </a:p>
                  </a:txBody>
                  <a:tcPr marL="9525" marR="9525" marT="9525" marB="0" anchor="ctr"/>
                </a:tc>
              </a:tr>
              <a:tr h="187200">
                <a:tc rowSpan="10">
                  <a:txBody>
                    <a:bodyPr/>
                    <a:lstStyle/>
                    <a:p>
                      <a:pPr algn="ctr" rtl="0" fontAlgn="ctr"/>
                      <a:r>
                        <a:rPr lang="zh-CN" altLang="en-US" sz="1000" u="none" strike="noStrike" dirty="0">
                          <a:effectLst/>
                        </a:rPr>
                        <a:t>油田生产企业</a:t>
                      </a:r>
                      <a:endParaRPr lang="zh-CN" altLang="en-US" sz="1000" b="0" i="0" u="none" strike="noStrike" dirty="0">
                        <a:solidFill>
                          <a:srgbClr val="000000"/>
                        </a:solidFill>
                        <a:effectLst/>
                        <a:latin typeface="Arial" panose="020B0604020202020204"/>
                      </a:endParaRPr>
                    </a:p>
                  </a:txBody>
                  <a:tcPr marL="9525" marR="9525" marT="9525" marB="0" anchor="ctr"/>
                </a:tc>
                <a:tc rowSpan="5">
                  <a:txBody>
                    <a:bodyPr/>
                    <a:lstStyle/>
                    <a:p>
                      <a:pPr algn="ctr" rtl="0" fontAlgn="ctr"/>
                      <a:r>
                        <a:rPr lang="en-US" altLang="zh-CN" sz="1000" u="none" strike="noStrike" dirty="0">
                          <a:effectLst/>
                        </a:rPr>
                        <a:t>1</a:t>
                      </a:r>
                      <a:endParaRPr lang="en-US" altLang="zh-CN" sz="1000" b="0" i="0" u="none" strike="noStrike" dirty="0">
                        <a:solidFill>
                          <a:srgbClr val="000000"/>
                        </a:solidFill>
                        <a:effectLst/>
                        <a:latin typeface="Times New Roman" panose="02020603050405020304"/>
                      </a:endParaRPr>
                    </a:p>
                  </a:txBody>
                  <a:tcPr marL="9525" marR="9525" marT="9525" marB="0" anchor="ctr"/>
                </a:tc>
                <a:tc rowSpan="5">
                  <a:txBody>
                    <a:bodyPr/>
                    <a:lstStyle/>
                    <a:p>
                      <a:pPr algn="ctr" rtl="0" fontAlgn="ctr"/>
                      <a:r>
                        <a:rPr lang="zh-CN" altLang="en-US" sz="1000" u="none" strike="noStrike" dirty="0">
                          <a:effectLst/>
                        </a:rPr>
                        <a:t>胜利油田</a:t>
                      </a:r>
                      <a:endParaRPr lang="zh-CN" altLang="en-US" sz="1000" b="0" i="0" u="none" strike="noStrike" dirty="0">
                        <a:solidFill>
                          <a:srgbClr val="000000"/>
                        </a:solidFill>
                        <a:effectLst/>
                        <a:latin typeface="Arial" panose="020B0604020202020204"/>
                      </a:endParaRPr>
                    </a:p>
                  </a:txBody>
                  <a:tcPr marL="9525" marR="9525" marT="9525" marB="0" anchor="ctr"/>
                </a:tc>
                <a:tc rowSpan="5">
                  <a:txBody>
                    <a:bodyPr/>
                    <a:lstStyle/>
                    <a:p>
                      <a:pPr algn="ctr" rtl="0" fontAlgn="ctr"/>
                      <a:r>
                        <a:rPr lang="zh-CN" altLang="en-US" sz="1000" u="none" strike="noStrike" dirty="0">
                          <a:effectLst/>
                        </a:rPr>
                        <a:t>胜利油田分公司／胜利石油管理局</a:t>
                      </a:r>
                      <a:r>
                        <a:rPr lang="en-US" altLang="zh-CN" sz="1000" u="none" strike="noStrike" dirty="0">
                          <a:effectLst/>
                        </a:rPr>
                        <a:t>﹡</a:t>
                      </a:r>
                      <a:endParaRPr lang="zh-CN" altLang="en-US" sz="1000" b="0" i="0" u="none" strike="noStrike" dirty="0">
                        <a:solidFill>
                          <a:srgbClr val="000000"/>
                        </a:solidFill>
                        <a:effectLst/>
                        <a:latin typeface="Arial" panose="020B0604020202020204"/>
                      </a:endParaRPr>
                    </a:p>
                  </a:txBody>
                  <a:tcPr marL="9525" marR="9525" marT="9525" marB="0" anchor="ctr"/>
                </a:tc>
                <a:tc rowSpan="5">
                  <a:txBody>
                    <a:bodyPr/>
                    <a:lstStyle/>
                    <a:p>
                      <a:pPr algn="ctr" rtl="0" fontAlgn="ctr"/>
                      <a:r>
                        <a:rPr lang="en-US" sz="1000" u="none" strike="noStrike">
                          <a:effectLst/>
                        </a:rPr>
                        <a:t>xxh_yt_slyt</a:t>
                      </a:r>
                      <a:endParaRPr lang="en-US" sz="1000" b="0" i="0" u="none" strike="noStrike">
                        <a:solidFill>
                          <a:srgbClr val="000000"/>
                        </a:solidFill>
                        <a:effectLst/>
                        <a:latin typeface="Times New Roman" panose="02020603050405020304"/>
                      </a:endParaRPr>
                    </a:p>
                  </a:txBody>
                  <a:tcPr marL="9525" marR="9525" marT="9525" marB="0" anchor="ctr"/>
                </a:tc>
                <a:tc rowSpan="5">
                  <a:txBody>
                    <a:bodyPr/>
                    <a:lstStyle/>
                    <a:p>
                      <a:pPr algn="ctr" rtl="0" fontAlgn="ctr"/>
                      <a:r>
                        <a:rPr lang="en-US" sz="1000" u="none" strike="noStrike" dirty="0">
                          <a:effectLst/>
                        </a:rPr>
                        <a:t>P25</a:t>
                      </a:r>
                      <a:endParaRPr lang="en-US" sz="1000" b="0" i="0" u="none" strike="noStrike" dirty="0">
                        <a:solidFill>
                          <a:srgbClr val="000000"/>
                        </a:solidFill>
                        <a:effectLst/>
                        <a:latin typeface="宋体" panose="02010600030101010101" pitchFamily="2" charset="-122"/>
                      </a:endParaRPr>
                    </a:p>
                  </a:txBody>
                  <a:tcPr marL="9525" marR="9525" marT="9525" marB="0" anchor="ctr"/>
                </a:tc>
                <a:tc rowSpan="2">
                  <a:txBody>
                    <a:bodyPr/>
                    <a:lstStyle/>
                    <a:p>
                      <a:pPr algn="ctr" rtl="0" fontAlgn="ctr"/>
                      <a:r>
                        <a:rPr lang="zh-CN" altLang="en-US" sz="1000" u="none" strike="noStrike">
                          <a:effectLst/>
                        </a:rPr>
                        <a:t>客户</a:t>
                      </a:r>
                      <a:endParaRPr lang="zh-CN" altLang="en-US" sz="1000" b="0" i="0" u="none" strike="noStrike">
                        <a:solidFill>
                          <a:srgbClr val="000000"/>
                        </a:solidFill>
                        <a:effectLst/>
                        <a:latin typeface="宋体" panose="02010600030101010101" pitchFamily="2" charset="-122"/>
                      </a:endParaRPr>
                    </a:p>
                  </a:txBody>
                  <a:tcPr marL="9525" marR="9525" marT="9525" marB="0" anchor="ctr"/>
                </a:tc>
                <a:tc rowSpan="2">
                  <a:txBody>
                    <a:bodyPr/>
                    <a:lstStyle/>
                    <a:p>
                      <a:pPr algn="ctr" rtl="0" fontAlgn="ctr"/>
                      <a:r>
                        <a:rPr lang="en-US" altLang="zh-CN" sz="1000" u="none" strike="noStrike">
                          <a:effectLst/>
                        </a:rPr>
                        <a:t>2</a:t>
                      </a:r>
                      <a:endParaRPr lang="en-US" altLang="zh-CN" sz="1000" b="0" i="0" u="none" strike="noStrike">
                        <a:solidFill>
                          <a:srgbClr val="000000"/>
                        </a:solidFill>
                        <a:effectLst/>
                        <a:latin typeface="宋体" panose="02010600030101010101" pitchFamily="2" charset="-122"/>
                      </a:endParaRPr>
                    </a:p>
                  </a:txBody>
                  <a:tcPr marL="9525" marR="9525" marT="9525" marB="0" anchor="ctr"/>
                </a:tc>
                <a:tc>
                  <a:txBody>
                    <a:bodyPr/>
                    <a:lstStyle/>
                    <a:p>
                      <a:pPr algn="l" rtl="0" fontAlgn="ctr"/>
                      <a:r>
                        <a:rPr lang="en-US" altLang="zh-CN" sz="1000" u="none" strike="noStrike" dirty="0">
                          <a:effectLst/>
                        </a:rPr>
                        <a:t>30150002</a:t>
                      </a:r>
                      <a:endParaRPr lang="en-US" altLang="zh-CN" sz="1000" b="0" i="0" u="none" strike="noStrike" dirty="0">
                        <a:solidFill>
                          <a:srgbClr val="000000"/>
                        </a:solidFill>
                        <a:effectLst/>
                        <a:latin typeface="Arial" panose="020B0604020202020204"/>
                      </a:endParaRPr>
                    </a:p>
                  </a:txBody>
                  <a:tcPr marL="9525" marR="9525" marT="9525" marB="0" anchor="ctr"/>
                </a:tc>
              </a:tr>
              <a:tr h="187200">
                <a:tc vMerge="1">
                  <a:tcPr/>
                </a:tc>
                <a:tc vMerge="1">
                  <a:tcPr/>
                </a:tc>
                <a:tc vMerge="1">
                  <a:tcPr/>
                </a:tc>
                <a:tc vMerge="1">
                  <a:tcPr/>
                </a:tc>
                <a:tc vMerge="1">
                  <a:tcPr/>
                </a:tc>
                <a:tc vMerge="1">
                  <a:tcPr/>
                </a:tc>
                <a:tc vMerge="1">
                  <a:tcPr/>
                </a:tc>
                <a:tc vMerge="1">
                  <a:tcPr/>
                </a:tc>
                <a:tc>
                  <a:txBody>
                    <a:bodyPr/>
                    <a:lstStyle/>
                    <a:p>
                      <a:pPr algn="l" rtl="0" fontAlgn="ctr"/>
                      <a:r>
                        <a:rPr lang="en-US" altLang="zh-CN" sz="1000" u="none" strike="noStrike">
                          <a:effectLst/>
                        </a:rPr>
                        <a:t>30400120</a:t>
                      </a:r>
                      <a:endParaRPr lang="en-US" altLang="zh-CN" sz="1000" b="0" i="0" u="none" strike="noStrike">
                        <a:solidFill>
                          <a:srgbClr val="000000"/>
                        </a:solidFill>
                        <a:effectLst/>
                        <a:latin typeface="Arial" panose="020B0604020202020204"/>
                      </a:endParaRPr>
                    </a:p>
                  </a:txBody>
                  <a:tcPr marL="9525" marR="9525" marT="9525" marB="0" anchor="ctr"/>
                </a:tc>
              </a:tr>
              <a:tr h="187200">
                <a:tc vMerge="1">
                  <a:tcPr/>
                </a:tc>
                <a:tc vMerge="1">
                  <a:tcPr/>
                </a:tc>
                <a:tc vMerge="1">
                  <a:tcPr/>
                </a:tc>
                <a:tc vMerge="1">
                  <a:tcPr/>
                </a:tc>
                <a:tc vMerge="1">
                  <a:tcPr/>
                </a:tc>
                <a:tc vMerge="1">
                  <a:tcPr/>
                </a:tc>
                <a:tc rowSpan="2">
                  <a:txBody>
                    <a:bodyPr/>
                    <a:lstStyle/>
                    <a:p>
                      <a:pPr algn="ctr" rtl="0" fontAlgn="ctr"/>
                      <a:r>
                        <a:rPr lang="zh-CN" altLang="en-US" sz="1000" u="none" strike="noStrike" dirty="0">
                          <a:effectLst/>
                        </a:rPr>
                        <a:t>供应商</a:t>
                      </a:r>
                      <a:endParaRPr lang="zh-CN" altLang="en-US" sz="1000" b="0" i="0" u="none" strike="noStrike" dirty="0">
                        <a:solidFill>
                          <a:srgbClr val="000000"/>
                        </a:solidFill>
                        <a:effectLst/>
                        <a:latin typeface="宋体" panose="02010600030101010101" pitchFamily="2" charset="-122"/>
                      </a:endParaRPr>
                    </a:p>
                  </a:txBody>
                  <a:tcPr marL="9525" marR="9525" marT="9525" marB="0" anchor="ctr"/>
                </a:tc>
                <a:tc rowSpan="2">
                  <a:txBody>
                    <a:bodyPr/>
                    <a:lstStyle/>
                    <a:p>
                      <a:pPr algn="ctr" rtl="0" fontAlgn="ctr"/>
                      <a:r>
                        <a:rPr lang="en-US" altLang="zh-CN" sz="1000" u="none" strike="noStrike">
                          <a:effectLst/>
                        </a:rPr>
                        <a:t>2</a:t>
                      </a:r>
                      <a:endParaRPr lang="en-US" altLang="zh-CN" sz="1000" b="0" i="0" u="none" strike="noStrike">
                        <a:solidFill>
                          <a:srgbClr val="000000"/>
                        </a:solidFill>
                        <a:effectLst/>
                        <a:latin typeface="宋体" panose="02010600030101010101" pitchFamily="2" charset="-122"/>
                      </a:endParaRPr>
                    </a:p>
                  </a:txBody>
                  <a:tcPr marL="9525" marR="9525" marT="9525" marB="0" anchor="ctr"/>
                </a:tc>
                <a:tc>
                  <a:txBody>
                    <a:bodyPr/>
                    <a:lstStyle/>
                    <a:p>
                      <a:pPr algn="l" rtl="0" fontAlgn="ctr"/>
                      <a:r>
                        <a:rPr lang="en-US" altLang="zh-CN" sz="1000" u="none" strike="noStrike" dirty="0">
                          <a:effectLst/>
                        </a:rPr>
                        <a:t>30400121</a:t>
                      </a:r>
                      <a:endParaRPr lang="en-US" altLang="zh-CN" sz="1000" b="0" i="0" u="none" strike="noStrike" dirty="0">
                        <a:solidFill>
                          <a:srgbClr val="000000"/>
                        </a:solidFill>
                        <a:effectLst/>
                        <a:latin typeface="Arial" panose="020B0604020202020204"/>
                      </a:endParaRPr>
                    </a:p>
                  </a:txBody>
                  <a:tcPr marL="9525" marR="9525" marT="9525" marB="0" anchor="ctr"/>
                </a:tc>
              </a:tr>
              <a:tr h="187200">
                <a:tc vMerge="1">
                  <a:tcPr/>
                </a:tc>
                <a:tc vMerge="1">
                  <a:tcPr/>
                </a:tc>
                <a:tc vMerge="1">
                  <a:tcPr/>
                </a:tc>
                <a:tc vMerge="1">
                  <a:tcPr/>
                </a:tc>
                <a:tc vMerge="1">
                  <a:tcPr/>
                </a:tc>
                <a:tc vMerge="1">
                  <a:tcPr/>
                </a:tc>
                <a:tc vMerge="1">
                  <a:tcPr/>
                </a:tc>
                <a:tc vMerge="1">
                  <a:tcPr/>
                </a:tc>
                <a:tc>
                  <a:txBody>
                    <a:bodyPr/>
                    <a:lstStyle/>
                    <a:p>
                      <a:pPr algn="l" rtl="0" fontAlgn="ctr"/>
                      <a:r>
                        <a:rPr lang="en-US" altLang="zh-CN" sz="1000" u="none" strike="noStrike" dirty="0">
                          <a:effectLst/>
                        </a:rPr>
                        <a:t>30400123</a:t>
                      </a:r>
                      <a:endParaRPr lang="en-US" altLang="zh-CN" sz="1000" b="0" i="0" u="none" strike="noStrike" dirty="0">
                        <a:solidFill>
                          <a:srgbClr val="000000"/>
                        </a:solidFill>
                        <a:effectLst/>
                        <a:latin typeface="Arial" panose="020B0604020202020204"/>
                      </a:endParaRPr>
                    </a:p>
                  </a:txBody>
                  <a:tcPr marL="9525" marR="9525" marT="9525" marB="0" anchor="ctr"/>
                </a:tc>
              </a:tr>
              <a:tr h="187200">
                <a:tc vMerge="1">
                  <a:tcPr/>
                </a:tc>
                <a:tc vMerge="1">
                  <a:tcPr/>
                </a:tc>
                <a:tc vMerge="1">
                  <a:tcPr/>
                </a:tc>
                <a:tc vMerge="1">
                  <a:tcPr/>
                </a:tc>
                <a:tc vMerge="1">
                  <a:tcPr/>
                </a:tc>
                <a:tc vMerge="1">
                  <a:tcPr/>
                </a:tc>
                <a:tc>
                  <a:txBody>
                    <a:bodyPr/>
                    <a:lstStyle/>
                    <a:p>
                      <a:pPr algn="ctr" rtl="0" fontAlgn="ctr"/>
                      <a:r>
                        <a:rPr lang="zh-CN" altLang="en-US" sz="1000" u="none" strike="noStrike">
                          <a:effectLst/>
                        </a:rPr>
                        <a:t>会计科目</a:t>
                      </a:r>
                      <a:endParaRPr lang="zh-CN" altLang="en-US" sz="1000" b="0" i="0" u="none" strike="noStrike">
                        <a:solidFill>
                          <a:srgbClr val="000000"/>
                        </a:solidFill>
                        <a:effectLst/>
                        <a:latin typeface="宋体" panose="02010600030101010101" pitchFamily="2" charset="-122"/>
                      </a:endParaRPr>
                    </a:p>
                  </a:txBody>
                  <a:tcPr marL="9525" marR="9525" marT="9525" marB="0" anchor="ctr"/>
                </a:tc>
                <a:tc>
                  <a:txBody>
                    <a:bodyPr/>
                    <a:lstStyle/>
                    <a:p>
                      <a:pPr algn="ctr" rtl="0" fontAlgn="ctr"/>
                      <a:r>
                        <a:rPr lang="en-US" altLang="zh-CN" sz="1000" u="none" strike="noStrike">
                          <a:effectLst/>
                        </a:rPr>
                        <a:t>1</a:t>
                      </a:r>
                      <a:endParaRPr lang="en-US" altLang="zh-CN" sz="1000" b="0" i="0" u="none" strike="noStrike">
                        <a:solidFill>
                          <a:srgbClr val="000000"/>
                        </a:solidFill>
                        <a:effectLst/>
                        <a:latin typeface="宋体" panose="02010600030101010101" pitchFamily="2" charset="-122"/>
                      </a:endParaRPr>
                    </a:p>
                  </a:txBody>
                  <a:tcPr marL="9525" marR="9525" marT="9525" marB="0" anchor="ctr"/>
                </a:tc>
                <a:tc>
                  <a:txBody>
                    <a:bodyPr/>
                    <a:lstStyle/>
                    <a:p>
                      <a:pPr algn="l" rtl="0" fontAlgn="ctr"/>
                      <a:r>
                        <a:rPr lang="en-US" altLang="zh-CN" sz="1000" u="none" strike="noStrike">
                          <a:effectLst/>
                        </a:rPr>
                        <a:t>3141000000</a:t>
                      </a:r>
                      <a:endParaRPr lang="en-US" altLang="zh-CN" sz="1000" b="0" i="0" u="none" strike="noStrike">
                        <a:solidFill>
                          <a:srgbClr val="000000"/>
                        </a:solidFill>
                        <a:effectLst/>
                        <a:latin typeface="Arial" panose="020B0604020202020204"/>
                      </a:endParaRPr>
                    </a:p>
                  </a:txBody>
                  <a:tcPr marL="9525" marR="9525" marT="9525" marB="0" anchor="ctr"/>
                </a:tc>
              </a:tr>
              <a:tr h="187200">
                <a:tc vMerge="1">
                  <a:tcPr/>
                </a:tc>
                <a:tc rowSpan="5">
                  <a:txBody>
                    <a:bodyPr/>
                    <a:lstStyle/>
                    <a:p>
                      <a:pPr algn="ctr" rtl="0" fontAlgn="ctr"/>
                      <a:r>
                        <a:rPr lang="en-US" altLang="zh-CN" sz="1000" u="none" strike="noStrike">
                          <a:effectLst/>
                        </a:rPr>
                        <a:t>2</a:t>
                      </a:r>
                      <a:endParaRPr lang="en-US" altLang="zh-CN" sz="1000" b="0" i="0" u="none" strike="noStrike">
                        <a:solidFill>
                          <a:srgbClr val="000000"/>
                        </a:solidFill>
                        <a:effectLst/>
                        <a:latin typeface="Times New Roman" panose="02020603050405020304"/>
                      </a:endParaRPr>
                    </a:p>
                  </a:txBody>
                  <a:tcPr marL="9525" marR="9525" marT="9525" marB="0" anchor="ctr"/>
                </a:tc>
                <a:tc rowSpan="5">
                  <a:txBody>
                    <a:bodyPr/>
                    <a:lstStyle/>
                    <a:p>
                      <a:pPr algn="ctr" rtl="0" fontAlgn="ctr"/>
                      <a:r>
                        <a:rPr lang="zh-CN" altLang="en-US" sz="1000" u="none" strike="noStrike">
                          <a:effectLst/>
                        </a:rPr>
                        <a:t>胜利油田</a:t>
                      </a:r>
                      <a:endParaRPr lang="zh-CN" altLang="en-US" sz="1000" b="0" i="0" u="none" strike="noStrike">
                        <a:solidFill>
                          <a:srgbClr val="000000"/>
                        </a:solidFill>
                        <a:effectLst/>
                        <a:latin typeface="Arial" panose="020B0604020202020204"/>
                      </a:endParaRPr>
                    </a:p>
                  </a:txBody>
                  <a:tcPr marL="9525" marR="9525" marT="9525" marB="0" anchor="ctr"/>
                </a:tc>
                <a:tc rowSpan="5">
                  <a:txBody>
                    <a:bodyPr/>
                    <a:lstStyle/>
                    <a:p>
                      <a:pPr algn="ctr" rtl="0" fontAlgn="ctr"/>
                      <a:r>
                        <a:rPr lang="zh-CN" altLang="en-US" sz="1000" u="none" strike="noStrike">
                          <a:effectLst/>
                        </a:rPr>
                        <a:t>中原油田分公司／中原石油勘探局</a:t>
                      </a:r>
                      <a:r>
                        <a:rPr lang="en-US" altLang="zh-CN" sz="1000" u="none" strike="noStrike">
                          <a:effectLst/>
                        </a:rPr>
                        <a:t>﹡</a:t>
                      </a:r>
                      <a:endParaRPr lang="en-US" altLang="zh-CN" sz="1000" b="0" i="0" u="none" strike="noStrike">
                        <a:solidFill>
                          <a:srgbClr val="000000"/>
                        </a:solidFill>
                        <a:effectLst/>
                        <a:latin typeface="宋体" panose="02010600030101010101" pitchFamily="2" charset="-122"/>
                      </a:endParaRPr>
                    </a:p>
                  </a:txBody>
                  <a:tcPr marL="9525" marR="9525" marT="9525" marB="0" anchor="ctr"/>
                </a:tc>
                <a:tc rowSpan="5">
                  <a:txBody>
                    <a:bodyPr/>
                    <a:lstStyle/>
                    <a:p>
                      <a:pPr algn="ctr" rtl="0" fontAlgn="ctr"/>
                      <a:r>
                        <a:rPr lang="en-US" sz="1000" u="none" strike="noStrike">
                          <a:effectLst/>
                        </a:rPr>
                        <a:t>xxh_yt_zyyt</a:t>
                      </a:r>
                      <a:endParaRPr lang="en-US" sz="1000" b="0" i="0" u="none" strike="noStrike">
                        <a:solidFill>
                          <a:srgbClr val="000000"/>
                        </a:solidFill>
                        <a:effectLst/>
                        <a:latin typeface="Times New Roman" panose="02020603050405020304"/>
                      </a:endParaRPr>
                    </a:p>
                  </a:txBody>
                  <a:tcPr marL="9525" marR="9525" marT="9525" marB="0" anchor="ctr"/>
                </a:tc>
                <a:tc rowSpan="5">
                  <a:txBody>
                    <a:bodyPr/>
                    <a:lstStyle/>
                    <a:p>
                      <a:pPr algn="ctr" rtl="0" fontAlgn="ctr"/>
                      <a:r>
                        <a:rPr lang="en-US" sz="1000" u="none" strike="noStrike">
                          <a:effectLst/>
                        </a:rPr>
                        <a:t>P33</a:t>
                      </a:r>
                      <a:endParaRPr lang="en-US" sz="1000" b="0" i="0" u="none" strike="noStrike">
                        <a:solidFill>
                          <a:srgbClr val="000000"/>
                        </a:solidFill>
                        <a:effectLst/>
                        <a:latin typeface="宋体" panose="02010600030101010101" pitchFamily="2" charset="-122"/>
                      </a:endParaRPr>
                    </a:p>
                  </a:txBody>
                  <a:tcPr marL="9525" marR="9525" marT="9525" marB="0" anchor="ctr"/>
                </a:tc>
                <a:tc rowSpan="2">
                  <a:txBody>
                    <a:bodyPr/>
                    <a:lstStyle/>
                    <a:p>
                      <a:pPr algn="ctr" rtl="0" fontAlgn="ctr"/>
                      <a:r>
                        <a:rPr lang="zh-CN" altLang="en-US" sz="1000" u="none" strike="noStrike">
                          <a:effectLst/>
                        </a:rPr>
                        <a:t>客户</a:t>
                      </a:r>
                      <a:endParaRPr lang="zh-CN" altLang="en-US" sz="1000" b="0" i="0" u="none" strike="noStrike">
                        <a:solidFill>
                          <a:srgbClr val="000000"/>
                        </a:solidFill>
                        <a:effectLst/>
                        <a:latin typeface="宋体" panose="02010600030101010101" pitchFamily="2" charset="-122"/>
                      </a:endParaRPr>
                    </a:p>
                  </a:txBody>
                  <a:tcPr marL="9525" marR="9525" marT="9525" marB="0" anchor="ctr"/>
                </a:tc>
                <a:tc rowSpan="2">
                  <a:txBody>
                    <a:bodyPr/>
                    <a:lstStyle/>
                    <a:p>
                      <a:pPr algn="ctr" rtl="0" fontAlgn="ctr"/>
                      <a:r>
                        <a:rPr lang="en-US" altLang="zh-CN" sz="1000" u="none" strike="noStrike">
                          <a:effectLst/>
                        </a:rPr>
                        <a:t>2</a:t>
                      </a:r>
                      <a:endParaRPr lang="en-US" altLang="zh-CN" sz="1000" b="0" i="0" u="none" strike="noStrike">
                        <a:solidFill>
                          <a:srgbClr val="000000"/>
                        </a:solidFill>
                        <a:effectLst/>
                        <a:latin typeface="宋体" panose="02010600030101010101" pitchFamily="2" charset="-122"/>
                      </a:endParaRPr>
                    </a:p>
                  </a:txBody>
                  <a:tcPr marL="9525" marR="9525" marT="9525" marB="0" anchor="ctr"/>
                </a:tc>
                <a:tc>
                  <a:txBody>
                    <a:bodyPr/>
                    <a:lstStyle/>
                    <a:p>
                      <a:pPr algn="l" rtl="0" fontAlgn="ctr"/>
                      <a:r>
                        <a:rPr lang="en-US" altLang="zh-CN" sz="1000" u="none" strike="noStrike">
                          <a:effectLst/>
                        </a:rPr>
                        <a:t>1025009</a:t>
                      </a:r>
                      <a:endParaRPr lang="en-US" altLang="zh-CN" sz="1000" b="0" i="0" u="none" strike="noStrike">
                        <a:solidFill>
                          <a:srgbClr val="000000"/>
                        </a:solidFill>
                        <a:effectLst/>
                        <a:latin typeface="Arial" panose="020B0604020202020204"/>
                      </a:endParaRPr>
                    </a:p>
                  </a:txBody>
                  <a:tcPr marL="9525" marR="9525" marT="9525" marB="0" anchor="ctr"/>
                </a:tc>
              </a:tr>
              <a:tr h="187200">
                <a:tc vMerge="1">
                  <a:tcPr/>
                </a:tc>
                <a:tc vMerge="1">
                  <a:tcPr/>
                </a:tc>
                <a:tc vMerge="1">
                  <a:tcPr/>
                </a:tc>
                <a:tc vMerge="1">
                  <a:tcPr/>
                </a:tc>
                <a:tc vMerge="1">
                  <a:tcPr/>
                </a:tc>
                <a:tc vMerge="1">
                  <a:tcPr/>
                </a:tc>
                <a:tc vMerge="1">
                  <a:tcPr/>
                </a:tc>
                <a:tc vMerge="1">
                  <a:tcPr/>
                </a:tc>
                <a:tc>
                  <a:txBody>
                    <a:bodyPr/>
                    <a:lstStyle/>
                    <a:p>
                      <a:pPr algn="l" rtl="0" fontAlgn="ctr"/>
                      <a:r>
                        <a:rPr lang="en-US" altLang="zh-CN" sz="1000" u="none" strike="noStrike">
                          <a:effectLst/>
                        </a:rPr>
                        <a:t>40097080</a:t>
                      </a:r>
                      <a:endParaRPr lang="en-US" altLang="zh-CN" sz="1000" b="0" i="0" u="none" strike="noStrike">
                        <a:solidFill>
                          <a:srgbClr val="000000"/>
                        </a:solidFill>
                        <a:effectLst/>
                        <a:latin typeface="Arial" panose="020B0604020202020204"/>
                      </a:endParaRPr>
                    </a:p>
                  </a:txBody>
                  <a:tcPr marL="9525" marR="9525" marT="9525" marB="0" anchor="ctr"/>
                </a:tc>
              </a:tr>
              <a:tr h="187200">
                <a:tc vMerge="1">
                  <a:tcPr/>
                </a:tc>
                <a:tc vMerge="1">
                  <a:tcPr/>
                </a:tc>
                <a:tc vMerge="1">
                  <a:tcPr/>
                </a:tc>
                <a:tc vMerge="1">
                  <a:tcPr/>
                </a:tc>
                <a:tc vMerge="1">
                  <a:tcPr/>
                </a:tc>
                <a:tc vMerge="1">
                  <a:tcPr/>
                </a:tc>
                <a:tc>
                  <a:txBody>
                    <a:bodyPr/>
                    <a:lstStyle/>
                    <a:p>
                      <a:pPr algn="ctr" rtl="0" fontAlgn="ctr"/>
                      <a:r>
                        <a:rPr lang="zh-CN" altLang="en-US" sz="1000" u="none" strike="noStrike">
                          <a:effectLst/>
                        </a:rPr>
                        <a:t>供应商</a:t>
                      </a:r>
                      <a:endParaRPr lang="zh-CN" altLang="en-US" sz="1000" b="0" i="0" u="none" strike="noStrike">
                        <a:solidFill>
                          <a:srgbClr val="000000"/>
                        </a:solidFill>
                        <a:effectLst/>
                        <a:latin typeface="宋体" panose="02010600030101010101" pitchFamily="2" charset="-122"/>
                      </a:endParaRPr>
                    </a:p>
                  </a:txBody>
                  <a:tcPr marL="9525" marR="9525" marT="9525" marB="0" anchor="ctr"/>
                </a:tc>
                <a:tc>
                  <a:txBody>
                    <a:bodyPr/>
                    <a:lstStyle/>
                    <a:p>
                      <a:pPr algn="ctr" rtl="0" fontAlgn="ctr"/>
                      <a:r>
                        <a:rPr lang="en-US" altLang="zh-CN" sz="1000" u="none" strike="noStrike">
                          <a:effectLst/>
                        </a:rPr>
                        <a:t>1</a:t>
                      </a:r>
                      <a:endParaRPr lang="en-US" altLang="zh-CN" sz="1000" b="0" i="0" u="none" strike="noStrike">
                        <a:solidFill>
                          <a:srgbClr val="000000"/>
                        </a:solidFill>
                        <a:effectLst/>
                        <a:latin typeface="宋体" panose="02010600030101010101" pitchFamily="2" charset="-122"/>
                      </a:endParaRPr>
                    </a:p>
                  </a:txBody>
                  <a:tcPr marL="9525" marR="9525" marT="9525" marB="0" anchor="ctr"/>
                </a:tc>
                <a:tc>
                  <a:txBody>
                    <a:bodyPr/>
                    <a:lstStyle/>
                    <a:p>
                      <a:pPr algn="l" rtl="0" fontAlgn="ctr"/>
                      <a:r>
                        <a:rPr lang="en-US" altLang="zh-CN" sz="1000" u="none" strike="noStrike">
                          <a:effectLst/>
                        </a:rPr>
                        <a:t>40220510</a:t>
                      </a:r>
                      <a:endParaRPr lang="en-US" altLang="zh-CN" sz="1000" b="0" i="0" u="none" strike="noStrike">
                        <a:solidFill>
                          <a:srgbClr val="000000"/>
                        </a:solidFill>
                        <a:effectLst/>
                        <a:latin typeface="Arial" panose="020B0604020202020204"/>
                      </a:endParaRPr>
                    </a:p>
                  </a:txBody>
                  <a:tcPr marL="9525" marR="9525" marT="9525" marB="0" anchor="ctr"/>
                </a:tc>
              </a:tr>
              <a:tr h="187200">
                <a:tc vMerge="1">
                  <a:tcPr/>
                </a:tc>
                <a:tc vMerge="1">
                  <a:tcPr/>
                </a:tc>
                <a:tc vMerge="1">
                  <a:tcPr/>
                </a:tc>
                <a:tc vMerge="1">
                  <a:tcPr/>
                </a:tc>
                <a:tc vMerge="1">
                  <a:tcPr/>
                </a:tc>
                <a:tc vMerge="1">
                  <a:tcPr/>
                </a:tc>
                <a:tc rowSpan="2">
                  <a:txBody>
                    <a:bodyPr/>
                    <a:lstStyle/>
                    <a:p>
                      <a:pPr algn="ctr" rtl="0" fontAlgn="ctr"/>
                      <a:r>
                        <a:rPr lang="zh-CN" altLang="en-US" sz="1000" u="none" strike="noStrike">
                          <a:effectLst/>
                        </a:rPr>
                        <a:t>会计科目</a:t>
                      </a:r>
                      <a:endParaRPr lang="zh-CN" altLang="en-US" sz="1000" b="0" i="0" u="none" strike="noStrike">
                        <a:solidFill>
                          <a:srgbClr val="000000"/>
                        </a:solidFill>
                        <a:effectLst/>
                        <a:latin typeface="宋体" panose="02010600030101010101" pitchFamily="2" charset="-122"/>
                      </a:endParaRPr>
                    </a:p>
                  </a:txBody>
                  <a:tcPr marL="9525" marR="9525" marT="9525" marB="0" anchor="ctr"/>
                </a:tc>
                <a:tc rowSpan="2">
                  <a:txBody>
                    <a:bodyPr/>
                    <a:lstStyle/>
                    <a:p>
                      <a:pPr algn="ctr" rtl="0" fontAlgn="ctr"/>
                      <a:r>
                        <a:rPr lang="en-US" altLang="zh-CN" sz="1000" u="none" strike="noStrike">
                          <a:effectLst/>
                        </a:rPr>
                        <a:t>2</a:t>
                      </a:r>
                      <a:endParaRPr lang="en-US" altLang="zh-CN" sz="1000" b="0" i="0" u="none" strike="noStrike">
                        <a:solidFill>
                          <a:srgbClr val="000000"/>
                        </a:solidFill>
                        <a:effectLst/>
                        <a:latin typeface="宋体" panose="02010600030101010101" pitchFamily="2" charset="-122"/>
                      </a:endParaRPr>
                    </a:p>
                  </a:txBody>
                  <a:tcPr marL="9525" marR="9525" marT="9525" marB="0" anchor="ctr"/>
                </a:tc>
                <a:tc>
                  <a:txBody>
                    <a:bodyPr/>
                    <a:lstStyle/>
                    <a:p>
                      <a:pPr algn="l" rtl="0" fontAlgn="ctr"/>
                      <a:r>
                        <a:rPr lang="en-US" altLang="zh-CN" sz="1000" u="none" strike="noStrike">
                          <a:effectLst/>
                        </a:rPr>
                        <a:t>4200570001</a:t>
                      </a:r>
                      <a:endParaRPr lang="en-US" altLang="zh-CN" sz="1000" b="0" i="0" u="none" strike="noStrike">
                        <a:solidFill>
                          <a:srgbClr val="000000"/>
                        </a:solidFill>
                        <a:effectLst/>
                        <a:latin typeface="Arial" panose="020B0604020202020204"/>
                      </a:endParaRPr>
                    </a:p>
                  </a:txBody>
                  <a:tcPr marL="9525" marR="9525" marT="9525" marB="0" anchor="ctr"/>
                </a:tc>
              </a:tr>
              <a:tr h="187200">
                <a:tc vMerge="1">
                  <a:tcPr/>
                </a:tc>
                <a:tc vMerge="1">
                  <a:tcPr/>
                </a:tc>
                <a:tc vMerge="1">
                  <a:tcPr/>
                </a:tc>
                <a:tc vMerge="1">
                  <a:tcPr/>
                </a:tc>
                <a:tc vMerge="1">
                  <a:tcPr/>
                </a:tc>
                <a:tc vMerge="1">
                  <a:tcPr/>
                </a:tc>
                <a:tc vMerge="1">
                  <a:tcPr/>
                </a:tc>
                <a:tc vMerge="1">
                  <a:tcPr/>
                </a:tc>
                <a:tc>
                  <a:txBody>
                    <a:bodyPr/>
                    <a:lstStyle/>
                    <a:p>
                      <a:pPr algn="l" rtl="0" fontAlgn="ctr"/>
                      <a:r>
                        <a:rPr lang="en-US" altLang="zh-CN" sz="1000" u="none" strike="noStrike" dirty="0">
                          <a:effectLst/>
                        </a:rPr>
                        <a:t>2154020200</a:t>
                      </a:r>
                      <a:endParaRPr lang="en-US" altLang="zh-CN" sz="1000" b="0" i="0" u="none" strike="noStrike" dirty="0">
                        <a:solidFill>
                          <a:srgbClr val="000000"/>
                        </a:solidFill>
                        <a:effectLst/>
                        <a:latin typeface="Arial" panose="020B0604020202020204"/>
                      </a:endParaRPr>
                    </a:p>
                  </a:txBody>
                  <a:tcPr marL="9525" marR="9525" marT="9525" marB="0" anchor="ctr"/>
                </a:tc>
              </a:tr>
            </a:tbl>
          </a:graphicData>
        </a:graphic>
      </p:graphicFrame>
      <p:graphicFrame>
        <p:nvGraphicFramePr>
          <p:cNvPr id="6" name="表格 5"/>
          <p:cNvGraphicFramePr>
            <a:graphicFrameLocks noGrp="1"/>
          </p:cNvGraphicFramePr>
          <p:nvPr/>
        </p:nvGraphicFramePr>
        <p:xfrm>
          <a:off x="6656908" y="4322128"/>
          <a:ext cx="2307580" cy="2059200"/>
        </p:xfrm>
        <a:graphic>
          <a:graphicData uri="http://schemas.openxmlformats.org/drawingml/2006/table">
            <a:tbl>
              <a:tblPr>
                <a:tableStyleId>{616DA210-FB5B-4158-B5E0-FEB733F419BA}</a:tableStyleId>
              </a:tblPr>
              <a:tblGrid>
                <a:gridCol w="2307580"/>
              </a:tblGrid>
              <a:tr h="187200">
                <a:tc>
                  <a:txBody>
                    <a:bodyPr/>
                    <a:lstStyle/>
                    <a:p>
                      <a:pPr algn="ctr" fontAlgn="ctr"/>
                      <a:r>
                        <a:rPr lang="zh-CN" altLang="en-US" sz="1000" u="none" strike="noStrike" dirty="0">
                          <a:solidFill>
                            <a:schemeClr val="tx1"/>
                          </a:solidFill>
                          <a:effectLst/>
                        </a:rPr>
                        <a:t>差异分析</a:t>
                      </a:r>
                      <a:endParaRPr lang="zh-CN" altLang="en-US" sz="1000" b="0" i="0" u="none" strike="noStrike" dirty="0">
                        <a:solidFill>
                          <a:schemeClr val="tx1"/>
                        </a:solidFill>
                        <a:effectLst/>
                        <a:latin typeface="宋体" panose="02010600030101010101" pitchFamily="2"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7200">
                <a:tc>
                  <a:txBody>
                    <a:bodyPr/>
                    <a:lstStyle/>
                    <a:p>
                      <a:pPr algn="l" rtl="0" fontAlgn="ctr"/>
                      <a:r>
                        <a:rPr lang="zh-CN" altLang="en-US" sz="1000" b="0" i="0" u="none" strike="noStrike" dirty="0" smtClean="0">
                          <a:solidFill>
                            <a:schemeClr val="tx1"/>
                          </a:solidFill>
                          <a:effectLst/>
                          <a:latin typeface="Arial" panose="020B0604020202020204"/>
                        </a:rPr>
                        <a:t>未从标准化系统分发客户数据</a:t>
                      </a:r>
                      <a:endParaRPr lang="zh-CN" altLang="en-US" sz="1000" b="0" i="0" u="none" strike="noStrike" dirty="0">
                        <a:solidFill>
                          <a:schemeClr val="tx1"/>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7200">
                <a:tc>
                  <a:txBody>
                    <a:bodyPr/>
                    <a:lstStyle/>
                    <a:p>
                      <a:pPr algn="l" rtl="0" fontAlgn="ctr"/>
                      <a:r>
                        <a:rPr lang="zh-CN" altLang="en-US" sz="1000" b="0" i="0" u="none" strike="noStrike" dirty="0" smtClean="0">
                          <a:solidFill>
                            <a:schemeClr val="tx1"/>
                          </a:solidFill>
                          <a:effectLst/>
                          <a:latin typeface="+mn-lt"/>
                        </a:rPr>
                        <a:t>企业在标准化系统未找到匹配的客户</a:t>
                      </a:r>
                      <a:endParaRPr lang="zh-CN" altLang="en-US" sz="1000" b="0" i="0" u="none" strike="noStrike" dirty="0">
                        <a:solidFill>
                          <a:schemeClr val="tx1"/>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7200">
                <a:tc>
                  <a:txBody>
                    <a:bodyPr/>
                    <a:lstStyle/>
                    <a:p>
                      <a:pPr algn="l" rtl="0" fontAlgn="ctr"/>
                      <a:r>
                        <a:rPr lang="zh-CN" altLang="en-US" sz="1000" b="0" i="0" u="none" strike="noStrike" dirty="0" smtClean="0">
                          <a:solidFill>
                            <a:schemeClr val="tx1"/>
                          </a:solidFill>
                          <a:effectLst/>
                          <a:latin typeface="+mn-lt"/>
                        </a:rPr>
                        <a:t>未从标准化系统分发供应商数据</a:t>
                      </a:r>
                      <a:endParaRPr lang="zh-CN" altLang="en-US" sz="1000" b="0" i="0" u="none" strike="noStrike" dirty="0">
                        <a:solidFill>
                          <a:schemeClr val="tx1"/>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7200">
                <a:tc>
                  <a:txBody>
                    <a:bodyPr/>
                    <a:lstStyle/>
                    <a:p>
                      <a:pPr marL="0" marR="0" indent="0" algn="l" defTabSz="914400" rtl="0" eaLnBrk="1" fontAlgn="ctr" latinLnBrk="0" hangingPunct="1">
                        <a:lnSpc>
                          <a:spcPct val="100000"/>
                        </a:lnSpc>
                        <a:spcBef>
                          <a:spcPts val="0"/>
                        </a:spcBef>
                        <a:spcAft>
                          <a:spcPts val="0"/>
                        </a:spcAft>
                        <a:buClrTx/>
                        <a:buSzTx/>
                        <a:buFontTx/>
                        <a:buNone/>
                        <a:defRPr/>
                      </a:pPr>
                      <a:r>
                        <a:rPr lang="zh-CN" altLang="en-US" sz="1000" b="0" i="0" u="none" strike="noStrike" dirty="0" smtClean="0">
                          <a:solidFill>
                            <a:schemeClr val="tx1"/>
                          </a:solidFill>
                          <a:effectLst/>
                          <a:latin typeface="+mn-lt"/>
                        </a:rPr>
                        <a:t>企业在标准化系统未找到匹配的供应商</a:t>
                      </a:r>
                      <a:endParaRPr lang="zh-CN" altLang="en-US" sz="1000" b="0" i="0" u="none" strike="noStrike" dirty="0">
                        <a:solidFill>
                          <a:schemeClr val="tx1"/>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7200">
                <a:tc>
                  <a:txBody>
                    <a:bodyPr/>
                    <a:lstStyle/>
                    <a:p>
                      <a:pPr algn="l" rtl="0" fontAlgn="ctr"/>
                      <a:r>
                        <a:rPr lang="zh-CN" altLang="en-US" sz="1000" b="0" i="0" u="none" strike="noStrike" dirty="0" smtClean="0">
                          <a:solidFill>
                            <a:schemeClr val="tx1"/>
                          </a:solidFill>
                          <a:effectLst/>
                          <a:latin typeface="+mn-lt"/>
                        </a:rPr>
                        <a:t>未从标准化系统分发会计科目数据</a:t>
                      </a:r>
                      <a:endParaRPr lang="zh-CN" altLang="en-US" sz="1000" b="0" i="0" u="none" strike="noStrike" dirty="0">
                        <a:solidFill>
                          <a:schemeClr val="tx1"/>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7200">
                <a:tc>
                  <a:txBody>
                    <a:bodyPr/>
                    <a:lstStyle/>
                    <a:p>
                      <a:pPr algn="l" rtl="0" fontAlgn="ctr"/>
                      <a:r>
                        <a:rPr lang="zh-CN" altLang="en-US" sz="1000" b="0" i="0" u="none" strike="noStrike" dirty="0" smtClean="0">
                          <a:solidFill>
                            <a:schemeClr val="tx1"/>
                          </a:solidFill>
                          <a:effectLst/>
                          <a:latin typeface="+mn-lt"/>
                        </a:rPr>
                        <a:t>企业客户没有正确维护冻结标识</a:t>
                      </a:r>
                      <a:endParaRPr lang="zh-CN" altLang="en-US" sz="1000" b="0" i="0" u="none" strike="noStrike" dirty="0">
                        <a:solidFill>
                          <a:schemeClr val="tx1"/>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7200">
                <a:tc>
                  <a:txBody>
                    <a:bodyPr/>
                    <a:lstStyle/>
                    <a:p>
                      <a:pPr algn="l" rtl="0" fontAlgn="ctr"/>
                      <a:r>
                        <a:rPr lang="zh-CN" altLang="en-US" sz="1000" b="0" i="0" u="none" strike="noStrike" dirty="0" smtClean="0">
                          <a:solidFill>
                            <a:schemeClr val="tx1"/>
                          </a:solidFill>
                          <a:effectLst/>
                          <a:latin typeface="+mn-lt"/>
                        </a:rPr>
                        <a:t>企业在标准化系统未找到匹配的客户</a:t>
                      </a:r>
                      <a:endParaRPr lang="zh-CN" altLang="en-US" sz="1000" b="0" i="0" u="none" strike="noStrike" dirty="0">
                        <a:solidFill>
                          <a:schemeClr val="tx1"/>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7200">
                <a:tc>
                  <a:txBody>
                    <a:bodyPr/>
                    <a:lstStyle/>
                    <a:p>
                      <a:pPr algn="l" rtl="0" fontAlgn="ctr"/>
                      <a:r>
                        <a:rPr lang="zh-CN" altLang="en-US" sz="1000" b="0" i="0" u="none" strike="noStrike" dirty="0" smtClean="0">
                          <a:solidFill>
                            <a:schemeClr val="tx1"/>
                          </a:solidFill>
                          <a:effectLst/>
                          <a:latin typeface="+mn-lt"/>
                        </a:rPr>
                        <a:t>企业供应商没有正确维护冻结标识</a:t>
                      </a:r>
                      <a:endParaRPr lang="zh-CN" altLang="en-US" sz="1000" b="0" i="0" u="none" strike="noStrike" dirty="0">
                        <a:solidFill>
                          <a:schemeClr val="tx1"/>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7200">
                <a:tc>
                  <a:txBody>
                    <a:bodyPr/>
                    <a:lstStyle/>
                    <a:p>
                      <a:pPr algn="l" rtl="0" fontAlgn="ctr"/>
                      <a:r>
                        <a:rPr lang="zh-CN" altLang="en-US" sz="1000" b="0" i="0" u="none" strike="noStrike" dirty="0" smtClean="0">
                          <a:solidFill>
                            <a:schemeClr val="tx1"/>
                          </a:solidFill>
                          <a:effectLst/>
                          <a:latin typeface="+mn-lt"/>
                        </a:rPr>
                        <a:t>企业会计科目没有正确维护冻结标识</a:t>
                      </a:r>
                      <a:endParaRPr lang="zh-CN" altLang="en-US" sz="1000" b="0" i="0" u="none" strike="noStrike" dirty="0">
                        <a:solidFill>
                          <a:schemeClr val="tx1"/>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7200">
                <a:tc>
                  <a:txBody>
                    <a:bodyPr/>
                    <a:lstStyle/>
                    <a:p>
                      <a:pPr algn="l" rtl="0" fontAlgn="ctr"/>
                      <a:r>
                        <a:rPr lang="zh-CN" altLang="en-US" sz="1000" u="none" strike="noStrike" dirty="0" smtClean="0">
                          <a:solidFill>
                            <a:schemeClr val="tx1"/>
                          </a:solidFill>
                          <a:effectLst/>
                        </a:rPr>
                        <a:t>企业组科目没有正确维护冻结标识</a:t>
                      </a:r>
                      <a:endParaRPr lang="zh-CN" altLang="en-US" sz="1000" b="0" i="0" u="none" strike="noStrike" dirty="0">
                        <a:solidFill>
                          <a:schemeClr val="tx1"/>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3" name="左弧形箭头 12"/>
          <p:cNvSpPr/>
          <p:nvPr/>
        </p:nvSpPr>
        <p:spPr bwMode="auto">
          <a:xfrm rot="10389987">
            <a:off x="6933741" y="2543086"/>
            <a:ext cx="858706" cy="2227895"/>
          </a:xfrm>
          <a:prstGeom prst="curvedRightArrow">
            <a:avLst>
              <a:gd name="adj1" fmla="val 14795"/>
              <a:gd name="adj2" fmla="val 40735"/>
              <a:gd name="adj3" fmla="val 24762"/>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charset="-122"/>
              <a:ea typeface="微软雅黑" panose="020B0503020204020204" charset="-122"/>
            </a:endParaRPr>
          </a:p>
        </p:txBody>
      </p:sp>
      <p:sp>
        <p:nvSpPr>
          <p:cNvPr id="11" name="左弧形箭头 10"/>
          <p:cNvSpPr/>
          <p:nvPr/>
        </p:nvSpPr>
        <p:spPr bwMode="auto">
          <a:xfrm rot="357979">
            <a:off x="3059832" y="2780928"/>
            <a:ext cx="827584" cy="2160240"/>
          </a:xfrm>
          <a:prstGeom prst="curvedRightArrow">
            <a:avLst>
              <a:gd name="adj1" fmla="val 17819"/>
              <a:gd name="adj2" fmla="val 50000"/>
              <a:gd name="adj3" fmla="val 37060"/>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charset="-122"/>
              <a:ea typeface="微软雅黑" panose="020B0503020204020204" charset="-122"/>
            </a:endParaRPr>
          </a:p>
        </p:txBody>
      </p:sp>
      <p:sp>
        <p:nvSpPr>
          <p:cNvPr id="7" name="椭圆 6"/>
          <p:cNvSpPr/>
          <p:nvPr/>
        </p:nvSpPr>
        <p:spPr bwMode="auto">
          <a:xfrm>
            <a:off x="3923928" y="1988840"/>
            <a:ext cx="3024336" cy="1152128"/>
          </a:xfrm>
          <a:prstGeom prst="ellipse">
            <a:avLst/>
          </a:prstGeom>
          <a:solidFill>
            <a:schemeClr val="bg1">
              <a:lumMod val="85000"/>
              <a:alpha val="80000"/>
            </a:schemeClr>
          </a:solidFill>
          <a:ln>
            <a:solidFill>
              <a:srgbClr val="C00000"/>
            </a:solidFill>
          </a:ln>
          <a:effectLst>
            <a:outerShdw dist="20000" sx="1000" sy="1000" rotWithShape="0">
              <a:srgbClr val="000000">
                <a:alpha val="38000"/>
              </a:srgbClr>
            </a:outerShdw>
          </a:effectLst>
        </p:spPr>
        <p:style>
          <a:lnRef idx="1">
            <a:schemeClr val="dk1"/>
          </a:lnRef>
          <a:fillRef idx="2">
            <a:schemeClr val="dk1"/>
          </a:fillRef>
          <a:effectRef idx="1">
            <a:schemeClr val="dk1"/>
          </a:effectRef>
          <a:fontRef idx="minor">
            <a:schemeClr val="dk1"/>
          </a:fontRef>
        </p:style>
        <p:txBody>
          <a:bodyPr wrap="none" rtlCol="0" anchor="ctr"/>
          <a:lstStyle/>
          <a:p>
            <a:pPr algn="ctr"/>
            <a:r>
              <a:rPr lang="zh-CN" altLang="en-US" dirty="0" smtClean="0">
                <a:solidFill>
                  <a:srgbClr val="FF0000"/>
                </a:solidFill>
                <a:latin typeface="微软雅黑" panose="020B0503020204020204" charset="-122"/>
                <a:ea typeface="微软雅黑" panose="020B0503020204020204" charset="-122"/>
              </a:rPr>
              <a:t>代码应用与维护</a:t>
            </a:r>
            <a:endParaRPr lang="zh-CN" altLang="en-US" dirty="0">
              <a:solidFill>
                <a:srgbClr val="FF0000"/>
              </a:solidFill>
              <a:latin typeface="微软雅黑" panose="020B0503020204020204" charset="-122"/>
              <a:ea typeface="微软雅黑" panose="020B0503020204020204" charset="-122"/>
            </a:endParaRPr>
          </a:p>
        </p:txBody>
      </p:sp>
      <p:sp>
        <p:nvSpPr>
          <p:cNvPr id="12" name="椭圆 11"/>
          <p:cNvSpPr/>
          <p:nvPr/>
        </p:nvSpPr>
        <p:spPr bwMode="auto">
          <a:xfrm>
            <a:off x="1403647" y="4797152"/>
            <a:ext cx="2952329" cy="1152128"/>
          </a:xfrm>
          <a:prstGeom prst="ellipse">
            <a:avLst/>
          </a:prstGeom>
          <a:solidFill>
            <a:schemeClr val="bg1">
              <a:lumMod val="85000"/>
              <a:alpha val="80000"/>
            </a:schemeClr>
          </a:solidFill>
          <a:ln>
            <a:solidFill>
              <a:srgbClr val="C00000"/>
            </a:solidFill>
          </a:ln>
          <a:effectLst>
            <a:outerShdw dist="20000" sx="1000" sy="1000" rotWithShape="0">
              <a:srgbClr val="000000">
                <a:alpha val="38000"/>
              </a:srgbClr>
            </a:outerShdw>
          </a:effectLst>
        </p:spPr>
        <p:style>
          <a:lnRef idx="1">
            <a:schemeClr val="dk1"/>
          </a:lnRef>
          <a:fillRef idx="2">
            <a:schemeClr val="dk1"/>
          </a:fillRef>
          <a:effectRef idx="1">
            <a:schemeClr val="dk1"/>
          </a:effectRef>
          <a:fontRef idx="minor">
            <a:schemeClr val="dk1"/>
          </a:fontRef>
        </p:style>
        <p:txBody>
          <a:bodyPr wrap="none" rtlCol="0" anchor="ctr"/>
          <a:lstStyle/>
          <a:p>
            <a:pPr algn="ctr"/>
            <a:r>
              <a:rPr lang="zh-CN" altLang="en-US" dirty="0" smtClean="0">
                <a:solidFill>
                  <a:srgbClr val="FF0000"/>
                </a:solidFill>
                <a:latin typeface="微软雅黑" panose="020B0503020204020204" charset="-122"/>
                <a:ea typeface="微软雅黑" panose="020B0503020204020204" charset="-122"/>
              </a:rPr>
              <a:t>主数据监控</a:t>
            </a:r>
            <a:r>
              <a:rPr lang="zh-CN" altLang="en-US" dirty="0">
                <a:solidFill>
                  <a:srgbClr val="FF0000"/>
                </a:solidFill>
                <a:latin typeface="微软雅黑" panose="020B0503020204020204" charset="-122"/>
                <a:ea typeface="微软雅黑" panose="020B0503020204020204" charset="-122"/>
              </a:rPr>
              <a:t>、检查</a:t>
            </a:r>
            <a:endParaRPr lang="zh-CN" altLang="en-US" dirty="0">
              <a:solidFill>
                <a:srgbClr val="FF0000"/>
              </a:solidFill>
              <a:latin typeface="微软雅黑" panose="020B0503020204020204" charset="-122"/>
              <a:ea typeface="微软雅黑" panose="020B0503020204020204" charset="-122"/>
            </a:endParaRPr>
          </a:p>
        </p:txBody>
      </p:sp>
      <p:sp>
        <p:nvSpPr>
          <p:cNvPr id="14" name="椭圆 13"/>
          <p:cNvSpPr/>
          <p:nvPr/>
        </p:nvSpPr>
        <p:spPr bwMode="auto">
          <a:xfrm>
            <a:off x="6624488" y="4797152"/>
            <a:ext cx="2340000" cy="1152128"/>
          </a:xfrm>
          <a:prstGeom prst="ellipse">
            <a:avLst/>
          </a:prstGeom>
          <a:solidFill>
            <a:schemeClr val="bg1">
              <a:lumMod val="85000"/>
              <a:alpha val="80000"/>
            </a:schemeClr>
          </a:solidFill>
          <a:ln>
            <a:solidFill>
              <a:srgbClr val="C00000"/>
            </a:solidFill>
          </a:ln>
          <a:effectLst>
            <a:outerShdw dist="20000" sx="1000" sy="1000" rotWithShape="0">
              <a:srgbClr val="000000">
                <a:alpha val="38000"/>
              </a:srgbClr>
            </a:outerShdw>
          </a:effectLst>
        </p:spPr>
        <p:style>
          <a:lnRef idx="1">
            <a:schemeClr val="dk1"/>
          </a:lnRef>
          <a:fillRef idx="2">
            <a:schemeClr val="dk1"/>
          </a:fillRef>
          <a:effectRef idx="1">
            <a:schemeClr val="dk1"/>
          </a:effectRef>
          <a:fontRef idx="minor">
            <a:schemeClr val="dk1"/>
          </a:fontRef>
        </p:style>
        <p:txBody>
          <a:bodyPr wrap="none" rtlCol="0" anchor="ctr"/>
          <a:lstStyle/>
          <a:p>
            <a:pPr algn="ctr"/>
            <a:r>
              <a:rPr lang="zh-CN" altLang="en-US" dirty="0" smtClean="0">
                <a:solidFill>
                  <a:srgbClr val="FF0000"/>
                </a:solidFill>
                <a:latin typeface="微软雅黑" panose="020B0503020204020204" charset="-122"/>
                <a:ea typeface="微软雅黑" panose="020B0503020204020204" charset="-122"/>
              </a:rPr>
              <a:t>数据应用差异</a:t>
            </a:r>
            <a:r>
              <a:rPr lang="zh-CN" altLang="en-US" dirty="0">
                <a:solidFill>
                  <a:srgbClr val="FF0000"/>
                </a:solidFill>
                <a:latin typeface="微软雅黑" panose="020B0503020204020204" charset="-122"/>
                <a:ea typeface="微软雅黑" panose="020B0503020204020204" charset="-122"/>
              </a:rPr>
              <a:t>分析</a:t>
            </a:r>
            <a:endParaRPr lang="zh-CN" altLang="en-US" dirty="0">
              <a:solidFill>
                <a:srgbClr val="FF0000"/>
              </a:solidFill>
              <a:latin typeface="微软雅黑" panose="020B0503020204020204" charset="-122"/>
              <a:ea typeface="微软雅黑" panose="020B0503020204020204" charset="-122"/>
            </a:endParaRPr>
          </a:p>
        </p:txBody>
      </p:sp>
      <p:sp>
        <p:nvSpPr>
          <p:cNvPr id="15" name="左弧形箭头 14"/>
          <p:cNvSpPr/>
          <p:nvPr/>
        </p:nvSpPr>
        <p:spPr bwMode="auto">
          <a:xfrm rot="16200000">
            <a:off x="5157045" y="4716164"/>
            <a:ext cx="611562" cy="2501731"/>
          </a:xfrm>
          <a:prstGeom prst="curvedRightArrow">
            <a:avLst>
              <a:gd name="adj1" fmla="val 29154"/>
              <a:gd name="adj2" fmla="val 69573"/>
              <a:gd name="adj3" fmla="val 36651"/>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charset="-122"/>
              <a:ea typeface="微软雅黑" panose="020B0503020204020204" charset="-122"/>
            </a:endParaRPr>
          </a:p>
        </p:txBody>
      </p:sp>
      <p:sp>
        <p:nvSpPr>
          <p:cNvPr id="16"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微软雅黑" panose="020B0503020204020204" charset="-122"/>
                <a:ea typeface="微软雅黑" panose="020B0503020204020204" charset="-122"/>
              </a:rPr>
            </a:fld>
            <a:endParaRPr lang="en-US" altLang="zh-TW" sz="1200" dirty="0">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2" presetClass="entr" presetSubtype="4"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1000" fill="hold"/>
                                        <p:tgtEl>
                                          <p:spTgt spid="21"/>
                                        </p:tgtEl>
                                        <p:attrNameLst>
                                          <p:attrName>ppt_y</p:attrName>
                                        </p:attrNameLst>
                                      </p:cBhvr>
                                      <p:tavLst>
                                        <p:tav tm="0">
                                          <p:val>
                                            <p:strVal val="#ppt_y+.1"/>
                                          </p:val>
                                        </p:tav>
                                        <p:tav tm="100000">
                                          <p:val>
                                            <p:strVal val="#ppt_y"/>
                                          </p:val>
                                        </p:tav>
                                      </p:tavLst>
                                    </p:anim>
                                  </p:childTnLst>
                                </p:cTn>
                              </p:par>
                            </p:childTnLst>
                          </p:cTn>
                        </p:par>
                        <p:par>
                          <p:cTn id="32" fill="hold">
                            <p:stCondLst>
                              <p:cond delay="1000"/>
                            </p:stCondLst>
                            <p:childTnLst>
                              <p:par>
                                <p:cTn id="33" presetID="10" presetClass="entr" presetSubtype="0"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par>
                          <p:cTn id="36" fill="hold">
                            <p:stCondLst>
                              <p:cond delay="1500"/>
                            </p:stCondLst>
                            <p:childTnLst>
                              <p:par>
                                <p:cTn id="37" presetID="10" presetClass="entr" presetSubtype="0" fill="hold" nodeType="after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500"/>
                                        <p:tgtEl>
                                          <p:spTgt spid="6"/>
                                        </p:tgtEl>
                                      </p:cBhvr>
                                    </p:animEffect>
                                  </p:childTnLst>
                                </p:cTn>
                              </p:par>
                            </p:childTnLst>
                          </p:cTn>
                        </p:par>
                        <p:par>
                          <p:cTn id="40" fill="hold">
                            <p:stCondLst>
                              <p:cond delay="2000"/>
                            </p:stCondLst>
                            <p:childTnLst>
                              <p:par>
                                <p:cTn id="41" presetID="42" presetClass="entr" presetSubtype="0"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anim calcmode="lin" valueType="num">
                                      <p:cBhvr>
                                        <p:cTn id="44" dur="1000" fill="hold"/>
                                        <p:tgtEl>
                                          <p:spTgt spid="14"/>
                                        </p:tgtEl>
                                        <p:attrNameLst>
                                          <p:attrName>ppt_x</p:attrName>
                                        </p:attrNameLst>
                                      </p:cBhvr>
                                      <p:tavLst>
                                        <p:tav tm="0">
                                          <p:val>
                                            <p:strVal val="#ppt_x"/>
                                          </p:val>
                                        </p:tav>
                                        <p:tav tm="100000">
                                          <p:val>
                                            <p:strVal val="#ppt_x"/>
                                          </p:val>
                                        </p:tav>
                                      </p:tavLst>
                                    </p:anim>
                                    <p:anim calcmode="lin" valueType="num">
                                      <p:cBhvr>
                                        <p:cTn id="45" dur="1000" fill="hold"/>
                                        <p:tgtEl>
                                          <p:spTgt spid="14"/>
                                        </p:tgtEl>
                                        <p:attrNameLst>
                                          <p:attrName>ppt_y</p:attrName>
                                        </p:attrNameLst>
                                      </p:cBhvr>
                                      <p:tavLst>
                                        <p:tav tm="0">
                                          <p:val>
                                            <p:strVal val="#ppt_y+.1"/>
                                          </p:val>
                                        </p:tav>
                                        <p:tav tm="100000">
                                          <p:val>
                                            <p:strVal val="#ppt_y"/>
                                          </p:val>
                                        </p:tav>
                                      </p:tavLst>
                                    </p:anim>
                                  </p:childTnLst>
                                </p:cTn>
                              </p:par>
                            </p:childTnLst>
                          </p:cTn>
                        </p:par>
                        <p:par>
                          <p:cTn id="46" fill="hold">
                            <p:stCondLst>
                              <p:cond delay="3000"/>
                            </p:stCondLst>
                            <p:childTnLst>
                              <p:par>
                                <p:cTn id="47" presetID="10" presetClass="entr" presetSubtype="0" fill="hold" grpId="0" nodeType="after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1" grpId="0"/>
      <p:bldP spid="13" grpId="0" animBg="1"/>
      <p:bldP spid="11" grpId="0" animBg="1"/>
      <p:bldP spid="12" grpId="0" animBg="1"/>
      <p:bldP spid="14" grpId="0" animBg="1"/>
      <p:bldP spid="1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表格 22"/>
          <p:cNvGraphicFramePr>
            <a:graphicFrameLocks noGrp="1"/>
          </p:cNvGraphicFramePr>
          <p:nvPr/>
        </p:nvGraphicFramePr>
        <p:xfrm>
          <a:off x="530183" y="3213216"/>
          <a:ext cx="6634105" cy="2160000"/>
        </p:xfrm>
        <a:graphic>
          <a:graphicData uri="http://schemas.openxmlformats.org/drawingml/2006/table">
            <a:tbl>
              <a:tblPr>
                <a:tableStyleId>{8A107856-5554-42FB-B03E-39F5DBC370BA}</a:tableStyleId>
              </a:tblPr>
              <a:tblGrid>
                <a:gridCol w="685800"/>
                <a:gridCol w="685800"/>
                <a:gridCol w="2667000"/>
                <a:gridCol w="685800"/>
                <a:gridCol w="685800"/>
                <a:gridCol w="685800"/>
                <a:gridCol w="538105"/>
              </a:tblGrid>
              <a:tr h="360000">
                <a:tc gridSpan="7">
                  <a:txBody>
                    <a:bodyPr/>
                    <a:lstStyle/>
                    <a:p>
                      <a:pPr algn="ctr" fontAlgn="ctr"/>
                      <a:r>
                        <a:rPr lang="zh-CN" altLang="en-US" sz="1400" u="none" strike="noStrike" dirty="0" smtClean="0">
                          <a:effectLst/>
                        </a:rPr>
                        <a:t>代码申请通过率统计</a:t>
                      </a:r>
                      <a:endParaRPr lang="zh-CN" altLang="en-US" sz="1400" b="1" i="0" u="none" strike="noStrike" dirty="0">
                        <a:solidFill>
                          <a:schemeClr val="accent2"/>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hMerge="1">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hMerge="1">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hMerge="1">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hMerge="1">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hMerge="1">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r>
              <a:tr h="360000">
                <a:tc>
                  <a:txBody>
                    <a:bodyPr/>
                    <a:lstStyle/>
                    <a:p>
                      <a:pPr algn="ctr" fontAlgn="ctr"/>
                      <a:r>
                        <a:rPr lang="zh-CN" altLang="en-US" sz="1200" u="none" strike="noStrike" dirty="0">
                          <a:effectLst/>
                        </a:rPr>
                        <a:t>物资大类</a:t>
                      </a:r>
                      <a:endParaRPr lang="zh-CN" altLang="en-US" sz="1200" b="1"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1200" u="none" strike="noStrike" dirty="0">
                          <a:effectLst/>
                        </a:rPr>
                        <a:t>单位代码</a:t>
                      </a:r>
                      <a:endParaRPr lang="zh-CN" altLang="en-US" sz="1200" b="1"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1200" u="none" strike="noStrike" dirty="0">
                          <a:effectLst/>
                        </a:rPr>
                        <a:t>单位名称</a:t>
                      </a:r>
                      <a:endParaRPr lang="zh-CN" altLang="en-US" sz="1200" b="1"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1200" u="none" strike="noStrike">
                          <a:effectLst/>
                        </a:rPr>
                        <a:t>提报总数</a:t>
                      </a:r>
                      <a:endParaRPr lang="zh-CN" altLang="en-US" sz="1200" b="1"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1200" u="none" strike="noStrike">
                          <a:effectLst/>
                        </a:rPr>
                        <a:t>通过总数</a:t>
                      </a:r>
                      <a:endParaRPr lang="zh-CN" altLang="en-US" sz="1200" b="1"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1200" u="none" strike="noStrike">
                          <a:effectLst/>
                        </a:rPr>
                        <a:t>拒绝总数</a:t>
                      </a:r>
                      <a:endParaRPr lang="zh-CN" altLang="en-US" sz="1200" b="1"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1200" u="none" strike="noStrike" dirty="0">
                          <a:effectLst/>
                        </a:rPr>
                        <a:t>通过率</a:t>
                      </a:r>
                      <a:endParaRPr lang="zh-CN" altLang="en-US" sz="1200" b="1"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00">
                <a:tc rowSpan="3">
                  <a:txBody>
                    <a:bodyPr/>
                    <a:lstStyle/>
                    <a:p>
                      <a:pPr algn="ctr" fontAlgn="ctr"/>
                      <a:r>
                        <a:rPr lang="en-US" altLang="zh-CN" sz="1200" u="none" strike="noStrike" dirty="0" smtClean="0">
                          <a:effectLst/>
                        </a:rPr>
                        <a:t>09</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smtClean="0">
                          <a:effectLst/>
                        </a:rPr>
                        <a:t>30450000</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200" u="none" strike="noStrike" dirty="0" smtClean="0">
                          <a:effectLst/>
                        </a:rPr>
                        <a:t>某集团上海公司</a:t>
                      </a:r>
                      <a:r>
                        <a:rPr lang="zh-CN" altLang="en-US" sz="1200" u="none" strike="noStrike" dirty="0">
                          <a:effectLst/>
                        </a:rPr>
                        <a:t> </a:t>
                      </a:r>
                      <a:endParaRPr lang="zh-CN" altLang="en-US"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1 </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1 </a:t>
                      </a:r>
                      <a:endParaRPr lang="en-US" altLang="zh-CN"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0 </a:t>
                      </a:r>
                      <a:endParaRPr lang="en-US" altLang="zh-CN"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100% </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00">
                <a:tc vMerge="1">
                  <a:tcPr/>
                </a:tc>
                <a:tc>
                  <a:txBody>
                    <a:bodyPr/>
                    <a:lstStyle/>
                    <a:p>
                      <a:pPr algn="ctr" fontAlgn="ctr"/>
                      <a:r>
                        <a:rPr lang="en-US" altLang="zh-CN" sz="1200" u="none" strike="noStrike" dirty="0" smtClean="0">
                          <a:effectLst/>
                        </a:rPr>
                        <a:t>30700000</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200" u="none" strike="noStrike" dirty="0" smtClean="0">
                          <a:effectLst/>
                        </a:rPr>
                        <a:t>某集团仪征公司 </a:t>
                      </a:r>
                      <a:endParaRPr lang="zh-CN" altLang="en-US"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37 </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4 </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8 </a:t>
                      </a:r>
                      <a:endParaRPr lang="en-US" altLang="zh-CN"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33% </a:t>
                      </a:r>
                      <a:endParaRPr lang="en-US" altLang="zh-CN"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00">
                <a:tc vMerge="1">
                  <a:tcPr/>
                </a:tc>
                <a:tc>
                  <a:txBody>
                    <a:bodyPr/>
                    <a:lstStyle/>
                    <a:p>
                      <a:pPr algn="ctr" fontAlgn="ctr"/>
                      <a:r>
                        <a:rPr lang="en-US" altLang="zh-CN" sz="1200" u="none" strike="noStrike" dirty="0" smtClean="0">
                          <a:effectLst/>
                        </a:rPr>
                        <a:t>32100000</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200" u="none" strike="noStrike" dirty="0" smtClean="0">
                          <a:effectLst/>
                        </a:rPr>
                        <a:t>某集团洛阳</a:t>
                      </a:r>
                      <a:r>
                        <a:rPr lang="zh-CN" altLang="en-US" sz="1200" u="none" strike="noStrike" dirty="0">
                          <a:effectLst/>
                        </a:rPr>
                        <a:t>分公司</a:t>
                      </a:r>
                      <a:endParaRPr lang="zh-CN" altLang="en-US"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3 </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3 </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0 </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100% </a:t>
                      </a:r>
                      <a:endParaRPr lang="en-US" altLang="zh-CN"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00">
                <a:tc>
                  <a:txBody>
                    <a:bodyPr/>
                    <a:lstStyle/>
                    <a:p>
                      <a:pPr algn="ctr" fontAlgn="ctr"/>
                      <a:r>
                        <a:rPr lang="zh-CN" altLang="en-US" sz="1200" u="none" strike="noStrike" dirty="0">
                          <a:effectLst/>
                        </a:rPr>
                        <a:t>合计： </a:t>
                      </a:r>
                      <a:endParaRPr lang="zh-CN" altLang="en-US"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1200" u="none" strike="noStrike">
                          <a:effectLst/>
                        </a:rPr>
                        <a:t>　</a:t>
                      </a:r>
                      <a:endParaRPr lang="zh-CN" altLang="en-US"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1200" u="none" strike="noStrike">
                          <a:effectLst/>
                        </a:rPr>
                        <a:t>　</a:t>
                      </a:r>
                      <a:endParaRPr lang="zh-CN" altLang="en-US"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41 </a:t>
                      </a:r>
                      <a:endParaRPr lang="en-US" altLang="zh-CN"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8 </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8 </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50% </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36" name="表格 35"/>
          <p:cNvGraphicFramePr>
            <a:graphicFrameLocks noGrp="1"/>
          </p:cNvGraphicFramePr>
          <p:nvPr/>
        </p:nvGraphicFramePr>
        <p:xfrm>
          <a:off x="682264" y="3573016"/>
          <a:ext cx="6698048" cy="2643430"/>
        </p:xfrm>
        <a:graphic>
          <a:graphicData uri="http://schemas.openxmlformats.org/drawingml/2006/table">
            <a:tbl>
              <a:tblPr>
                <a:tableStyleId>{8A107856-5554-42FB-B03E-39F5DBC370BA}</a:tableStyleId>
              </a:tblPr>
              <a:tblGrid>
                <a:gridCol w="395856"/>
                <a:gridCol w="743685"/>
                <a:gridCol w="1029845"/>
                <a:gridCol w="398949"/>
                <a:gridCol w="398949"/>
                <a:gridCol w="428727"/>
                <a:gridCol w="901164"/>
                <a:gridCol w="466271"/>
                <a:gridCol w="446447"/>
                <a:gridCol w="595262"/>
                <a:gridCol w="892893"/>
              </a:tblGrid>
              <a:tr h="309619">
                <a:tc gridSpan="11">
                  <a:txBody>
                    <a:bodyPr/>
                    <a:lstStyle/>
                    <a:p>
                      <a:pPr algn="ctr" fontAlgn="ctr"/>
                      <a:r>
                        <a:rPr lang="zh-CN" altLang="en-US" sz="1400" u="none" strike="noStrike" kern="1200" dirty="0" smtClean="0">
                          <a:effectLst/>
                        </a:rPr>
                        <a:t>代码审批效率统计</a:t>
                      </a:r>
                      <a:endParaRPr lang="zh-CN" altLang="en-US" sz="1400" u="none" strike="noStrike" kern="1200" dirty="0">
                        <a:solidFill>
                          <a:schemeClr val="dk1"/>
                        </a:solidFill>
                        <a:effectLst/>
                        <a:latin typeface="+mn-lt"/>
                        <a:ea typeface="+mn-ea"/>
                        <a:cs typeface="+mn-cs"/>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hMerge="1">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hMerge="1">
                  <a:tcPr/>
                </a:tc>
                <a:tc hMerge="1">
                  <a:tcPr/>
                </a:tc>
                <a:tc hMerge="1">
                  <a:tcPr/>
                </a:tc>
                <a:tc hMerge="1">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hMerge="1">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hMerge="1">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hMerge="1">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r>
              <a:tr h="157269">
                <a:tc rowSpan="2">
                  <a:txBody>
                    <a:bodyPr/>
                    <a:lstStyle/>
                    <a:p>
                      <a:pPr algn="ctr" fontAlgn="ctr"/>
                      <a:r>
                        <a:rPr lang="zh-CN" altLang="en-US" sz="1200" u="none" strike="noStrike" kern="1200" dirty="0">
                          <a:effectLst/>
                        </a:rPr>
                        <a:t>物资编码</a:t>
                      </a:r>
                      <a:endParaRPr lang="zh-CN" altLang="en-US" sz="1200" u="none" strike="noStrike" kern="1200" dirty="0">
                        <a:solidFill>
                          <a:schemeClr val="dk1"/>
                        </a:solidFill>
                        <a:effectLst/>
                        <a:latin typeface="+mn-lt"/>
                        <a:ea typeface="+mn-ea"/>
                        <a:cs typeface="+mn-cs"/>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zh-CN" altLang="en-US" sz="1200" u="none" strike="noStrike">
                          <a:effectLst/>
                        </a:rPr>
                        <a:t>单位代码</a:t>
                      </a:r>
                      <a:endParaRPr lang="zh-CN" altLang="en-US" sz="1200" b="1"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zh-CN" altLang="en-US" sz="1200" u="none" strike="noStrike">
                          <a:effectLst/>
                        </a:rPr>
                        <a:t>单位名称</a:t>
                      </a:r>
                      <a:endParaRPr lang="zh-CN" altLang="en-US" sz="1200" b="1"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fontAlgn="ctr"/>
                      <a:r>
                        <a:rPr lang="zh-CN" altLang="en-US" sz="1200" u="none" strike="noStrike" dirty="0">
                          <a:effectLst/>
                        </a:rPr>
                        <a:t>审批情况</a:t>
                      </a:r>
                      <a:endParaRPr lang="zh-CN" altLang="en-US" sz="1200" b="1"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cPr/>
                </a:tc>
                <a:tc hMerge="1">
                  <a:tcPr/>
                </a:tc>
                <a:tc hMerge="1">
                  <a:tcPr/>
                </a:tc>
                <a:tc rowSpan="2">
                  <a:txBody>
                    <a:bodyPr/>
                    <a:lstStyle/>
                    <a:p>
                      <a:pPr algn="ctr" fontAlgn="ctr"/>
                      <a:r>
                        <a:rPr lang="zh-CN" altLang="en-US" sz="1200" u="none" strike="noStrike">
                          <a:effectLst/>
                        </a:rPr>
                        <a:t>通过数量</a:t>
                      </a:r>
                      <a:endParaRPr lang="zh-CN" altLang="en-US" sz="1200" b="1"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zh-CN" altLang="en-US" sz="1200" u="none" strike="noStrike">
                          <a:effectLst/>
                        </a:rPr>
                        <a:t>拒绝数量</a:t>
                      </a:r>
                      <a:endParaRPr lang="zh-CN" altLang="en-US" sz="1200" b="1"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zh-CN" altLang="en-US" sz="1200" u="none" strike="noStrike">
                          <a:effectLst/>
                        </a:rPr>
                        <a:t>及时率</a:t>
                      </a:r>
                      <a:endParaRPr lang="zh-CN" altLang="en-US" sz="1200" b="1"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zh-CN" altLang="en-US" sz="1200" u="none" strike="noStrike" kern="1200">
                          <a:effectLst/>
                        </a:rPr>
                        <a:t>平均审批</a:t>
                      </a:r>
                      <a:br>
                        <a:rPr lang="zh-CN" altLang="en-US" sz="1200" u="none" strike="noStrike" kern="1200">
                          <a:effectLst/>
                        </a:rPr>
                      </a:br>
                      <a:r>
                        <a:rPr lang="zh-CN" altLang="en-US" sz="1200" u="none" strike="noStrike" kern="1200">
                          <a:effectLst/>
                        </a:rPr>
                        <a:t>时间</a:t>
                      </a:r>
                      <a:r>
                        <a:rPr lang="en-US" altLang="zh-CN" sz="1200" u="none" strike="noStrike" kern="1200">
                          <a:effectLst/>
                        </a:rPr>
                        <a:t>(</a:t>
                      </a:r>
                      <a:r>
                        <a:rPr lang="zh-CN" altLang="en-US" sz="1200" u="none" strike="noStrike" kern="1200">
                          <a:effectLst/>
                        </a:rPr>
                        <a:t>小时</a:t>
                      </a:r>
                      <a:r>
                        <a:rPr lang="en-US" altLang="zh-CN" sz="1200" u="none" strike="noStrike" kern="1200">
                          <a:effectLst/>
                        </a:rPr>
                        <a:t>)</a:t>
                      </a:r>
                      <a:endParaRPr lang="en-US" altLang="zh-CN" sz="1200" u="none" strike="noStrike" kern="1200">
                        <a:solidFill>
                          <a:schemeClr val="dk1"/>
                        </a:solidFill>
                        <a:effectLst/>
                        <a:latin typeface="+mn-lt"/>
                        <a:ea typeface="+mn-ea"/>
                        <a:cs typeface="+mn-cs"/>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9350">
                <a:tc vMerge="1">
                  <a:tcPr/>
                </a:tc>
                <a:tc vMerge="1">
                  <a:tcPr/>
                </a:tc>
                <a:tc vMerge="1">
                  <a:tcPr/>
                </a:tc>
                <a:tc>
                  <a:txBody>
                    <a:bodyPr/>
                    <a:lstStyle/>
                    <a:p>
                      <a:pPr algn="ctr" fontAlgn="ctr"/>
                      <a:r>
                        <a:rPr lang="zh-CN" altLang="en-US" sz="1200" u="none" strike="noStrike">
                          <a:effectLst/>
                        </a:rPr>
                        <a:t>全部</a:t>
                      </a:r>
                      <a:endParaRPr lang="zh-CN" altLang="en-US" sz="1200" b="1"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1200" u="none" strike="noStrike">
                          <a:effectLst/>
                        </a:rPr>
                        <a:t>一天</a:t>
                      </a:r>
                      <a:endParaRPr lang="zh-CN" altLang="en-US" sz="1200" b="1"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1200" u="none" strike="noStrike">
                          <a:effectLst/>
                        </a:rPr>
                        <a:t>两天</a:t>
                      </a:r>
                      <a:endParaRPr lang="zh-CN" altLang="en-US" sz="1200" b="1"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1200" u="none" strike="noStrike" dirty="0">
                          <a:effectLst/>
                        </a:rPr>
                        <a:t>三天及以上</a:t>
                      </a:r>
                      <a:endParaRPr lang="zh-CN" altLang="en-US" sz="1200" b="1"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cPr/>
                </a:tc>
                <a:tc vMerge="1">
                  <a:tcPr/>
                </a:tc>
                <a:tc vMerge="1">
                  <a:tcPr/>
                </a:tc>
                <a:tc vMerge="1">
                  <a:tcPr/>
                </a:tc>
              </a:tr>
              <a:tr h="533724">
                <a:tc>
                  <a:txBody>
                    <a:bodyPr/>
                    <a:lstStyle/>
                    <a:p>
                      <a:pPr algn="ctr" fontAlgn="ctr"/>
                      <a:r>
                        <a:rPr lang="en-US" altLang="zh-CN" sz="1200" u="none" strike="noStrike" kern="1200" dirty="0">
                          <a:effectLst/>
                        </a:rPr>
                        <a:t>09 </a:t>
                      </a:r>
                      <a:endParaRPr lang="en-US" altLang="zh-CN" sz="1200" u="none" strike="noStrike" kern="1200" dirty="0">
                        <a:solidFill>
                          <a:schemeClr val="dk1"/>
                        </a:solidFill>
                        <a:effectLst/>
                        <a:latin typeface="+mn-lt"/>
                        <a:ea typeface="+mn-ea"/>
                        <a:cs typeface="+mn-cs"/>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32100000</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200" u="none" strike="noStrike" dirty="0" smtClean="0">
                          <a:effectLst/>
                        </a:rPr>
                        <a:t>某集团洛阳</a:t>
                      </a:r>
                      <a:r>
                        <a:rPr lang="zh-CN" altLang="en-US" sz="1200" u="none" strike="noStrike" dirty="0">
                          <a:effectLst/>
                        </a:rPr>
                        <a:t>分公司</a:t>
                      </a:r>
                      <a:endParaRPr lang="zh-CN" altLang="en-US"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3</a:t>
                      </a:r>
                      <a:endParaRPr lang="en-US" altLang="zh-CN"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3</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0</a:t>
                      </a:r>
                      <a:endParaRPr lang="en-US" altLang="zh-CN"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0</a:t>
                      </a:r>
                      <a:endParaRPr lang="en-US" altLang="zh-CN"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3</a:t>
                      </a:r>
                      <a:endParaRPr lang="en-US" altLang="zh-CN"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0</a:t>
                      </a:r>
                      <a:endParaRPr lang="en-US" altLang="zh-CN"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100%</a:t>
                      </a:r>
                      <a:endParaRPr lang="en-US" altLang="zh-CN"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kern="1200" dirty="0">
                          <a:effectLst/>
                        </a:rPr>
                        <a:t>0.02</a:t>
                      </a:r>
                      <a:endParaRPr lang="en-US" altLang="zh-CN" sz="1200" u="none" strike="noStrike" kern="1200" dirty="0">
                        <a:solidFill>
                          <a:schemeClr val="dk1"/>
                        </a:solidFill>
                        <a:effectLst/>
                        <a:latin typeface="+mn-lt"/>
                        <a:ea typeface="+mn-ea"/>
                        <a:cs typeface="+mn-cs"/>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3724">
                <a:tc>
                  <a:txBody>
                    <a:bodyPr/>
                    <a:lstStyle/>
                    <a:p>
                      <a:pPr algn="ctr" fontAlgn="ctr"/>
                      <a:r>
                        <a:rPr lang="en-US" altLang="zh-CN" sz="1200" u="none" strike="noStrike" kern="1200">
                          <a:effectLst/>
                        </a:rPr>
                        <a:t>09 </a:t>
                      </a:r>
                      <a:endParaRPr lang="en-US" altLang="zh-CN" sz="1200" u="none" strike="noStrike" kern="1200">
                        <a:solidFill>
                          <a:schemeClr val="dk1"/>
                        </a:solidFill>
                        <a:effectLst/>
                        <a:latin typeface="+mn-lt"/>
                        <a:ea typeface="+mn-ea"/>
                        <a:cs typeface="+mn-cs"/>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30450000</a:t>
                      </a:r>
                      <a:endParaRPr lang="en-US" altLang="zh-CN"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200" u="none" strike="noStrike" dirty="0" smtClean="0">
                          <a:effectLst/>
                        </a:rPr>
                        <a:t>某集团上海公司</a:t>
                      </a:r>
                      <a:r>
                        <a:rPr lang="zh-CN" altLang="en-US" sz="1200" u="none" strike="noStrike" dirty="0">
                          <a:effectLst/>
                        </a:rPr>
                        <a:t> </a:t>
                      </a:r>
                      <a:endParaRPr lang="zh-CN" altLang="en-US"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1</a:t>
                      </a:r>
                      <a:endParaRPr lang="en-US" altLang="zh-CN"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1</a:t>
                      </a:r>
                      <a:endParaRPr lang="en-US" altLang="zh-CN"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0</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0</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1</a:t>
                      </a:r>
                      <a:endParaRPr lang="en-US" altLang="zh-CN"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0</a:t>
                      </a:r>
                      <a:endParaRPr lang="en-US" altLang="zh-CN"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100%</a:t>
                      </a:r>
                      <a:endParaRPr lang="en-US" altLang="zh-CN"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kern="1200" dirty="0">
                          <a:effectLst/>
                        </a:rPr>
                        <a:t>0.08</a:t>
                      </a:r>
                      <a:endParaRPr lang="en-US" altLang="zh-CN" sz="1200" u="none" strike="noStrike" kern="1200" dirty="0">
                        <a:solidFill>
                          <a:schemeClr val="dk1"/>
                        </a:solidFill>
                        <a:effectLst/>
                        <a:latin typeface="+mn-lt"/>
                        <a:ea typeface="+mn-ea"/>
                        <a:cs typeface="+mn-cs"/>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3724">
                <a:tc>
                  <a:txBody>
                    <a:bodyPr/>
                    <a:lstStyle/>
                    <a:p>
                      <a:pPr algn="ctr" fontAlgn="ctr"/>
                      <a:r>
                        <a:rPr lang="en-US" altLang="zh-CN" sz="1200" u="none" strike="noStrike" kern="1200" dirty="0">
                          <a:effectLst/>
                        </a:rPr>
                        <a:t>09 </a:t>
                      </a:r>
                      <a:endParaRPr lang="en-US" altLang="zh-CN" sz="1200" u="none" strike="noStrike" kern="1200" dirty="0">
                        <a:solidFill>
                          <a:schemeClr val="dk1"/>
                        </a:solidFill>
                        <a:effectLst/>
                        <a:latin typeface="+mn-lt"/>
                        <a:ea typeface="+mn-ea"/>
                        <a:cs typeface="+mn-cs"/>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30700000</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200" u="none" strike="noStrike" dirty="0" smtClean="0">
                          <a:effectLst/>
                        </a:rPr>
                        <a:t>某集团仪征公司</a:t>
                      </a:r>
                      <a:endParaRPr lang="zh-CN" altLang="en-US"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37</a:t>
                      </a:r>
                      <a:endParaRPr lang="en-US" altLang="zh-CN"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37</a:t>
                      </a:r>
                      <a:endParaRPr lang="en-US" altLang="zh-CN"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0</a:t>
                      </a:r>
                      <a:endParaRPr lang="en-US" altLang="zh-CN"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0</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29</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8</a:t>
                      </a:r>
                      <a:endParaRPr lang="en-US" altLang="zh-CN"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100%</a:t>
                      </a:r>
                      <a:endParaRPr lang="en-US" altLang="zh-CN"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kern="1200" dirty="0">
                          <a:effectLst/>
                        </a:rPr>
                        <a:t>0.03</a:t>
                      </a:r>
                      <a:endParaRPr lang="en-US" altLang="zh-CN" sz="1200" u="none" strike="noStrike" kern="1200" dirty="0">
                        <a:solidFill>
                          <a:schemeClr val="dk1"/>
                        </a:solidFill>
                        <a:effectLst/>
                        <a:latin typeface="+mn-lt"/>
                        <a:ea typeface="+mn-ea"/>
                        <a:cs typeface="+mn-cs"/>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4879">
                <a:tc>
                  <a:txBody>
                    <a:bodyPr/>
                    <a:lstStyle/>
                    <a:p>
                      <a:pPr algn="ctr" fontAlgn="ctr"/>
                      <a:r>
                        <a:rPr lang="zh-CN" altLang="en-US" sz="1200" u="none" strike="noStrike" kern="1200" dirty="0" smtClean="0">
                          <a:effectLst/>
                        </a:rPr>
                        <a:t>合计</a:t>
                      </a:r>
                      <a:endParaRPr lang="en-US" altLang="zh-CN" sz="1200" u="none" strike="noStrike" kern="1200" dirty="0">
                        <a:solidFill>
                          <a:schemeClr val="dk1"/>
                        </a:solidFill>
                        <a:effectLst/>
                        <a:latin typeface="+mn-lt"/>
                        <a:ea typeface="+mn-ea"/>
                        <a:cs typeface="+mn-cs"/>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endParaRPr lang="zh-CN" altLang="en-US"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smtClean="0">
                          <a:effectLst/>
                        </a:rPr>
                        <a:t>41</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smtClean="0">
                          <a:effectLst/>
                        </a:rPr>
                        <a:t>41</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smtClean="0">
                          <a:effectLst/>
                        </a:rPr>
                        <a:t>0</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smtClean="0">
                          <a:effectLst/>
                        </a:rPr>
                        <a:t>0</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smtClean="0">
                          <a:effectLst/>
                        </a:rPr>
                        <a:t>33</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smtClean="0">
                          <a:effectLst/>
                        </a:rPr>
                        <a:t>8</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smtClean="0">
                          <a:effectLst/>
                        </a:rPr>
                        <a:t>100%</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kern="1200" dirty="0" smtClean="0">
                          <a:effectLst/>
                        </a:rPr>
                        <a:t>0.03</a:t>
                      </a:r>
                      <a:endParaRPr lang="en-US" altLang="zh-CN" sz="1200" u="none" strike="noStrike" kern="1200" dirty="0">
                        <a:solidFill>
                          <a:schemeClr val="dk1"/>
                        </a:solidFill>
                        <a:effectLst/>
                        <a:latin typeface="+mn-lt"/>
                        <a:ea typeface="+mn-ea"/>
                        <a:cs typeface="+mn-cs"/>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37" name="表格 36"/>
          <p:cNvGraphicFramePr>
            <a:graphicFrameLocks noGrp="1"/>
          </p:cNvGraphicFramePr>
          <p:nvPr/>
        </p:nvGraphicFramePr>
        <p:xfrm>
          <a:off x="918365" y="3840208"/>
          <a:ext cx="6533955" cy="2613127"/>
        </p:xfrm>
        <a:graphic>
          <a:graphicData uri="http://schemas.openxmlformats.org/drawingml/2006/table">
            <a:tbl>
              <a:tblPr>
                <a:tableStyleId>{8A107856-5554-42FB-B03E-39F5DBC370BA}</a:tableStyleId>
              </a:tblPr>
              <a:tblGrid>
                <a:gridCol w="719700"/>
                <a:gridCol w="2700900"/>
                <a:gridCol w="567300"/>
                <a:gridCol w="1024500"/>
                <a:gridCol w="1024500"/>
                <a:gridCol w="497055"/>
              </a:tblGrid>
              <a:tr h="399058">
                <a:tc gridSpan="6">
                  <a:txBody>
                    <a:bodyPr/>
                    <a:lstStyle/>
                    <a:p>
                      <a:pPr algn="ctr" fontAlgn="ctr"/>
                      <a:r>
                        <a:rPr lang="zh-CN" altLang="en-US" sz="1400" u="none" strike="noStrike" dirty="0" smtClean="0">
                          <a:effectLst/>
                        </a:rPr>
                        <a:t>代码分发情况统计</a:t>
                      </a:r>
                      <a:endParaRPr lang="zh-CN" altLang="en-US" sz="1400" b="1" i="0" u="none" strike="noStrike" dirty="0">
                        <a:solidFill>
                          <a:schemeClr val="accent2"/>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12829">
                <a:tc>
                  <a:txBody>
                    <a:bodyPr/>
                    <a:lstStyle/>
                    <a:p>
                      <a:pPr algn="ctr" fontAlgn="ctr"/>
                      <a:r>
                        <a:rPr lang="zh-CN" altLang="en-US" sz="1200" u="none" strike="noStrike" dirty="0">
                          <a:effectLst/>
                        </a:rPr>
                        <a:t>企业代码</a:t>
                      </a:r>
                      <a:endParaRPr lang="zh-CN" altLang="en-US" sz="1200" b="1"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1200" u="none" strike="noStrike" dirty="0">
                          <a:effectLst/>
                        </a:rPr>
                        <a:t>企业名称</a:t>
                      </a:r>
                      <a:endParaRPr lang="zh-CN" altLang="en-US" sz="1200" b="1"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1200" u="none" strike="noStrike" dirty="0">
                          <a:effectLst/>
                        </a:rPr>
                        <a:t>类别</a:t>
                      </a:r>
                      <a:endParaRPr lang="zh-CN" altLang="en-US" sz="1200" b="1"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1200" u="none" strike="noStrike" dirty="0">
                          <a:effectLst/>
                        </a:rPr>
                        <a:t>申请分发数量</a:t>
                      </a:r>
                      <a:endParaRPr lang="zh-CN" altLang="en-US" sz="1200" b="1"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1200" u="none" strike="noStrike" dirty="0">
                          <a:effectLst/>
                        </a:rPr>
                        <a:t>查询下载数量</a:t>
                      </a:r>
                      <a:endParaRPr lang="zh-CN" altLang="en-US" sz="1200" b="1"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1200" u="none" strike="noStrike" dirty="0">
                          <a:effectLst/>
                        </a:rPr>
                        <a:t>总数</a:t>
                      </a:r>
                      <a:endParaRPr lang="zh-CN" altLang="en-US" sz="1200" b="1"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25310">
                <a:tc>
                  <a:txBody>
                    <a:bodyPr/>
                    <a:lstStyle/>
                    <a:p>
                      <a:pPr algn="l" fontAlgn="ctr"/>
                      <a:r>
                        <a:rPr lang="en-US" altLang="zh-CN" sz="1200" u="none" strike="noStrike" dirty="0">
                          <a:effectLst/>
                        </a:rPr>
                        <a:t>30450000</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200" u="none" strike="noStrike" dirty="0" smtClean="0">
                          <a:effectLst/>
                        </a:rPr>
                        <a:t>某集团上海公司</a:t>
                      </a:r>
                      <a:endParaRPr lang="zh-CN" altLang="en-US"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200" u="none" strike="noStrike">
                          <a:effectLst/>
                        </a:rPr>
                        <a:t>091902</a:t>
                      </a:r>
                      <a:endParaRPr lang="en-US" altLang="zh-CN"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1</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0</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1</a:t>
                      </a:r>
                      <a:endParaRPr lang="en-US" altLang="zh-CN"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25310">
                <a:tc>
                  <a:txBody>
                    <a:bodyPr/>
                    <a:lstStyle/>
                    <a:p>
                      <a:pPr algn="l" fontAlgn="ctr"/>
                      <a:r>
                        <a:rPr lang="en-US" altLang="zh-CN" sz="1200" u="none" strike="noStrike" dirty="0">
                          <a:effectLst/>
                        </a:rPr>
                        <a:t>30700000</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200" u="none" strike="noStrike" dirty="0" smtClean="0">
                          <a:effectLst/>
                        </a:rPr>
                        <a:t>某集团仪征公司</a:t>
                      </a:r>
                      <a:endParaRPr lang="zh-CN" altLang="en-US"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200" u="none" strike="noStrike" dirty="0">
                          <a:effectLst/>
                        </a:rPr>
                        <a:t>090304</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4</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0</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4</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25310">
                <a:tc>
                  <a:txBody>
                    <a:bodyPr/>
                    <a:lstStyle/>
                    <a:p>
                      <a:pPr algn="l" fontAlgn="ctr"/>
                      <a:r>
                        <a:rPr lang="en-US" altLang="zh-CN" sz="1200" u="none" strike="noStrike" kern="1200">
                          <a:effectLst/>
                        </a:rPr>
                        <a:t>32100000</a:t>
                      </a:r>
                      <a:endParaRPr lang="en-US" altLang="zh-CN" sz="1200" u="none" strike="noStrike" kern="1200">
                        <a:solidFill>
                          <a:schemeClr val="dk1"/>
                        </a:solidFill>
                        <a:effectLst/>
                        <a:latin typeface="+mn-lt"/>
                        <a:ea typeface="+mn-ea"/>
                        <a:cs typeface="+mn-cs"/>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200" u="none" strike="noStrike" kern="1200" dirty="0" smtClean="0">
                          <a:effectLst/>
                        </a:rPr>
                        <a:t>某集团洛阳</a:t>
                      </a:r>
                      <a:r>
                        <a:rPr lang="zh-CN" altLang="en-US" sz="1200" u="none" strike="noStrike" kern="1200" dirty="0">
                          <a:effectLst/>
                        </a:rPr>
                        <a:t>分公司</a:t>
                      </a:r>
                      <a:endParaRPr lang="zh-CN" altLang="en-US" sz="1200" u="none" strike="noStrike" kern="1200" dirty="0">
                        <a:solidFill>
                          <a:schemeClr val="dk1"/>
                        </a:solidFill>
                        <a:effectLst/>
                        <a:latin typeface="+mn-lt"/>
                        <a:ea typeface="+mn-ea"/>
                        <a:cs typeface="+mn-cs"/>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200" u="none" strike="noStrike" kern="1200" dirty="0">
                          <a:effectLst/>
                        </a:rPr>
                        <a:t>090304</a:t>
                      </a:r>
                      <a:endParaRPr lang="en-US" altLang="zh-CN" sz="1200" u="none" strike="noStrike" kern="1200" dirty="0">
                        <a:solidFill>
                          <a:schemeClr val="dk1"/>
                        </a:solidFill>
                        <a:effectLst/>
                        <a:latin typeface="+mn-lt"/>
                        <a:ea typeface="+mn-ea"/>
                        <a:cs typeface="+mn-cs"/>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kern="1200">
                          <a:effectLst/>
                        </a:rPr>
                        <a:t>3</a:t>
                      </a:r>
                      <a:endParaRPr lang="en-US" altLang="zh-CN" sz="1200" u="none" strike="noStrike" kern="1200">
                        <a:solidFill>
                          <a:schemeClr val="dk1"/>
                        </a:solidFill>
                        <a:effectLst/>
                        <a:latin typeface="+mn-lt"/>
                        <a:ea typeface="+mn-ea"/>
                        <a:cs typeface="+mn-cs"/>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kern="1200" dirty="0">
                          <a:effectLst/>
                        </a:rPr>
                        <a:t>1</a:t>
                      </a:r>
                      <a:endParaRPr lang="en-US" altLang="zh-CN" sz="1200" u="none" strike="noStrike" kern="1200" dirty="0">
                        <a:solidFill>
                          <a:schemeClr val="dk1"/>
                        </a:solidFill>
                        <a:effectLst/>
                        <a:latin typeface="+mn-lt"/>
                        <a:ea typeface="+mn-ea"/>
                        <a:cs typeface="+mn-cs"/>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kern="1200" dirty="0">
                          <a:effectLst/>
                        </a:rPr>
                        <a:t>4</a:t>
                      </a:r>
                      <a:endParaRPr lang="en-US" altLang="zh-CN" sz="1200" u="none" strike="noStrike" kern="1200" dirty="0">
                        <a:solidFill>
                          <a:schemeClr val="dk1"/>
                        </a:solidFill>
                        <a:effectLst/>
                        <a:latin typeface="+mn-lt"/>
                        <a:ea typeface="+mn-ea"/>
                        <a:cs typeface="+mn-cs"/>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25310">
                <a:tc>
                  <a:txBody>
                    <a:bodyPr/>
                    <a:lstStyle/>
                    <a:p>
                      <a:pPr algn="l" fontAlgn="ctr"/>
                      <a:r>
                        <a:rPr lang="zh-CN" altLang="en-US" sz="1200" u="none" strike="noStrike" dirty="0">
                          <a:effectLst/>
                        </a:rPr>
                        <a:t>合计：</a:t>
                      </a:r>
                      <a:endParaRPr lang="zh-CN" altLang="en-US"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200" u="none" strike="noStrike" dirty="0">
                          <a:effectLst/>
                        </a:rPr>
                        <a:t>　</a:t>
                      </a:r>
                      <a:endParaRPr lang="zh-CN" altLang="en-US"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200" u="none" strike="noStrike">
                          <a:effectLst/>
                        </a:rPr>
                        <a:t>　</a:t>
                      </a:r>
                      <a:endParaRPr lang="zh-CN" altLang="en-US" sz="1200" b="0" i="0" u="none" strike="noStrike">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8</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1</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9</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7" name="Picture 5" descr="C:\Program Files\Microsoft Office\MEDIA\CAGCAT10\j0301252.wmf"/>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333200" y="801109"/>
            <a:ext cx="726632" cy="62169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alex\AppData\Local\Microsoft\Windows\Temporary Internet Files\Content.IE5\EAAZJWLC\MC900300858[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89477" y="801109"/>
            <a:ext cx="642563" cy="653969"/>
          </a:xfrm>
          <a:prstGeom prst="rect">
            <a:avLst/>
          </a:prstGeom>
          <a:noFill/>
          <a:extLst>
            <a:ext uri="{909E8E84-426E-40DD-AFC4-6F175D3DCCD1}">
              <a14:hiddenFill xmlns:a14="http://schemas.microsoft.com/office/drawing/2010/main">
                <a:solidFill>
                  <a:srgbClr val="FFFFFF"/>
                </a:solidFill>
              </a14:hiddenFill>
            </a:ext>
          </a:extLst>
        </p:spPr>
      </p:pic>
      <p:sp>
        <p:nvSpPr>
          <p:cNvPr id="10" name="左右箭头 9"/>
          <p:cNvSpPr/>
          <p:nvPr/>
        </p:nvSpPr>
        <p:spPr bwMode="auto">
          <a:xfrm>
            <a:off x="1367576" y="980728"/>
            <a:ext cx="720080" cy="288000"/>
          </a:xfrm>
          <a:prstGeom prst="leftRightArrow">
            <a:avLst/>
          </a:prstGeom>
          <a:solidFill>
            <a:srgbClr val="92D050">
              <a:alpha val="70000"/>
            </a:srgbClr>
          </a:solidFill>
          <a:ln>
            <a:solidFill>
              <a:schemeClr val="bg1"/>
            </a:solidFill>
          </a:ln>
        </p:spPr>
        <p:style>
          <a:lnRef idx="1">
            <a:schemeClr val="dk1"/>
          </a:lnRef>
          <a:fillRef idx="2">
            <a:schemeClr val="dk1"/>
          </a:fillRef>
          <a:effectRef idx="1">
            <a:schemeClr val="dk1"/>
          </a:effectRef>
          <a:fontRef idx="minor">
            <a:schemeClr val="dk1"/>
          </a:fontRef>
        </p:style>
        <p:txBody>
          <a:bodyPr wrap="none" rtlCol="0" anchor="ctr"/>
          <a:lstStyle/>
          <a:p>
            <a:pPr algn="ctr"/>
            <a:endParaRPr lang="zh-CN" altLang="en-US">
              <a:solidFill>
                <a:schemeClr val="bg1"/>
              </a:solidFill>
              <a:latin typeface="微软雅黑" panose="020B0503020204020204" charset="-122"/>
              <a:ea typeface="微软雅黑" panose="020B0503020204020204" charset="-122"/>
            </a:endParaRPr>
          </a:p>
        </p:txBody>
      </p:sp>
      <p:sp>
        <p:nvSpPr>
          <p:cNvPr id="11" name="右箭头 10"/>
          <p:cNvSpPr/>
          <p:nvPr/>
        </p:nvSpPr>
        <p:spPr bwMode="auto">
          <a:xfrm>
            <a:off x="3347864" y="980728"/>
            <a:ext cx="694310" cy="288032"/>
          </a:xfrm>
          <a:prstGeom prst="rightArrow">
            <a:avLst/>
          </a:prstGeom>
          <a:solidFill>
            <a:srgbClr val="92D050">
              <a:alpha val="70000"/>
            </a:srgbClr>
          </a:solidFill>
          <a:ln>
            <a:solidFill>
              <a:schemeClr val="bg1"/>
            </a:solidFill>
          </a:ln>
        </p:spPr>
        <p:style>
          <a:lnRef idx="1">
            <a:schemeClr val="dk1"/>
          </a:lnRef>
          <a:fillRef idx="2">
            <a:schemeClr val="dk1"/>
          </a:fillRef>
          <a:effectRef idx="1">
            <a:schemeClr val="dk1"/>
          </a:effectRef>
          <a:fontRef idx="minor">
            <a:schemeClr val="dk1"/>
          </a:fontRef>
        </p:style>
        <p:txBody>
          <a:bodyPr wrap="none" rtlCol="0" anchor="ctr"/>
          <a:lstStyle/>
          <a:p>
            <a:pPr algn="ctr"/>
            <a:endParaRPr lang="zh-CN" altLang="en-US">
              <a:solidFill>
                <a:schemeClr val="bg1"/>
              </a:solidFill>
              <a:latin typeface="微软雅黑" panose="020B0503020204020204" charset="-122"/>
              <a:ea typeface="微软雅黑" panose="020B0503020204020204" charset="-122"/>
            </a:endParaRPr>
          </a:p>
        </p:txBody>
      </p:sp>
      <p:sp>
        <p:nvSpPr>
          <p:cNvPr id="20" name="右箭头 19"/>
          <p:cNvSpPr/>
          <p:nvPr/>
        </p:nvSpPr>
        <p:spPr bwMode="auto">
          <a:xfrm>
            <a:off x="5245842" y="980728"/>
            <a:ext cx="694310" cy="288032"/>
          </a:xfrm>
          <a:prstGeom prst="rightArrow">
            <a:avLst/>
          </a:prstGeom>
          <a:solidFill>
            <a:srgbClr val="92D050">
              <a:alpha val="70000"/>
            </a:srgbClr>
          </a:solidFill>
          <a:ln>
            <a:solidFill>
              <a:schemeClr val="bg1"/>
            </a:solidFill>
          </a:ln>
        </p:spPr>
        <p:style>
          <a:lnRef idx="1">
            <a:schemeClr val="dk1"/>
          </a:lnRef>
          <a:fillRef idx="2">
            <a:schemeClr val="dk1"/>
          </a:fillRef>
          <a:effectRef idx="1">
            <a:schemeClr val="dk1"/>
          </a:effectRef>
          <a:fontRef idx="minor">
            <a:schemeClr val="dk1"/>
          </a:fontRef>
        </p:style>
        <p:txBody>
          <a:bodyPr wrap="none" rtlCol="0" anchor="ctr"/>
          <a:lstStyle/>
          <a:p>
            <a:pPr algn="ctr"/>
            <a:endParaRPr lang="zh-CN" altLang="en-US">
              <a:solidFill>
                <a:schemeClr val="bg1"/>
              </a:solidFill>
              <a:latin typeface="微软雅黑" panose="020B0503020204020204" charset="-122"/>
              <a:ea typeface="微软雅黑" panose="020B0503020204020204" charset="-122"/>
            </a:endParaRPr>
          </a:p>
        </p:txBody>
      </p:sp>
      <p:sp>
        <p:nvSpPr>
          <p:cNvPr id="16" name="TextBox 15"/>
          <p:cNvSpPr txBox="1"/>
          <p:nvPr/>
        </p:nvSpPr>
        <p:spPr>
          <a:xfrm>
            <a:off x="68824" y="1679497"/>
            <a:ext cx="1439892" cy="307777"/>
          </a:xfrm>
          <a:prstGeom prst="rect">
            <a:avLst/>
          </a:prstGeom>
          <a:noFill/>
        </p:spPr>
        <p:txBody>
          <a:bodyPr wrap="square" rtlCol="0">
            <a:spAutoFit/>
          </a:bodyPr>
          <a:lstStyle/>
          <a:p>
            <a:pPr algn="ctr"/>
            <a:r>
              <a:rPr lang="zh-CN" altLang="en-US" sz="1400" b="0" dirty="0">
                <a:latin typeface="微软雅黑" panose="020B0503020204020204" charset="-122"/>
                <a:ea typeface="微软雅黑" panose="020B0503020204020204" charset="-122"/>
              </a:rPr>
              <a:t>代码</a:t>
            </a:r>
            <a:r>
              <a:rPr lang="zh-CN" altLang="en-US" sz="1400" b="0" dirty="0" smtClean="0">
                <a:latin typeface="微软雅黑" panose="020B0503020204020204" charset="-122"/>
                <a:ea typeface="微软雅黑" panose="020B0503020204020204" charset="-122"/>
              </a:rPr>
              <a:t>申请</a:t>
            </a:r>
            <a:endParaRPr lang="zh-CN" altLang="en-US" sz="1400" b="0" dirty="0">
              <a:latin typeface="微软雅黑" panose="020B0503020204020204" charset="-122"/>
              <a:ea typeface="微软雅黑" panose="020B0503020204020204" charset="-122"/>
            </a:endParaRPr>
          </a:p>
        </p:txBody>
      </p:sp>
      <p:sp>
        <p:nvSpPr>
          <p:cNvPr id="24" name="TextBox 23"/>
          <p:cNvSpPr txBox="1"/>
          <p:nvPr/>
        </p:nvSpPr>
        <p:spPr>
          <a:xfrm>
            <a:off x="1979980" y="1679497"/>
            <a:ext cx="1439892" cy="307777"/>
          </a:xfrm>
          <a:prstGeom prst="rect">
            <a:avLst/>
          </a:prstGeom>
          <a:noFill/>
        </p:spPr>
        <p:txBody>
          <a:bodyPr wrap="square" rtlCol="0">
            <a:spAutoFit/>
          </a:bodyPr>
          <a:lstStyle/>
          <a:p>
            <a:pPr algn="ctr"/>
            <a:r>
              <a:rPr lang="zh-CN" altLang="en-US" sz="1400" b="0" dirty="0" smtClean="0">
                <a:latin typeface="微软雅黑" panose="020B0503020204020204" charset="-122"/>
                <a:ea typeface="微软雅黑" panose="020B0503020204020204" charset="-122"/>
              </a:rPr>
              <a:t>代码</a:t>
            </a:r>
            <a:r>
              <a:rPr lang="zh-CN" altLang="en-US" sz="1400" b="0" dirty="0">
                <a:latin typeface="微软雅黑" panose="020B0503020204020204" charset="-122"/>
                <a:ea typeface="微软雅黑" panose="020B0503020204020204" charset="-122"/>
              </a:rPr>
              <a:t>审批</a:t>
            </a:r>
            <a:endParaRPr lang="zh-CN" altLang="en-US" sz="1400" b="0" dirty="0">
              <a:latin typeface="微软雅黑" panose="020B0503020204020204" charset="-122"/>
              <a:ea typeface="微软雅黑" panose="020B0503020204020204" charset="-122"/>
            </a:endParaRPr>
          </a:p>
        </p:txBody>
      </p:sp>
      <p:sp>
        <p:nvSpPr>
          <p:cNvPr id="25" name="TextBox 24"/>
          <p:cNvSpPr txBox="1"/>
          <p:nvPr/>
        </p:nvSpPr>
        <p:spPr>
          <a:xfrm>
            <a:off x="3851920" y="1679497"/>
            <a:ext cx="1439892" cy="307777"/>
          </a:xfrm>
          <a:prstGeom prst="rect">
            <a:avLst/>
          </a:prstGeom>
          <a:noFill/>
        </p:spPr>
        <p:txBody>
          <a:bodyPr wrap="square" rtlCol="0">
            <a:spAutoFit/>
          </a:bodyPr>
          <a:lstStyle/>
          <a:p>
            <a:pPr algn="ctr"/>
            <a:r>
              <a:rPr lang="zh-CN" altLang="en-US" sz="1400" b="0" dirty="0" smtClean="0">
                <a:latin typeface="微软雅黑" panose="020B0503020204020204" charset="-122"/>
                <a:ea typeface="微软雅黑" panose="020B0503020204020204" charset="-122"/>
              </a:rPr>
              <a:t>代码分发</a:t>
            </a:r>
            <a:endParaRPr lang="zh-CN" altLang="en-US" sz="1400" b="0" dirty="0">
              <a:latin typeface="微软雅黑" panose="020B0503020204020204" charset="-122"/>
              <a:ea typeface="微软雅黑" panose="020B0503020204020204" charset="-122"/>
            </a:endParaRPr>
          </a:p>
        </p:txBody>
      </p:sp>
      <p:sp>
        <p:nvSpPr>
          <p:cNvPr id="26" name="TextBox 25"/>
          <p:cNvSpPr txBox="1"/>
          <p:nvPr/>
        </p:nvSpPr>
        <p:spPr>
          <a:xfrm>
            <a:off x="5652120" y="1679497"/>
            <a:ext cx="1439892" cy="307777"/>
          </a:xfrm>
          <a:prstGeom prst="rect">
            <a:avLst/>
          </a:prstGeom>
          <a:noFill/>
        </p:spPr>
        <p:txBody>
          <a:bodyPr wrap="square" rtlCol="0">
            <a:spAutoFit/>
          </a:bodyPr>
          <a:lstStyle/>
          <a:p>
            <a:pPr algn="ctr"/>
            <a:r>
              <a:rPr lang="zh-CN" altLang="en-US" sz="1400" b="0" dirty="0" smtClean="0">
                <a:latin typeface="微软雅黑" panose="020B0503020204020204" charset="-122"/>
                <a:ea typeface="微软雅黑" panose="020B0503020204020204" charset="-122"/>
              </a:rPr>
              <a:t>代码应用</a:t>
            </a:r>
            <a:endParaRPr lang="zh-CN" altLang="en-US" sz="1400" b="0" dirty="0">
              <a:latin typeface="微软雅黑" panose="020B0503020204020204" charset="-122"/>
              <a:ea typeface="微软雅黑" panose="020B0503020204020204" charset="-122"/>
            </a:endParaRPr>
          </a:p>
        </p:txBody>
      </p:sp>
      <p:sp>
        <p:nvSpPr>
          <p:cNvPr id="2" name="标题 1"/>
          <p:cNvSpPr>
            <a:spLocks noGrp="1"/>
          </p:cNvSpPr>
          <p:nvPr>
            <p:ph type="title"/>
          </p:nvPr>
        </p:nvSpPr>
        <p:spPr>
          <a:xfrm>
            <a:off x="381000" y="188640"/>
            <a:ext cx="8229600" cy="548680"/>
          </a:xfrm>
        </p:spPr>
        <p:txBody>
          <a:bodyPr/>
          <a:lstStyle/>
          <a:p>
            <a:r>
              <a:rPr lang="zh-CN" altLang="en-US" sz="2800" dirty="0" smtClean="0">
                <a:latin typeface="微软雅黑" panose="020B0503020204020204" charset="-122"/>
                <a:ea typeface="微软雅黑" panose="020B0503020204020204" charset="-122"/>
              </a:rPr>
              <a:t>标准化工作思路</a:t>
            </a:r>
            <a:r>
              <a:rPr lang="en-US" altLang="zh-CN" sz="2800" dirty="0" smtClean="0">
                <a:latin typeface="微软雅黑" panose="020B0503020204020204" charset="-122"/>
                <a:ea typeface="微软雅黑" panose="020B0503020204020204" charset="-122"/>
              </a:rPr>
              <a:t>-</a:t>
            </a:r>
            <a:r>
              <a:rPr lang="zh-CN" altLang="en-US" sz="2400" dirty="0" smtClean="0">
                <a:latin typeface="微软雅黑" panose="020B0503020204020204" charset="-122"/>
                <a:ea typeface="微软雅黑" panose="020B0503020204020204" charset="-122"/>
              </a:rPr>
              <a:t>加强信息</a:t>
            </a:r>
            <a:r>
              <a:rPr lang="zh-CN" altLang="zh-CN" sz="2400" dirty="0" smtClean="0">
                <a:latin typeface="微软雅黑" panose="020B0503020204020204" charset="-122"/>
                <a:ea typeface="微软雅黑" panose="020B0503020204020204" charset="-122"/>
              </a:rPr>
              <a:t>代码</a:t>
            </a:r>
            <a:r>
              <a:rPr lang="zh-CN" altLang="en-US" sz="2400" dirty="0" smtClean="0">
                <a:latin typeface="微软雅黑" panose="020B0503020204020204" charset="-122"/>
                <a:ea typeface="微软雅黑" panose="020B0503020204020204" charset="-122"/>
              </a:rPr>
              <a:t>应用的监控与评价</a:t>
            </a:r>
            <a:endParaRPr lang="zh-CN" altLang="en-US" sz="2400" dirty="0">
              <a:latin typeface="微软雅黑" panose="020B0503020204020204" charset="-122"/>
              <a:ea typeface="微软雅黑" panose="020B0503020204020204" charset="-122"/>
            </a:endParaRPr>
          </a:p>
        </p:txBody>
      </p:sp>
      <p:sp>
        <p:nvSpPr>
          <p:cNvPr id="3" name="server"/>
          <p:cNvSpPr>
            <a:spLocks noChangeAspect="1" noEditPoints="1" noChangeArrowheads="1"/>
          </p:cNvSpPr>
          <p:nvPr/>
        </p:nvSpPr>
        <p:spPr bwMode="auto">
          <a:xfrm>
            <a:off x="6084168" y="801109"/>
            <a:ext cx="596836" cy="612000"/>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761 w 21600"/>
              <a:gd name="T17" fmla="*/ 22454 h 21600"/>
              <a:gd name="T18" fmla="*/ 21069 w 21600"/>
              <a:gd name="T19" fmla="*/ 2828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0" y="0"/>
                </a:moveTo>
                <a:lnTo>
                  <a:pt x="21600" y="0"/>
                </a:lnTo>
                <a:lnTo>
                  <a:pt x="21600" y="21600"/>
                </a:lnTo>
                <a:lnTo>
                  <a:pt x="0" y="21600"/>
                </a:lnTo>
                <a:lnTo>
                  <a:pt x="0" y="0"/>
                </a:lnTo>
                <a:close/>
              </a:path>
              <a:path w="21600" h="21600" extrusionOk="0">
                <a:moveTo>
                  <a:pt x="1662" y="1709"/>
                </a:moveTo>
                <a:lnTo>
                  <a:pt x="9046" y="1709"/>
                </a:lnTo>
                <a:lnTo>
                  <a:pt x="9046" y="2331"/>
                </a:lnTo>
                <a:lnTo>
                  <a:pt x="1662" y="2331"/>
                </a:lnTo>
                <a:lnTo>
                  <a:pt x="1662" y="1709"/>
                </a:lnTo>
                <a:moveTo>
                  <a:pt x="0" y="4351"/>
                </a:moveTo>
                <a:lnTo>
                  <a:pt x="10892" y="4351"/>
                </a:lnTo>
                <a:lnTo>
                  <a:pt x="10892" y="14141"/>
                </a:lnTo>
                <a:lnTo>
                  <a:pt x="21600" y="14141"/>
                </a:lnTo>
                <a:moveTo>
                  <a:pt x="11631" y="1243"/>
                </a:moveTo>
                <a:lnTo>
                  <a:pt x="20492" y="1243"/>
                </a:lnTo>
                <a:lnTo>
                  <a:pt x="20492" y="1554"/>
                </a:lnTo>
                <a:lnTo>
                  <a:pt x="11631" y="1554"/>
                </a:lnTo>
                <a:lnTo>
                  <a:pt x="11631" y="1243"/>
                </a:lnTo>
                <a:moveTo>
                  <a:pt x="11631" y="3263"/>
                </a:moveTo>
                <a:lnTo>
                  <a:pt x="20492" y="3263"/>
                </a:lnTo>
                <a:lnTo>
                  <a:pt x="20492" y="3574"/>
                </a:lnTo>
                <a:lnTo>
                  <a:pt x="11631" y="3574"/>
                </a:lnTo>
                <a:lnTo>
                  <a:pt x="11631" y="3263"/>
                </a:lnTo>
                <a:moveTo>
                  <a:pt x="11631" y="6060"/>
                </a:moveTo>
                <a:lnTo>
                  <a:pt x="20492" y="6060"/>
                </a:lnTo>
                <a:lnTo>
                  <a:pt x="20492" y="6371"/>
                </a:lnTo>
                <a:lnTo>
                  <a:pt x="11631" y="6371"/>
                </a:lnTo>
                <a:lnTo>
                  <a:pt x="11631" y="6060"/>
                </a:lnTo>
                <a:moveTo>
                  <a:pt x="11631" y="8081"/>
                </a:moveTo>
                <a:lnTo>
                  <a:pt x="20308" y="8081"/>
                </a:lnTo>
                <a:lnTo>
                  <a:pt x="20308" y="8391"/>
                </a:lnTo>
                <a:lnTo>
                  <a:pt x="11631" y="8391"/>
                </a:lnTo>
                <a:lnTo>
                  <a:pt x="11631" y="8081"/>
                </a:lnTo>
                <a:moveTo>
                  <a:pt x="11631" y="4196"/>
                </a:moveTo>
                <a:lnTo>
                  <a:pt x="12369" y="4196"/>
                </a:lnTo>
                <a:lnTo>
                  <a:pt x="12369" y="4817"/>
                </a:lnTo>
                <a:lnTo>
                  <a:pt x="11631" y="4817"/>
                </a:lnTo>
                <a:lnTo>
                  <a:pt x="11631" y="4196"/>
                </a:lnTo>
                <a:moveTo>
                  <a:pt x="14400" y="4196"/>
                </a:moveTo>
                <a:lnTo>
                  <a:pt x="15138" y="4196"/>
                </a:lnTo>
                <a:lnTo>
                  <a:pt x="15138" y="4817"/>
                </a:lnTo>
                <a:lnTo>
                  <a:pt x="14400" y="4817"/>
                </a:lnTo>
                <a:lnTo>
                  <a:pt x="14400" y="4196"/>
                </a:lnTo>
                <a:moveTo>
                  <a:pt x="16985" y="4196"/>
                </a:moveTo>
                <a:lnTo>
                  <a:pt x="17723" y="4196"/>
                </a:lnTo>
                <a:lnTo>
                  <a:pt x="17723" y="4817"/>
                </a:lnTo>
                <a:lnTo>
                  <a:pt x="16985" y="4817"/>
                </a:lnTo>
                <a:lnTo>
                  <a:pt x="16985" y="4196"/>
                </a:lnTo>
                <a:moveTo>
                  <a:pt x="19754" y="4196"/>
                </a:moveTo>
                <a:lnTo>
                  <a:pt x="20492" y="4196"/>
                </a:lnTo>
                <a:lnTo>
                  <a:pt x="20492" y="4817"/>
                </a:lnTo>
                <a:lnTo>
                  <a:pt x="19754" y="4817"/>
                </a:lnTo>
                <a:lnTo>
                  <a:pt x="19754" y="4196"/>
                </a:lnTo>
                <a:moveTo>
                  <a:pt x="11631" y="9635"/>
                </a:moveTo>
                <a:lnTo>
                  <a:pt x="12369" y="9635"/>
                </a:lnTo>
                <a:lnTo>
                  <a:pt x="12369" y="10256"/>
                </a:lnTo>
                <a:lnTo>
                  <a:pt x="11631" y="10256"/>
                </a:lnTo>
                <a:lnTo>
                  <a:pt x="11631" y="9635"/>
                </a:lnTo>
                <a:moveTo>
                  <a:pt x="14400" y="9635"/>
                </a:moveTo>
                <a:lnTo>
                  <a:pt x="15138" y="9635"/>
                </a:lnTo>
                <a:lnTo>
                  <a:pt x="15138" y="10256"/>
                </a:lnTo>
                <a:lnTo>
                  <a:pt x="14400" y="10256"/>
                </a:lnTo>
                <a:lnTo>
                  <a:pt x="14400" y="9635"/>
                </a:lnTo>
                <a:moveTo>
                  <a:pt x="16985" y="9635"/>
                </a:moveTo>
                <a:lnTo>
                  <a:pt x="17723" y="9635"/>
                </a:lnTo>
                <a:lnTo>
                  <a:pt x="17723" y="10256"/>
                </a:lnTo>
                <a:lnTo>
                  <a:pt x="16985" y="10256"/>
                </a:lnTo>
                <a:lnTo>
                  <a:pt x="16985" y="9635"/>
                </a:lnTo>
                <a:moveTo>
                  <a:pt x="19754" y="9635"/>
                </a:moveTo>
                <a:lnTo>
                  <a:pt x="20492" y="9635"/>
                </a:lnTo>
                <a:lnTo>
                  <a:pt x="20492" y="10256"/>
                </a:lnTo>
                <a:lnTo>
                  <a:pt x="19754" y="10256"/>
                </a:lnTo>
                <a:lnTo>
                  <a:pt x="19754" y="9635"/>
                </a:lnTo>
                <a:moveTo>
                  <a:pt x="10892" y="14141"/>
                </a:moveTo>
                <a:lnTo>
                  <a:pt x="10892" y="15384"/>
                </a:lnTo>
                <a:lnTo>
                  <a:pt x="10892" y="20046"/>
                </a:lnTo>
                <a:lnTo>
                  <a:pt x="10892" y="21600"/>
                </a:lnTo>
                <a:lnTo>
                  <a:pt x="10892" y="14141"/>
                </a:lnTo>
                <a:moveTo>
                  <a:pt x="10892" y="4351"/>
                </a:moveTo>
                <a:lnTo>
                  <a:pt x="10892" y="3574"/>
                </a:lnTo>
                <a:lnTo>
                  <a:pt x="10892" y="932"/>
                </a:lnTo>
                <a:lnTo>
                  <a:pt x="10892" y="0"/>
                </a:lnTo>
                <a:lnTo>
                  <a:pt x="10892" y="4351"/>
                </a:lnTo>
              </a:path>
            </a:pathLst>
          </a:custGeom>
          <a:solidFill>
            <a:srgbClr val="FFFFCC"/>
          </a:solidFill>
          <a:ln w="9525">
            <a:solidFill>
              <a:srgbClr val="000000"/>
            </a:solidFill>
            <a:miter lim="800000"/>
          </a:ln>
        </p:spPr>
        <p:txBody>
          <a:bodyPr vert="horz" wrap="square" lIns="91440" tIns="45720" rIns="91440" bIns="45720" numCol="1" anchor="t" anchorCtr="0" compatLnSpc="1"/>
          <a:lstStyle/>
          <a:p>
            <a:endParaRPr lang="zh-CN" altLang="en-US"/>
          </a:p>
        </p:txBody>
      </p:sp>
      <p:sp>
        <p:nvSpPr>
          <p:cNvPr id="28" name="右箭头 27"/>
          <p:cNvSpPr/>
          <p:nvPr/>
        </p:nvSpPr>
        <p:spPr bwMode="auto">
          <a:xfrm>
            <a:off x="6922943" y="980728"/>
            <a:ext cx="694310" cy="288032"/>
          </a:xfrm>
          <a:prstGeom prst="rightArrow">
            <a:avLst/>
          </a:prstGeom>
          <a:solidFill>
            <a:srgbClr val="92D050">
              <a:alpha val="70000"/>
            </a:srgbClr>
          </a:solidFill>
          <a:ln>
            <a:solidFill>
              <a:schemeClr val="bg1"/>
            </a:solidFill>
          </a:ln>
        </p:spPr>
        <p:style>
          <a:lnRef idx="1">
            <a:schemeClr val="dk1"/>
          </a:lnRef>
          <a:fillRef idx="2">
            <a:schemeClr val="dk1"/>
          </a:fillRef>
          <a:effectRef idx="1">
            <a:schemeClr val="dk1"/>
          </a:effectRef>
          <a:fontRef idx="minor">
            <a:schemeClr val="dk1"/>
          </a:fontRef>
        </p:style>
        <p:txBody>
          <a:bodyPr wrap="none" rtlCol="0" anchor="ctr"/>
          <a:lstStyle/>
          <a:p>
            <a:pPr algn="ctr"/>
            <a:endParaRPr lang="zh-CN" altLang="en-US">
              <a:solidFill>
                <a:schemeClr val="bg1"/>
              </a:solidFill>
              <a:latin typeface="微软雅黑" panose="020B0503020204020204" charset="-122"/>
              <a:ea typeface="微软雅黑" panose="020B0503020204020204" charset="-122"/>
            </a:endParaRPr>
          </a:p>
        </p:txBody>
      </p:sp>
      <p:sp>
        <p:nvSpPr>
          <p:cNvPr id="8" name="矩形 7"/>
          <p:cNvSpPr/>
          <p:nvPr/>
        </p:nvSpPr>
        <p:spPr bwMode="auto">
          <a:xfrm>
            <a:off x="7812360" y="801109"/>
            <a:ext cx="756000" cy="653969"/>
          </a:xfrm>
          <a:prstGeom prst="rect">
            <a:avLst/>
          </a:prstGeom>
          <a:solidFill>
            <a:schemeClr val="bg1">
              <a:alpha val="70000"/>
            </a:schemeClr>
          </a:solidFill>
          <a:ln>
            <a:solidFill>
              <a:schemeClr val="accent1">
                <a:lumMod val="20000"/>
                <a:lumOff val="80000"/>
              </a:schemeClr>
            </a:solidFill>
          </a:ln>
          <a:effectLst>
            <a:outerShdw sx="1000" sy="1000" rotWithShape="0">
              <a:srgbClr val="000000"/>
            </a:outerShdw>
          </a:effectLst>
        </p:spPr>
        <p:style>
          <a:lnRef idx="1">
            <a:schemeClr val="dk1"/>
          </a:lnRef>
          <a:fillRef idx="2">
            <a:schemeClr val="dk1"/>
          </a:fillRef>
          <a:effectRef idx="1">
            <a:schemeClr val="dk1"/>
          </a:effectRef>
          <a:fontRef idx="minor">
            <a:schemeClr val="dk1"/>
          </a:fontRef>
        </p:style>
        <p:txBody>
          <a:bodyPr wrap="none" rtlCol="0" anchor="ctr"/>
          <a:lstStyle/>
          <a:p>
            <a:pPr algn="ctr"/>
            <a:endParaRPr lang="zh-CN" altLang="en-US">
              <a:solidFill>
                <a:schemeClr val="bg1">
                  <a:lumMod val="65000"/>
                </a:schemeClr>
              </a:solidFill>
              <a:latin typeface="微软雅黑" panose="020B0503020204020204" charset="-122"/>
              <a:ea typeface="微软雅黑" panose="020B0503020204020204" charset="-122"/>
            </a:endParaRPr>
          </a:p>
        </p:txBody>
      </p:sp>
      <p:pic>
        <p:nvPicPr>
          <p:cNvPr id="14" name="Picture 4" descr="C:\Users\alex\AppData\Local\Microsoft\Windows\Temporary Internet Files\Content.IE5\P0VXM3LW\MC900441458[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2" y="764704"/>
            <a:ext cx="540025" cy="54002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98086" y="801110"/>
            <a:ext cx="360000" cy="354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26400" y="1124744"/>
            <a:ext cx="720000" cy="32571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7524328" y="1571775"/>
            <a:ext cx="1367884" cy="523220"/>
          </a:xfrm>
          <a:prstGeom prst="rect">
            <a:avLst/>
          </a:prstGeom>
          <a:noFill/>
        </p:spPr>
        <p:txBody>
          <a:bodyPr wrap="square" rtlCol="0">
            <a:spAutoFit/>
          </a:bodyPr>
          <a:lstStyle/>
          <a:p>
            <a:pPr algn="ctr"/>
            <a:r>
              <a:rPr lang="zh-CN" altLang="en-US" sz="1400" b="0" dirty="0" smtClean="0">
                <a:latin typeface="微软雅黑" panose="020B0503020204020204" charset="-122"/>
                <a:ea typeface="微软雅黑" panose="020B0503020204020204" charset="-122"/>
              </a:rPr>
              <a:t>代码应用统计、差异分析</a:t>
            </a:r>
            <a:endParaRPr lang="zh-CN" altLang="en-US" sz="1400" b="0" dirty="0">
              <a:latin typeface="微软雅黑" panose="020B0503020204020204" charset="-122"/>
              <a:ea typeface="微软雅黑" panose="020B0503020204020204" charset="-122"/>
            </a:endParaRPr>
          </a:p>
        </p:txBody>
      </p:sp>
      <p:graphicFrame>
        <p:nvGraphicFramePr>
          <p:cNvPr id="27" name="表格 26"/>
          <p:cNvGraphicFramePr>
            <a:graphicFrameLocks noGrp="1"/>
          </p:cNvGraphicFramePr>
          <p:nvPr/>
        </p:nvGraphicFramePr>
        <p:xfrm>
          <a:off x="1103700" y="4213526"/>
          <a:ext cx="7932796" cy="2239810"/>
        </p:xfrm>
        <a:graphic>
          <a:graphicData uri="http://schemas.openxmlformats.org/drawingml/2006/table">
            <a:tbl>
              <a:tblPr>
                <a:tableStyleId>{8A107856-5554-42FB-B03E-39F5DBC370BA}</a:tableStyleId>
              </a:tblPr>
              <a:tblGrid>
                <a:gridCol w="753753"/>
                <a:gridCol w="2442411"/>
                <a:gridCol w="693010"/>
                <a:gridCol w="693009"/>
                <a:gridCol w="838792"/>
                <a:gridCol w="838792"/>
                <a:gridCol w="838792"/>
                <a:gridCol w="834237"/>
              </a:tblGrid>
              <a:tr h="301820">
                <a:tc gridSpan="8">
                  <a:txBody>
                    <a:bodyPr/>
                    <a:lstStyle/>
                    <a:p>
                      <a:pPr algn="ctr" rtl="0" fontAlgn="ctr"/>
                      <a:r>
                        <a:rPr lang="zh-CN" altLang="en-US" sz="1400" u="none" strike="noStrike" dirty="0" smtClean="0">
                          <a:effectLst/>
                        </a:rPr>
                        <a:t>信息代码应用统计</a:t>
                      </a:r>
                      <a:endParaRPr lang="zh-CN" altLang="en-US" sz="1400" b="1" i="0" u="none" strike="noStrike" dirty="0">
                        <a:solidFill>
                          <a:schemeClr val="accent2"/>
                        </a:solidFill>
                        <a:effectLst/>
                        <a:latin typeface="+mn-lt"/>
                        <a:ea typeface="宋体" panose="02010600030101010101" pitchFamily="2"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hMerge="1">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hMerge="1">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hMerge="1">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r>
              <a:tr h="482913">
                <a:tc>
                  <a:txBody>
                    <a:bodyPr/>
                    <a:lstStyle/>
                    <a:p>
                      <a:pPr algn="ctr" rtl="0" fontAlgn="ctr"/>
                      <a:r>
                        <a:rPr lang="zh-CN" altLang="en-US" sz="1200" u="none" strike="noStrike" dirty="0" smtClean="0">
                          <a:effectLst/>
                        </a:rPr>
                        <a:t>企业代码</a:t>
                      </a:r>
                      <a:endParaRPr lang="zh-CN" altLang="en-US" sz="1200" b="0" i="0" u="none" strike="noStrike" dirty="0">
                        <a:solidFill>
                          <a:srgbClr val="000000"/>
                        </a:solidFill>
                        <a:effectLst/>
                        <a:latin typeface="+mn-lt"/>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zh-CN" altLang="en-US" sz="1200" u="none" strike="noStrike" dirty="0" smtClean="0">
                          <a:effectLst/>
                        </a:rPr>
                        <a:t>企业名称</a:t>
                      </a:r>
                      <a:endParaRPr lang="zh-CN" altLang="en-US" sz="1200" b="0" i="0" u="none" strike="noStrike" dirty="0">
                        <a:solidFill>
                          <a:srgbClr val="000000"/>
                        </a:solidFill>
                        <a:effectLst/>
                        <a:latin typeface="+mn-lt"/>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zh-CN" altLang="en-US" sz="1200" u="none" strike="noStrike" dirty="0" smtClean="0">
                          <a:effectLst/>
                        </a:rPr>
                        <a:t>数据类型</a:t>
                      </a:r>
                      <a:endParaRPr lang="zh-CN" altLang="en-US" sz="1200" b="0" i="0" u="none" strike="noStrike" dirty="0">
                        <a:solidFill>
                          <a:srgbClr val="000000"/>
                        </a:solidFill>
                        <a:effectLst/>
                        <a:latin typeface="+mn-lt"/>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zh-CN" altLang="en-US" sz="1200" u="none" strike="noStrike" dirty="0" smtClean="0">
                          <a:effectLst/>
                        </a:rPr>
                        <a:t>数据总量</a:t>
                      </a:r>
                      <a:endParaRPr lang="en-US" altLang="zh-CN" sz="1200" u="none" strike="noStrike" dirty="0" smtClean="0">
                        <a:effectLst/>
                      </a:endParaRPr>
                    </a:p>
                    <a:p>
                      <a:pPr algn="ctr" rtl="0" fontAlgn="ctr"/>
                      <a:r>
                        <a:rPr lang="en-US" altLang="zh-CN" sz="1200" u="none" strike="noStrike" dirty="0" smtClean="0">
                          <a:effectLst/>
                        </a:rPr>
                        <a:t>(</a:t>
                      </a:r>
                      <a:r>
                        <a:rPr lang="zh-CN" altLang="en-US" sz="1200" u="none" strike="noStrike" dirty="0" smtClean="0">
                          <a:effectLst/>
                        </a:rPr>
                        <a:t>条</a:t>
                      </a:r>
                      <a:r>
                        <a:rPr lang="en-US" altLang="zh-CN" sz="1200" u="none" strike="noStrike" dirty="0" smtClean="0">
                          <a:effectLst/>
                        </a:rPr>
                        <a:t>)</a:t>
                      </a:r>
                      <a:endParaRPr lang="zh-CN" altLang="en-US" sz="1200" b="0" i="0" u="none" strike="noStrike" dirty="0">
                        <a:solidFill>
                          <a:srgbClr val="000000"/>
                        </a:solidFill>
                        <a:effectLst/>
                        <a:latin typeface="+mn-lt"/>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defRPr/>
                      </a:pPr>
                      <a:r>
                        <a:rPr lang="zh-CN" altLang="en-US" sz="1200" u="none" strike="noStrike" dirty="0" smtClean="0">
                          <a:effectLst/>
                        </a:rPr>
                        <a:t>数据使用量</a:t>
                      </a:r>
                      <a:endParaRPr lang="en-US" altLang="zh-CN" sz="1200" u="none" strike="noStrike" dirty="0" smtClean="0">
                        <a:effectLst/>
                      </a:endParaRPr>
                    </a:p>
                    <a:p>
                      <a:pPr marL="0" marR="0" indent="0" algn="ctr" defTabSz="914400" rtl="0" eaLnBrk="1" fontAlgn="ctr" latinLnBrk="0" hangingPunct="1">
                        <a:lnSpc>
                          <a:spcPct val="100000"/>
                        </a:lnSpc>
                        <a:spcBef>
                          <a:spcPts val="0"/>
                        </a:spcBef>
                        <a:spcAft>
                          <a:spcPts val="0"/>
                        </a:spcAft>
                        <a:buClrTx/>
                        <a:buSzTx/>
                        <a:buFontTx/>
                        <a:buNone/>
                        <a:defRPr/>
                      </a:pPr>
                      <a:r>
                        <a:rPr lang="en-US" altLang="zh-CN" sz="1200" u="none" strike="noStrike" dirty="0" smtClean="0">
                          <a:effectLst/>
                        </a:rPr>
                        <a:t>(</a:t>
                      </a:r>
                      <a:r>
                        <a:rPr lang="zh-CN" altLang="en-US" sz="1200" u="none" strike="noStrike" dirty="0" smtClean="0">
                          <a:effectLst/>
                        </a:rPr>
                        <a:t>条</a:t>
                      </a:r>
                      <a:r>
                        <a:rPr lang="en-US" altLang="zh-CN" sz="1200" u="none" strike="noStrike" dirty="0" smtClean="0">
                          <a:effectLst/>
                        </a:rPr>
                        <a:t>)</a:t>
                      </a:r>
                      <a:endParaRPr lang="zh-CN" altLang="en-US" sz="1200" b="0" i="0" u="none" strike="noStrike" dirty="0" smtClean="0">
                        <a:solidFill>
                          <a:srgbClr val="000000"/>
                        </a:solidFill>
                        <a:effectLst/>
                        <a:latin typeface="+mn-lt"/>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zh-CN" altLang="en-US" sz="1200" u="none" strike="noStrike" dirty="0" smtClean="0">
                          <a:effectLst/>
                        </a:rPr>
                        <a:t>数据使用率</a:t>
                      </a:r>
                      <a:endParaRPr lang="zh-CN" altLang="en-US" sz="1200" b="0" i="0" u="none" strike="noStrike" dirty="0">
                        <a:solidFill>
                          <a:srgbClr val="000000"/>
                        </a:solidFill>
                        <a:effectLst/>
                        <a:latin typeface="+mn-lt"/>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defRPr/>
                      </a:pPr>
                      <a:r>
                        <a:rPr lang="zh-CN" altLang="en-US" sz="1200" u="none" strike="noStrike" dirty="0" smtClean="0">
                          <a:effectLst/>
                        </a:rPr>
                        <a:t>数据复用量</a:t>
                      </a:r>
                      <a:endParaRPr lang="en-US" altLang="zh-CN" sz="1200" u="none" strike="noStrike" dirty="0" smtClean="0">
                        <a:effectLst/>
                      </a:endParaRPr>
                    </a:p>
                    <a:p>
                      <a:pPr marL="0" marR="0" indent="0" algn="ctr" defTabSz="914400" rtl="0" eaLnBrk="1" fontAlgn="ctr" latinLnBrk="0" hangingPunct="1">
                        <a:lnSpc>
                          <a:spcPct val="100000"/>
                        </a:lnSpc>
                        <a:spcBef>
                          <a:spcPts val="0"/>
                        </a:spcBef>
                        <a:spcAft>
                          <a:spcPts val="0"/>
                        </a:spcAft>
                        <a:buClrTx/>
                        <a:buSzTx/>
                        <a:buFontTx/>
                        <a:buNone/>
                        <a:defRPr/>
                      </a:pPr>
                      <a:r>
                        <a:rPr lang="en-US" altLang="zh-CN" sz="1200" u="none" strike="noStrike" dirty="0" smtClean="0">
                          <a:effectLst/>
                        </a:rPr>
                        <a:t>(</a:t>
                      </a:r>
                      <a:r>
                        <a:rPr lang="zh-CN" altLang="en-US" sz="1200" u="none" strike="noStrike" dirty="0" smtClean="0">
                          <a:effectLst/>
                        </a:rPr>
                        <a:t>条</a:t>
                      </a:r>
                      <a:r>
                        <a:rPr lang="en-US" altLang="zh-CN" sz="1200" u="none" strike="noStrike" dirty="0" smtClean="0">
                          <a:effectLst/>
                        </a:rPr>
                        <a:t>)</a:t>
                      </a:r>
                      <a:endParaRPr lang="zh-CN" altLang="en-US" sz="1200" b="0" i="0" u="none" strike="noStrike" dirty="0" smtClean="0">
                        <a:solidFill>
                          <a:srgbClr val="000000"/>
                        </a:solidFill>
                        <a:effectLst/>
                        <a:latin typeface="+mn-lt"/>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zh-CN" altLang="en-US" sz="1200" u="none" strike="noStrike" dirty="0" smtClean="0">
                          <a:effectLst/>
                        </a:rPr>
                        <a:t>数据复用率</a:t>
                      </a:r>
                      <a:endParaRPr lang="zh-CN" altLang="en-US" sz="1200" b="0" i="0" u="none" strike="noStrike" dirty="0">
                        <a:solidFill>
                          <a:srgbClr val="000000"/>
                        </a:solidFill>
                        <a:effectLst/>
                        <a:latin typeface="+mn-lt"/>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9914">
                <a:tc rowSpan="4">
                  <a:txBody>
                    <a:bodyPr/>
                    <a:lstStyle/>
                    <a:p>
                      <a:pPr algn="l" fontAlgn="ctr"/>
                      <a:r>
                        <a:rPr lang="en-US" altLang="zh-CN" sz="1200" u="none" strike="noStrike" dirty="0">
                          <a:effectLst/>
                        </a:rPr>
                        <a:t>30450000</a:t>
                      </a:r>
                      <a:endParaRPr lang="en-US" altLang="zh-CN" sz="1200" b="0" i="0" u="none" strike="noStrike" dirty="0">
                        <a:solidFill>
                          <a:schemeClr val="tx1"/>
                        </a:solidFill>
                        <a:effectLst/>
                        <a:latin typeface="+mn-lt"/>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l" fontAlgn="ctr"/>
                      <a:r>
                        <a:rPr lang="zh-CN" altLang="en-US" sz="1200" u="none" strike="noStrike" dirty="0" smtClean="0">
                          <a:effectLst/>
                        </a:rPr>
                        <a:t>某集团上海公司</a:t>
                      </a:r>
                      <a:endParaRPr lang="zh-CN" altLang="en-US" sz="1200" b="0" i="0" u="none" strike="noStrike" dirty="0">
                        <a:solidFill>
                          <a:schemeClr val="tx1"/>
                        </a:solidFill>
                        <a:effectLst/>
                        <a:latin typeface="+mn-lt"/>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zh-CN" altLang="en-US" sz="1200" u="none" strike="noStrike" dirty="0" smtClean="0">
                          <a:effectLst/>
                        </a:rPr>
                        <a:t>物料</a:t>
                      </a:r>
                      <a:endParaRPr lang="en-US" altLang="zh-CN" sz="1200" b="0" i="0" u="none" strike="noStrike" dirty="0">
                        <a:solidFill>
                          <a:srgbClr val="000000"/>
                        </a:solidFill>
                        <a:effectLst/>
                        <a:latin typeface="+mn-lt"/>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zh-CN" sz="1200" u="none" strike="noStrike">
                          <a:effectLst/>
                        </a:rPr>
                        <a:t>47,101</a:t>
                      </a:r>
                      <a:endParaRPr lang="en-US" altLang="zh-CN" sz="1200" b="0" i="0" u="none" strike="noStrike">
                        <a:solidFill>
                          <a:srgbClr val="000000"/>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zh-CN" sz="1200" u="none" strike="noStrike" dirty="0">
                          <a:effectLst/>
                        </a:rPr>
                        <a:t>41,203</a:t>
                      </a:r>
                      <a:endParaRPr lang="en-US" altLang="zh-CN" sz="1200" b="0" i="0" u="none" strike="noStrike" dirty="0">
                        <a:solidFill>
                          <a:srgbClr val="000000"/>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87.48%</a:t>
                      </a:r>
                      <a:endParaRPr lang="en-US" altLang="zh-CN" sz="1200" b="0" i="0" u="none" strike="noStrike">
                        <a:solidFill>
                          <a:srgbClr val="000000"/>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14213</a:t>
                      </a:r>
                      <a:endParaRPr lang="en-US" altLang="zh-CN" sz="1200" b="0" i="0" u="none" strike="noStrike">
                        <a:solidFill>
                          <a:srgbClr val="000000"/>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34.50%</a:t>
                      </a:r>
                      <a:endParaRPr lang="en-US" altLang="zh-CN" sz="1200" b="0" i="0" u="none" strike="noStrike" dirty="0">
                        <a:solidFill>
                          <a:srgbClr val="000000"/>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1721">
                <a:tc vMerge="1">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vMerge="1">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r>
                        <a:rPr lang="zh-CN" altLang="en-US" sz="1200" u="none" strike="noStrike" dirty="0" smtClean="0">
                          <a:effectLst/>
                        </a:rPr>
                        <a:t>外部单位</a:t>
                      </a:r>
                      <a:endParaRPr lang="en-US" altLang="zh-CN" sz="1200" b="0" i="0" u="none" strike="noStrike" dirty="0">
                        <a:solidFill>
                          <a:srgbClr val="000000"/>
                        </a:solidFill>
                        <a:effectLst/>
                        <a:latin typeface="+mn-lt"/>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zh-CN" sz="1200" u="none" strike="noStrike">
                          <a:effectLst/>
                        </a:rPr>
                        <a:t>7,547</a:t>
                      </a:r>
                      <a:endParaRPr lang="en-US" altLang="zh-CN" sz="1200" b="0" i="0" u="none" strike="noStrike">
                        <a:solidFill>
                          <a:srgbClr val="000000"/>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zh-CN" sz="1200" u="none" strike="noStrike">
                          <a:effectLst/>
                        </a:rPr>
                        <a:t>5,074</a:t>
                      </a:r>
                      <a:endParaRPr lang="en-US" altLang="zh-CN" sz="1200" b="0" i="0" u="none" strike="noStrike">
                        <a:solidFill>
                          <a:srgbClr val="000000"/>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67.23%</a:t>
                      </a:r>
                      <a:endParaRPr lang="en-US" altLang="zh-CN" sz="1200" b="0" i="0" u="none" strike="noStrike">
                        <a:solidFill>
                          <a:srgbClr val="000000"/>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zh-CN" sz="1200" u="none" strike="noStrike">
                          <a:effectLst/>
                        </a:rPr>
                        <a:t>1,895</a:t>
                      </a:r>
                      <a:endParaRPr lang="en-US" altLang="zh-CN" sz="1200" b="0" i="0" u="none" strike="noStrike">
                        <a:solidFill>
                          <a:srgbClr val="000000"/>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25.11%</a:t>
                      </a:r>
                      <a:endParaRPr lang="en-US" altLang="zh-CN" sz="1200" b="0" i="0" u="none" strike="noStrike">
                        <a:solidFill>
                          <a:srgbClr val="000000"/>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1721">
                <a:tc vMerge="1">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vMerge="1">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r>
                        <a:rPr lang="zh-CN" altLang="en-US" sz="1200" dirty="0" smtClean="0"/>
                        <a:t>内部单位</a:t>
                      </a:r>
                      <a:endParaRPr lang="zh-CN" altLang="en-US" sz="1200" b="0" dirty="0">
                        <a:latin typeface="+mn-lt"/>
                        <a:ea typeface="宋体" panose="02010600030101010101" pitchFamily="2" charset="-122"/>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zh-CN" sz="1200" u="none" strike="noStrike">
                          <a:effectLst/>
                        </a:rPr>
                        <a:t>1,769</a:t>
                      </a:r>
                      <a:endParaRPr lang="en-US" altLang="zh-CN" sz="1200" b="0" i="0" u="none" strike="noStrike">
                        <a:solidFill>
                          <a:srgbClr val="000000"/>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zh-CN" sz="1200" u="none" strike="noStrike">
                          <a:effectLst/>
                        </a:rPr>
                        <a:t>988</a:t>
                      </a:r>
                      <a:endParaRPr lang="en-US" altLang="zh-CN" sz="1200" b="0" i="0" u="none" strike="noStrike">
                        <a:solidFill>
                          <a:srgbClr val="000000"/>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55.87%</a:t>
                      </a:r>
                      <a:endParaRPr lang="en-US" altLang="zh-CN" sz="1200" b="0" i="0" u="none" strike="noStrike">
                        <a:solidFill>
                          <a:srgbClr val="000000"/>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zh-CN" sz="1200" u="none" strike="noStrike">
                          <a:effectLst/>
                        </a:rPr>
                        <a:t>701</a:t>
                      </a:r>
                      <a:endParaRPr lang="en-US" altLang="zh-CN" sz="1200" b="0" i="0" u="none" strike="noStrike">
                        <a:solidFill>
                          <a:srgbClr val="000000"/>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39.62%</a:t>
                      </a:r>
                      <a:endParaRPr lang="en-US" altLang="zh-CN" sz="1200" b="0" i="0" u="none" strike="noStrike">
                        <a:solidFill>
                          <a:srgbClr val="000000"/>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1721">
                <a:tc vMerge="1">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vMerge="1">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r>
                        <a:rPr lang="zh-CN" altLang="en-US" sz="1200" u="none" strike="noStrike" dirty="0" smtClean="0">
                          <a:effectLst/>
                        </a:rPr>
                        <a:t>会计科目</a:t>
                      </a:r>
                      <a:endParaRPr lang="en-US" altLang="zh-CN" sz="1200" b="0" i="0" u="none" strike="noStrike" dirty="0">
                        <a:solidFill>
                          <a:srgbClr val="000000"/>
                        </a:solidFill>
                        <a:effectLst/>
                        <a:latin typeface="+mn-lt"/>
                        <a:ea typeface="宋体" panose="02010600030101010101" pitchFamily="2" charset="-122"/>
                        <a:cs typeface="Times New Roman" panose="02020603050405020304" pitchFamily="18" charset="0"/>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zh-CN" sz="1200" u="none" strike="noStrike" dirty="0">
                          <a:effectLst/>
                        </a:rPr>
                        <a:t>2,017</a:t>
                      </a:r>
                      <a:endParaRPr lang="en-US" altLang="zh-CN" sz="1200" b="0" i="0" u="none" strike="noStrike" dirty="0">
                        <a:solidFill>
                          <a:srgbClr val="000000"/>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zh-CN" sz="1200" u="none" strike="noStrike" dirty="0">
                          <a:effectLst/>
                        </a:rPr>
                        <a:t>1,808</a:t>
                      </a:r>
                      <a:endParaRPr lang="en-US" altLang="zh-CN" sz="1200" b="0" i="0" u="none" strike="noStrike" dirty="0">
                        <a:solidFill>
                          <a:srgbClr val="000000"/>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a:effectLst/>
                        </a:rPr>
                        <a:t>89.66%</a:t>
                      </a:r>
                      <a:endParaRPr lang="en-US" altLang="zh-CN" sz="1200" b="0" i="0" u="none" strike="noStrike">
                        <a:solidFill>
                          <a:srgbClr val="000000"/>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zh-CN" sz="1200" u="none" strike="noStrike" dirty="0">
                          <a:effectLst/>
                        </a:rPr>
                        <a:t>1,578</a:t>
                      </a:r>
                      <a:endParaRPr lang="en-US" altLang="zh-CN" sz="1200" b="0" i="0" u="none" strike="noStrike" dirty="0">
                        <a:solidFill>
                          <a:srgbClr val="000000"/>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CN" sz="1200" u="none" strike="noStrike" dirty="0">
                          <a:effectLst/>
                        </a:rPr>
                        <a:t>78.22%</a:t>
                      </a:r>
                      <a:endParaRPr lang="en-US" altLang="zh-CN" sz="1200" b="0" i="0" u="none" strike="noStrike" dirty="0">
                        <a:solidFill>
                          <a:srgbClr val="000000"/>
                        </a:solidFill>
                        <a:effectLst/>
                        <a:latin typeface="Arial" panose="020B0604020202020204"/>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29" name="TextBox 28"/>
          <p:cNvSpPr txBox="1"/>
          <p:nvPr/>
        </p:nvSpPr>
        <p:spPr>
          <a:xfrm>
            <a:off x="338988" y="2094995"/>
            <a:ext cx="8568952" cy="1061829"/>
          </a:xfrm>
          <a:prstGeom prst="rect">
            <a:avLst/>
          </a:prstGeom>
          <a:noFill/>
          <a:ln>
            <a:solidFill>
              <a:srgbClr val="D9D9D9"/>
            </a:solidFill>
            <a:prstDash val="solid"/>
          </a:ln>
        </p:spPr>
        <p:txBody>
          <a:bodyPr wrap="square" rtlCol="0">
            <a:spAutoFit/>
          </a:bodyPr>
          <a:lstStyle/>
          <a:p>
            <a:pPr>
              <a:lnSpc>
                <a:spcPct val="150000"/>
              </a:lnSpc>
            </a:pPr>
            <a:r>
              <a:rPr lang="zh-CN" altLang="en-US" sz="1400" b="0" dirty="0" smtClean="0">
                <a:latin typeface="微软雅黑" panose="020B0503020204020204" charset="-122"/>
                <a:ea typeface="微软雅黑" panose="020B0503020204020204" charset="-122"/>
              </a:rPr>
              <a:t>统计代码申请</a:t>
            </a:r>
            <a:r>
              <a:rPr lang="zh-CN" altLang="en-US" sz="1400" b="0" dirty="0">
                <a:latin typeface="微软雅黑" panose="020B0503020204020204" charset="-122"/>
                <a:ea typeface="微软雅黑" panose="020B0503020204020204" charset="-122"/>
              </a:rPr>
              <a:t>通过</a:t>
            </a:r>
            <a:r>
              <a:rPr lang="zh-CN" altLang="en-US" sz="1400" b="0" dirty="0" smtClean="0">
                <a:latin typeface="微软雅黑" panose="020B0503020204020204" charset="-122"/>
                <a:ea typeface="微软雅黑" panose="020B0503020204020204" charset="-122"/>
              </a:rPr>
              <a:t>率、代码审批</a:t>
            </a:r>
            <a:r>
              <a:rPr lang="zh-CN" altLang="en-US" sz="1400" b="0" dirty="0">
                <a:latin typeface="微软雅黑" panose="020B0503020204020204" charset="-122"/>
                <a:ea typeface="微软雅黑" panose="020B0503020204020204" charset="-122"/>
              </a:rPr>
              <a:t>效率</a:t>
            </a:r>
            <a:r>
              <a:rPr lang="zh-CN" altLang="en-US" sz="1400" b="0" dirty="0" smtClean="0">
                <a:latin typeface="微软雅黑" panose="020B0503020204020204" charset="-122"/>
                <a:ea typeface="微软雅黑" panose="020B0503020204020204" charset="-122"/>
              </a:rPr>
              <a:t>、代码在实际业务中的使用率、重复使用率，主动监控代码申请时间过长，代码申请质量过差，代码分发异常、代码发布后未使用等问题；同时</a:t>
            </a:r>
            <a:r>
              <a:rPr lang="zh-CN" altLang="en-US" sz="1400" b="0" dirty="0">
                <a:latin typeface="微软雅黑" panose="020B0503020204020204" charset="-122"/>
                <a:ea typeface="微软雅黑" panose="020B0503020204020204" charset="-122"/>
              </a:rPr>
              <a:t>，信息代码应用</a:t>
            </a:r>
            <a:r>
              <a:rPr lang="zh-CN" altLang="en-US" sz="1400" b="0" dirty="0" smtClean="0">
                <a:latin typeface="微软雅黑" panose="020B0503020204020204" charset="-122"/>
                <a:ea typeface="微软雅黑" panose="020B0503020204020204" charset="-122"/>
              </a:rPr>
              <a:t>的统计分析和全面</a:t>
            </a:r>
            <a:r>
              <a:rPr lang="zh-CN" altLang="en-US" sz="1400" b="0" dirty="0">
                <a:latin typeface="微软雅黑" panose="020B0503020204020204" charset="-122"/>
                <a:ea typeface="微软雅黑" panose="020B0503020204020204" charset="-122"/>
              </a:rPr>
              <a:t>监控</a:t>
            </a:r>
            <a:r>
              <a:rPr lang="zh-CN" altLang="en-US" sz="1400" b="0" dirty="0" smtClean="0">
                <a:latin typeface="微软雅黑" panose="020B0503020204020204" charset="-122"/>
                <a:ea typeface="微软雅黑" panose="020B0503020204020204" charset="-122"/>
              </a:rPr>
              <a:t>也</a:t>
            </a:r>
            <a:r>
              <a:rPr lang="zh-CN" altLang="en-US" sz="1400" b="0" dirty="0">
                <a:latin typeface="微软雅黑" panose="020B0503020204020204" charset="-122"/>
                <a:ea typeface="微软雅黑" panose="020B0503020204020204" charset="-122"/>
              </a:rPr>
              <a:t>将</a:t>
            </a:r>
            <a:r>
              <a:rPr lang="zh-CN" altLang="en-US" sz="1400" b="0" dirty="0" smtClean="0">
                <a:latin typeface="微软雅黑" panose="020B0503020204020204" charset="-122"/>
                <a:ea typeface="微软雅黑" panose="020B0503020204020204" charset="-122"/>
              </a:rPr>
              <a:t>为</a:t>
            </a:r>
            <a:r>
              <a:rPr lang="zh-CN" altLang="en-US" sz="1400" b="0" dirty="0">
                <a:latin typeface="微软雅黑" panose="020B0503020204020204" charset="-122"/>
                <a:ea typeface="微软雅黑" panose="020B0503020204020204" charset="-122"/>
              </a:rPr>
              <a:t>信息代码应用评价提供</a:t>
            </a:r>
            <a:r>
              <a:rPr lang="zh-CN" altLang="en-US" sz="1400" b="0" dirty="0" smtClean="0">
                <a:latin typeface="微软雅黑" panose="020B0503020204020204" charset="-122"/>
                <a:ea typeface="微软雅黑" panose="020B0503020204020204" charset="-122"/>
              </a:rPr>
              <a:t>有力数据</a:t>
            </a:r>
            <a:r>
              <a:rPr lang="zh-CN" altLang="en-US" sz="1400" b="0" dirty="0">
                <a:latin typeface="微软雅黑" panose="020B0503020204020204" charset="-122"/>
                <a:ea typeface="微软雅黑" panose="020B0503020204020204" charset="-122"/>
              </a:rPr>
              <a:t>支撑</a:t>
            </a:r>
            <a:r>
              <a:rPr lang="zh-CN" altLang="en-US" sz="1400" b="0" dirty="0" smtClean="0">
                <a:latin typeface="微软雅黑" panose="020B0503020204020204" charset="-122"/>
                <a:ea typeface="微软雅黑" panose="020B0503020204020204" charset="-122"/>
              </a:rPr>
              <a:t>。</a:t>
            </a:r>
            <a:endParaRPr lang="zh-CN" altLang="en-US" sz="1400" b="0" dirty="0">
              <a:latin typeface="微软雅黑" panose="020B0503020204020204" charset="-122"/>
              <a:ea typeface="微软雅黑" panose="020B0503020204020204" charset="-122"/>
            </a:endParaRPr>
          </a:p>
        </p:txBody>
      </p:sp>
      <p:pic>
        <p:nvPicPr>
          <p:cNvPr id="30" name="Picture 80" descr="Click To Preview"/>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Lst>
          </a:blip>
          <a:srcRect/>
          <a:stretch>
            <a:fillRect/>
          </a:stretch>
        </p:blipFill>
        <p:spPr bwMode="auto">
          <a:xfrm>
            <a:off x="472857" y="854353"/>
            <a:ext cx="652853" cy="6228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6"/>
                                        </p:tgtEl>
                                        <p:attrNameLst>
                                          <p:attrName>style.visibility</p:attrName>
                                        </p:attrNameLst>
                                      </p:cBhvr>
                                      <p:to>
                                        <p:strVal val="visible"/>
                                      </p:to>
                                    </p:set>
                                    <p:anim calcmode="lin" valueType="num">
                                      <p:cBhvr additive="base">
                                        <p:cTn id="13" dur="500" fill="hold"/>
                                        <p:tgtEl>
                                          <p:spTgt spid="36"/>
                                        </p:tgtEl>
                                        <p:attrNameLst>
                                          <p:attrName>ppt_x</p:attrName>
                                        </p:attrNameLst>
                                      </p:cBhvr>
                                      <p:tavLst>
                                        <p:tav tm="0">
                                          <p:val>
                                            <p:strVal val="#ppt_x"/>
                                          </p:val>
                                        </p:tav>
                                        <p:tav tm="100000">
                                          <p:val>
                                            <p:strVal val="#ppt_x"/>
                                          </p:val>
                                        </p:tav>
                                      </p:tavLst>
                                    </p:anim>
                                    <p:anim calcmode="lin" valueType="num">
                                      <p:cBhvr additive="base">
                                        <p:cTn id="14"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fill="hold"/>
                                        <p:tgtEl>
                                          <p:spTgt spid="37"/>
                                        </p:tgtEl>
                                        <p:attrNameLst>
                                          <p:attrName>ppt_x</p:attrName>
                                        </p:attrNameLst>
                                      </p:cBhvr>
                                      <p:tavLst>
                                        <p:tav tm="0">
                                          <p:val>
                                            <p:strVal val="#ppt_x"/>
                                          </p:val>
                                        </p:tav>
                                        <p:tav tm="100000">
                                          <p:val>
                                            <p:strVal val="#ppt_x"/>
                                          </p:val>
                                        </p:tav>
                                      </p:tavLst>
                                    </p:anim>
                                    <p:anim calcmode="lin" valueType="num">
                                      <p:cBhvr additive="base">
                                        <p:cTn id="2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additive="base">
                                        <p:cTn id="25" dur="500" fill="hold"/>
                                        <p:tgtEl>
                                          <p:spTgt spid="27"/>
                                        </p:tgtEl>
                                        <p:attrNameLst>
                                          <p:attrName>ppt_x</p:attrName>
                                        </p:attrNameLst>
                                      </p:cBhvr>
                                      <p:tavLst>
                                        <p:tav tm="0">
                                          <p:val>
                                            <p:strVal val="#ppt_x"/>
                                          </p:val>
                                        </p:tav>
                                        <p:tav tm="100000">
                                          <p:val>
                                            <p:strVal val="#ppt_x"/>
                                          </p:val>
                                        </p:tav>
                                      </p:tavLst>
                                    </p:anim>
                                    <p:anim calcmode="lin" valueType="num">
                                      <p:cBhvr additive="base">
                                        <p:cTn id="2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3"/>
          <p:cNvSpPr txBox="1">
            <a:spLocks noChangeArrowheads="1"/>
          </p:cNvSpPr>
          <p:nvPr/>
        </p:nvSpPr>
        <p:spPr bwMode="auto">
          <a:xfrm>
            <a:off x="179512" y="692696"/>
            <a:ext cx="8640960" cy="5904656"/>
          </a:xfrm>
          <a:prstGeom prst="rect">
            <a:avLst/>
          </a:prstGeom>
          <a:noFill/>
          <a:ln w="9525">
            <a:noFill/>
            <a:miter lim="800000"/>
          </a:ln>
        </p:spPr>
        <p:txBody>
          <a:bodyPr/>
          <a:lstStyle/>
          <a:p>
            <a:pPr marL="271780" lvl="1" indent="-271780" eaLnBrk="0" hangingPunct="0">
              <a:lnSpc>
                <a:spcPct val="120000"/>
              </a:lnSpc>
              <a:spcBef>
                <a:spcPct val="20000"/>
              </a:spcBef>
              <a:buClr>
                <a:srgbClr val="FF0000"/>
              </a:buClr>
              <a:buSzPct val="60000"/>
              <a:buFont typeface="Wingdings" panose="05000000000000000000" pitchFamily="2" charset="2"/>
              <a:buChar char="p"/>
              <a:defRPr/>
            </a:pPr>
            <a:r>
              <a:rPr lang="zh-CN" altLang="en-US" sz="1600" dirty="0" smtClean="0">
                <a:latin typeface="微软雅黑" panose="020B0503020204020204" charset="-122"/>
                <a:ea typeface="微软雅黑" panose="020B0503020204020204" charset="-122"/>
                <a:cs typeface="Times New Roman" panose="02020603050405020304" pitchFamily="18" charset="0"/>
              </a:rPr>
              <a:t>标准先行</a:t>
            </a:r>
            <a:endParaRPr lang="en-US" altLang="zh-CN" sz="1600" dirty="0" smtClean="0">
              <a:latin typeface="微软雅黑" panose="020B0503020204020204" charset="-122"/>
              <a:ea typeface="微软雅黑" panose="020B0503020204020204" charset="-122"/>
              <a:cs typeface="Times New Roman" panose="02020603050405020304" pitchFamily="18" charset="0"/>
            </a:endParaRPr>
          </a:p>
          <a:p>
            <a:pPr marL="742950" lvl="1" indent="-285750" eaLnBrk="0" hangingPunct="0">
              <a:lnSpc>
                <a:spcPct val="110000"/>
              </a:lnSpc>
              <a:spcBef>
                <a:spcPct val="20000"/>
              </a:spcBef>
              <a:buClr>
                <a:srgbClr val="FF0000"/>
              </a:buClr>
              <a:buSzPct val="60000"/>
              <a:buFont typeface="Wingdings" panose="05000000000000000000" pitchFamily="2" charset="2"/>
              <a:buChar char="Ø"/>
              <a:defRPr/>
            </a:pPr>
            <a:r>
              <a:rPr lang="zh-CN" altLang="en-US" sz="1600" b="0" dirty="0" smtClean="0">
                <a:latin typeface="微软雅黑" panose="020B0503020204020204" charset="-122"/>
                <a:ea typeface="微软雅黑" panose="020B0503020204020204" charset="-122"/>
                <a:cs typeface="Times New Roman" panose="02020603050405020304" pitchFamily="18" charset="0"/>
              </a:rPr>
              <a:t>信息标准是信息系统建设的重要基础，标准必须先行，才能避免走弯路和重复建设。</a:t>
            </a:r>
            <a:endParaRPr lang="en-US" altLang="zh-CN" sz="1600" b="0" dirty="0" smtClean="0">
              <a:latin typeface="微软雅黑" panose="020B0503020204020204" charset="-122"/>
              <a:ea typeface="微软雅黑" panose="020B0503020204020204" charset="-122"/>
              <a:cs typeface="Times New Roman" panose="02020603050405020304" pitchFamily="18" charset="0"/>
            </a:endParaRPr>
          </a:p>
          <a:p>
            <a:pPr marL="271780" lvl="1" indent="-271780" eaLnBrk="0" hangingPunct="0">
              <a:lnSpc>
                <a:spcPct val="120000"/>
              </a:lnSpc>
              <a:spcBef>
                <a:spcPct val="20000"/>
              </a:spcBef>
              <a:buClr>
                <a:srgbClr val="FF0000"/>
              </a:buClr>
              <a:buSzPct val="60000"/>
              <a:buFont typeface="Wingdings" panose="05000000000000000000" pitchFamily="2" charset="2"/>
              <a:buChar char="p"/>
              <a:defRPr/>
            </a:pPr>
            <a:r>
              <a:rPr lang="zh-CN" altLang="en-US" sz="1600" dirty="0" smtClean="0">
                <a:latin typeface="微软雅黑" panose="020B0503020204020204" charset="-122"/>
                <a:ea typeface="微软雅黑" panose="020B0503020204020204" charset="-122"/>
                <a:cs typeface="Times New Roman" panose="02020603050405020304" pitchFamily="18" charset="0"/>
              </a:rPr>
              <a:t>急用先建、滚动发展</a:t>
            </a:r>
            <a:endParaRPr lang="en-US" altLang="zh-CN" sz="1600" dirty="0" smtClean="0">
              <a:latin typeface="微软雅黑" panose="020B0503020204020204" charset="-122"/>
              <a:ea typeface="微软雅黑" panose="020B0503020204020204" charset="-122"/>
              <a:cs typeface="Times New Roman" panose="02020603050405020304" pitchFamily="18" charset="0"/>
            </a:endParaRPr>
          </a:p>
          <a:p>
            <a:pPr marL="742950" lvl="1" indent="-285750" eaLnBrk="0" hangingPunct="0">
              <a:lnSpc>
                <a:spcPct val="110000"/>
              </a:lnSpc>
              <a:spcBef>
                <a:spcPct val="20000"/>
              </a:spcBef>
              <a:buClr>
                <a:srgbClr val="FF0000"/>
              </a:buClr>
              <a:buSzPct val="60000"/>
              <a:buFont typeface="Wingdings" panose="05000000000000000000" pitchFamily="2" charset="2"/>
              <a:buChar char="Ø"/>
              <a:defRPr/>
            </a:pPr>
            <a:r>
              <a:rPr lang="zh-CN" altLang="en-US" sz="1600" b="0" dirty="0" smtClean="0">
                <a:latin typeface="微软雅黑" panose="020B0503020204020204" charset="-122"/>
                <a:ea typeface="微软雅黑" panose="020B0503020204020204" charset="-122"/>
                <a:cs typeface="Times New Roman" panose="02020603050405020304" pitchFamily="18" charset="0"/>
              </a:rPr>
              <a:t>信息标准遵循体系表进行建设，同时信息标准建设还必须紧密结合信息系统建设项目而开展，脱离实际的标准是没有生命力的。</a:t>
            </a:r>
            <a:endParaRPr lang="en-US" altLang="zh-CN" sz="1600" b="0" dirty="0" smtClean="0">
              <a:latin typeface="微软雅黑" panose="020B0503020204020204" charset="-122"/>
              <a:ea typeface="微软雅黑" panose="020B0503020204020204" charset="-122"/>
              <a:cs typeface="Times New Roman" panose="02020603050405020304" pitchFamily="18" charset="0"/>
            </a:endParaRPr>
          </a:p>
          <a:p>
            <a:pPr marL="742950" lvl="1" indent="-285750" eaLnBrk="0" hangingPunct="0">
              <a:lnSpc>
                <a:spcPct val="110000"/>
              </a:lnSpc>
              <a:spcBef>
                <a:spcPct val="20000"/>
              </a:spcBef>
              <a:buClr>
                <a:srgbClr val="FF0000"/>
              </a:buClr>
              <a:buSzPct val="60000"/>
              <a:buFont typeface="Wingdings" panose="05000000000000000000" pitchFamily="2" charset="2"/>
              <a:buChar char="Ø"/>
              <a:defRPr/>
            </a:pPr>
            <a:r>
              <a:rPr lang="zh-CN" altLang="en-US" sz="1600" b="0" dirty="0" smtClean="0">
                <a:latin typeface="微软雅黑" panose="020B0503020204020204" charset="-122"/>
                <a:ea typeface="微软雅黑" panose="020B0503020204020204" charset="-122"/>
                <a:cs typeface="Times New Roman" panose="02020603050405020304" pitchFamily="18" charset="0"/>
              </a:rPr>
              <a:t>信息标准在应用过程中需要不断的修订和完善</a:t>
            </a:r>
            <a:r>
              <a:rPr lang="en-US" altLang="zh-CN" sz="1600" b="0" dirty="0" smtClean="0">
                <a:latin typeface="微软雅黑" panose="020B0503020204020204" charset="-122"/>
                <a:ea typeface="微软雅黑" panose="020B0503020204020204" charset="-122"/>
                <a:cs typeface="Times New Roman" panose="02020603050405020304" pitchFamily="18" charset="0"/>
              </a:rPr>
              <a:t>,</a:t>
            </a:r>
            <a:r>
              <a:rPr lang="zh-CN" altLang="en-US" sz="1600" b="0" dirty="0" smtClean="0">
                <a:latin typeface="微软雅黑" panose="020B0503020204020204" charset="-122"/>
                <a:ea typeface="微软雅黑" panose="020B0503020204020204" charset="-122"/>
                <a:cs typeface="Times New Roman" panose="02020603050405020304" pitchFamily="18" charset="0"/>
              </a:rPr>
              <a:t>同时在信息系统的建设过程中还会不断产生新的需求，因此信息标准化工作是不断滚动完善的过程。</a:t>
            </a:r>
            <a:endParaRPr lang="en-US" altLang="zh-CN" sz="1600" b="0" dirty="0" smtClean="0">
              <a:latin typeface="微软雅黑" panose="020B0503020204020204" charset="-122"/>
              <a:ea typeface="微软雅黑" panose="020B0503020204020204" charset="-122"/>
              <a:cs typeface="Times New Roman" panose="02020603050405020304" pitchFamily="18" charset="0"/>
            </a:endParaRPr>
          </a:p>
          <a:p>
            <a:pPr marL="271780" lvl="1" indent="-271780" eaLnBrk="0" hangingPunct="0">
              <a:lnSpc>
                <a:spcPct val="120000"/>
              </a:lnSpc>
              <a:spcBef>
                <a:spcPct val="20000"/>
              </a:spcBef>
              <a:buClr>
                <a:srgbClr val="FF0000"/>
              </a:buClr>
              <a:buSzPct val="60000"/>
              <a:buFont typeface="Wingdings" panose="05000000000000000000" pitchFamily="2" charset="2"/>
              <a:buChar char="p"/>
              <a:defRPr/>
            </a:pPr>
            <a:r>
              <a:rPr lang="zh-CN" altLang="en-US" sz="1600" dirty="0" smtClean="0">
                <a:latin typeface="微软雅黑" panose="020B0503020204020204" charset="-122"/>
                <a:ea typeface="微软雅黑" panose="020B0503020204020204" charset="-122"/>
                <a:cs typeface="Times New Roman" panose="02020603050405020304" pitchFamily="18" charset="0"/>
              </a:rPr>
              <a:t>统筹规划</a:t>
            </a:r>
            <a:endParaRPr lang="en-US" altLang="zh-CN" sz="1600" dirty="0" smtClean="0">
              <a:latin typeface="微软雅黑" panose="020B0503020204020204" charset="-122"/>
              <a:ea typeface="微软雅黑" panose="020B0503020204020204" charset="-122"/>
              <a:cs typeface="Times New Roman" panose="02020603050405020304" pitchFamily="18" charset="0"/>
            </a:endParaRPr>
          </a:p>
          <a:p>
            <a:pPr marL="742950" lvl="1" indent="-285750" eaLnBrk="0" hangingPunct="0">
              <a:lnSpc>
                <a:spcPct val="110000"/>
              </a:lnSpc>
              <a:spcBef>
                <a:spcPct val="20000"/>
              </a:spcBef>
              <a:buClr>
                <a:srgbClr val="FF0000"/>
              </a:buClr>
              <a:buSzPct val="60000"/>
              <a:buFont typeface="Wingdings" panose="05000000000000000000" pitchFamily="2" charset="2"/>
              <a:buChar char="Ø"/>
              <a:defRPr/>
            </a:pPr>
            <a:r>
              <a:rPr lang="zh-CN" altLang="en-US" sz="1600" b="0" dirty="0" smtClean="0">
                <a:latin typeface="微软雅黑" panose="020B0503020204020204" charset="-122"/>
                <a:ea typeface="微软雅黑" panose="020B0503020204020204" charset="-122"/>
                <a:cs typeface="Times New Roman" panose="02020603050405020304" pitchFamily="18" charset="0"/>
              </a:rPr>
              <a:t>建立信息化标准体系</a:t>
            </a:r>
            <a:endParaRPr lang="en-US" altLang="zh-CN" sz="1600" b="0" dirty="0" smtClean="0">
              <a:latin typeface="微软雅黑" panose="020B0503020204020204" charset="-122"/>
              <a:ea typeface="微软雅黑" panose="020B0503020204020204" charset="-122"/>
              <a:cs typeface="Times New Roman" panose="02020603050405020304" pitchFamily="18" charset="0"/>
            </a:endParaRPr>
          </a:p>
          <a:p>
            <a:pPr marL="742950" lvl="1" indent="-285750" eaLnBrk="0" hangingPunct="0">
              <a:lnSpc>
                <a:spcPct val="110000"/>
              </a:lnSpc>
              <a:spcBef>
                <a:spcPct val="20000"/>
              </a:spcBef>
              <a:buClr>
                <a:srgbClr val="FF0000"/>
              </a:buClr>
              <a:buSzPct val="60000"/>
              <a:buFont typeface="Wingdings" panose="05000000000000000000" pitchFamily="2" charset="2"/>
              <a:buChar char="Ø"/>
              <a:defRPr/>
            </a:pPr>
            <a:r>
              <a:rPr lang="zh-CN" altLang="en-US" sz="1600" b="0" dirty="0" smtClean="0">
                <a:latin typeface="微软雅黑" panose="020B0503020204020204" charset="-122"/>
                <a:ea typeface="微软雅黑" panose="020B0503020204020204" charset="-122"/>
                <a:cs typeface="Times New Roman" panose="02020603050405020304" pitchFamily="18" charset="0"/>
              </a:rPr>
              <a:t>建立信息代码体系</a:t>
            </a:r>
            <a:endParaRPr lang="en-US" altLang="zh-CN" sz="1600" b="0" dirty="0" smtClean="0">
              <a:latin typeface="微软雅黑" panose="020B0503020204020204" charset="-122"/>
              <a:ea typeface="微软雅黑" panose="020B0503020204020204" charset="-122"/>
              <a:cs typeface="Times New Roman" panose="02020603050405020304" pitchFamily="18" charset="0"/>
            </a:endParaRPr>
          </a:p>
          <a:p>
            <a:pPr marL="742950" lvl="1" indent="-285750" eaLnBrk="0" hangingPunct="0">
              <a:lnSpc>
                <a:spcPct val="110000"/>
              </a:lnSpc>
              <a:spcBef>
                <a:spcPct val="20000"/>
              </a:spcBef>
              <a:buClr>
                <a:srgbClr val="FF0000"/>
              </a:buClr>
              <a:buSzPct val="60000"/>
              <a:buFont typeface="Wingdings" panose="05000000000000000000" pitchFamily="2" charset="2"/>
              <a:buChar char="Ø"/>
              <a:defRPr/>
            </a:pPr>
            <a:r>
              <a:rPr lang="zh-CN" altLang="en-US" sz="1600" b="0" dirty="0" smtClean="0">
                <a:latin typeface="微软雅黑" panose="020B0503020204020204" charset="-122"/>
                <a:ea typeface="微软雅黑" panose="020B0503020204020204" charset="-122"/>
                <a:cs typeface="Times New Roman" panose="02020603050405020304" pitchFamily="18" charset="0"/>
              </a:rPr>
              <a:t>选择科学合理的编码方案</a:t>
            </a:r>
            <a:endParaRPr lang="en-US" altLang="zh-CN" sz="1600" b="0" dirty="0" smtClean="0">
              <a:latin typeface="微软雅黑" panose="020B0503020204020204" charset="-122"/>
              <a:ea typeface="微软雅黑" panose="020B0503020204020204" charset="-122"/>
              <a:cs typeface="Times New Roman" panose="02020603050405020304" pitchFamily="18" charset="0"/>
            </a:endParaRPr>
          </a:p>
          <a:p>
            <a:pPr marL="271780" lvl="1" indent="-271780" eaLnBrk="0" hangingPunct="0">
              <a:lnSpc>
                <a:spcPct val="120000"/>
              </a:lnSpc>
              <a:spcBef>
                <a:spcPct val="20000"/>
              </a:spcBef>
              <a:buClr>
                <a:srgbClr val="FF0000"/>
              </a:buClr>
              <a:buSzPct val="60000"/>
              <a:buFont typeface="Wingdings" panose="05000000000000000000" pitchFamily="2" charset="2"/>
              <a:buChar char="p"/>
              <a:defRPr/>
            </a:pPr>
            <a:r>
              <a:rPr lang="zh-CN" altLang="en-US" sz="1600" dirty="0" smtClean="0">
                <a:latin typeface="微软雅黑" panose="020B0503020204020204" charset="-122"/>
                <a:ea typeface="微软雅黑" panose="020B0503020204020204" charset="-122"/>
                <a:cs typeface="Times New Roman" panose="02020603050405020304" pitchFamily="18" charset="0"/>
              </a:rPr>
              <a:t>集中管控</a:t>
            </a:r>
            <a:endParaRPr lang="en-US" altLang="zh-CN" sz="1600" dirty="0" smtClean="0">
              <a:latin typeface="微软雅黑" panose="020B0503020204020204" charset="-122"/>
              <a:ea typeface="微软雅黑" panose="020B0503020204020204" charset="-122"/>
              <a:cs typeface="Times New Roman" panose="02020603050405020304" pitchFamily="18" charset="0"/>
            </a:endParaRPr>
          </a:p>
          <a:p>
            <a:pPr marL="742950" lvl="1" indent="-285750" eaLnBrk="0" hangingPunct="0">
              <a:lnSpc>
                <a:spcPct val="110000"/>
              </a:lnSpc>
              <a:spcBef>
                <a:spcPct val="20000"/>
              </a:spcBef>
              <a:buClr>
                <a:srgbClr val="FF0000"/>
              </a:buClr>
              <a:buSzPct val="60000"/>
              <a:buFont typeface="Wingdings" panose="05000000000000000000" pitchFamily="2" charset="2"/>
              <a:buChar char="Ø"/>
              <a:defRPr/>
            </a:pPr>
            <a:r>
              <a:rPr lang="zh-CN" altLang="en-US" sz="1600" b="0" dirty="0" smtClean="0">
                <a:latin typeface="微软雅黑" panose="020B0503020204020204" charset="-122"/>
                <a:ea typeface="微软雅黑" panose="020B0503020204020204" charset="-122"/>
                <a:cs typeface="Times New Roman" panose="02020603050405020304" pitchFamily="18" charset="0"/>
              </a:rPr>
              <a:t>加强信息标准集中管控</a:t>
            </a:r>
            <a:endParaRPr lang="zh-CN" altLang="en-US" sz="1600" b="0" dirty="0" smtClean="0">
              <a:latin typeface="微软雅黑" panose="020B0503020204020204" charset="-122"/>
              <a:ea typeface="微软雅黑" panose="020B0503020204020204" charset="-122"/>
              <a:cs typeface="Times New Roman" panose="02020603050405020304" pitchFamily="18" charset="0"/>
            </a:endParaRPr>
          </a:p>
          <a:p>
            <a:pPr marL="742950" lvl="1" indent="-285750" eaLnBrk="0" hangingPunct="0">
              <a:lnSpc>
                <a:spcPct val="110000"/>
              </a:lnSpc>
              <a:spcBef>
                <a:spcPct val="20000"/>
              </a:spcBef>
              <a:buClr>
                <a:srgbClr val="FF0000"/>
              </a:buClr>
              <a:buSzPct val="60000"/>
              <a:buFont typeface="Wingdings" panose="05000000000000000000" pitchFamily="2" charset="2"/>
              <a:buChar char="Ø"/>
              <a:defRPr/>
            </a:pPr>
            <a:r>
              <a:rPr lang="zh-CN" altLang="en-US" sz="1600" b="0" dirty="0" smtClean="0">
                <a:latin typeface="微软雅黑" panose="020B0503020204020204" charset="-122"/>
                <a:ea typeface="微软雅黑" panose="020B0503020204020204" charset="-122"/>
                <a:cs typeface="Times New Roman" panose="02020603050405020304" pitchFamily="18" charset="0"/>
              </a:rPr>
              <a:t>加强信息标准集中运维管理</a:t>
            </a:r>
            <a:endParaRPr lang="zh-CN" altLang="en-US" sz="1600" b="0" dirty="0" smtClean="0">
              <a:latin typeface="微软雅黑" panose="020B0503020204020204" charset="-122"/>
              <a:ea typeface="微软雅黑" panose="020B0503020204020204" charset="-122"/>
              <a:cs typeface="Times New Roman" panose="02020603050405020304" pitchFamily="18" charset="0"/>
            </a:endParaRPr>
          </a:p>
          <a:p>
            <a:pPr marL="742950" lvl="1" indent="-285750" eaLnBrk="0" hangingPunct="0">
              <a:lnSpc>
                <a:spcPct val="110000"/>
              </a:lnSpc>
              <a:spcBef>
                <a:spcPct val="20000"/>
              </a:spcBef>
              <a:buClr>
                <a:srgbClr val="FF0000"/>
              </a:buClr>
              <a:buSzPct val="60000"/>
              <a:buFont typeface="Wingdings" panose="05000000000000000000" pitchFamily="2" charset="2"/>
              <a:buChar char="Ø"/>
              <a:defRPr/>
            </a:pPr>
            <a:r>
              <a:rPr lang="zh-CN" altLang="en-US" sz="1600" b="0" dirty="0" smtClean="0">
                <a:latin typeface="微软雅黑" panose="020B0503020204020204" charset="-122"/>
                <a:ea typeface="微软雅黑" panose="020B0503020204020204" charset="-122"/>
                <a:cs typeface="Times New Roman" panose="02020603050405020304" pitchFamily="18" charset="0"/>
              </a:rPr>
              <a:t>加强制度建设</a:t>
            </a:r>
            <a:endParaRPr lang="en-US" altLang="zh-CN" sz="1600" b="0" dirty="0" smtClean="0">
              <a:latin typeface="微软雅黑" panose="020B0503020204020204" charset="-122"/>
              <a:ea typeface="微软雅黑" panose="020B0503020204020204" charset="-122"/>
              <a:cs typeface="Times New Roman" panose="02020603050405020304" pitchFamily="18" charset="0"/>
            </a:endParaRPr>
          </a:p>
          <a:p>
            <a:pPr marL="271780" lvl="1" indent="-271780" eaLnBrk="0" hangingPunct="0">
              <a:lnSpc>
                <a:spcPct val="120000"/>
              </a:lnSpc>
              <a:spcBef>
                <a:spcPct val="20000"/>
              </a:spcBef>
              <a:buClr>
                <a:srgbClr val="FF0000"/>
              </a:buClr>
              <a:buSzPct val="60000"/>
              <a:buFont typeface="Wingdings" panose="05000000000000000000" pitchFamily="2" charset="2"/>
              <a:buChar char="p"/>
              <a:defRPr/>
            </a:pPr>
            <a:r>
              <a:rPr lang="zh-CN" altLang="en-US" sz="1600" dirty="0" smtClean="0">
                <a:latin typeface="微软雅黑" panose="020B0503020204020204" charset="-122"/>
                <a:ea typeface="微软雅黑" panose="020B0503020204020204" charset="-122"/>
                <a:cs typeface="Times New Roman" panose="02020603050405020304" pitchFamily="18" charset="0"/>
              </a:rPr>
              <a:t>应用与运维的技术保障</a:t>
            </a:r>
            <a:endParaRPr lang="en-US" altLang="zh-CN" sz="1600" dirty="0" smtClean="0">
              <a:latin typeface="微软雅黑" panose="020B0503020204020204" charset="-122"/>
              <a:ea typeface="微软雅黑" panose="020B0503020204020204" charset="-122"/>
              <a:cs typeface="Times New Roman" panose="02020603050405020304" pitchFamily="18" charset="0"/>
            </a:endParaRPr>
          </a:p>
          <a:p>
            <a:pPr marL="800100" lvl="3" indent="-342900" eaLnBrk="0" hangingPunct="0">
              <a:lnSpc>
                <a:spcPct val="110000"/>
              </a:lnSpc>
              <a:spcBef>
                <a:spcPts val="600"/>
              </a:spcBef>
              <a:buClr>
                <a:srgbClr val="000066"/>
              </a:buClr>
              <a:buSzPct val="80000"/>
              <a:buFont typeface="Wingdings" panose="05000000000000000000" pitchFamily="2" charset="2"/>
              <a:buChar char="Ø"/>
              <a:defRPr/>
            </a:pPr>
            <a:r>
              <a:rPr lang="zh-CN" altLang="en-US" sz="1400" b="0" dirty="0" smtClean="0">
                <a:solidFill>
                  <a:schemeClr val="tx2"/>
                </a:solidFill>
                <a:latin typeface="微软雅黑" panose="020B0503020204020204" charset="-122"/>
                <a:ea typeface="微软雅黑" panose="020B0503020204020204" charset="-122"/>
              </a:rPr>
              <a:t>通过将代码运维流程进行规范并固化到信息化标准运维管理系统中，通过技术手段保证运维质量和应用效果，另外，通过主数据的分发机制，保证各信息系统主数据的应用质量和数据的一致性。</a:t>
            </a:r>
            <a:endParaRPr lang="en-US" altLang="zh-CN" sz="1400" dirty="0" smtClean="0">
              <a:solidFill>
                <a:schemeClr val="tx2"/>
              </a:solidFill>
              <a:latin typeface="微软雅黑" panose="020B0503020204020204" charset="-122"/>
              <a:ea typeface="微软雅黑" panose="020B0503020204020204" charset="-122"/>
            </a:endParaRPr>
          </a:p>
        </p:txBody>
      </p:sp>
      <p:sp>
        <p:nvSpPr>
          <p:cNvPr id="7" name="Rectangle 2"/>
          <p:cNvSpPr txBox="1">
            <a:spLocks noChangeArrowheads="1"/>
          </p:cNvSpPr>
          <p:nvPr/>
        </p:nvSpPr>
        <p:spPr>
          <a:xfrm>
            <a:off x="323528" y="188640"/>
            <a:ext cx="8229600" cy="620688"/>
          </a:xfrm>
          <a:prstGeom prst="rect">
            <a:avLst/>
          </a:prstGeom>
        </p:spPr>
        <p:txBody>
          <a:bodyPr/>
          <a:lstStyle/>
          <a:p>
            <a:pPr lvl="0" eaLnBrk="0" hangingPunct="0">
              <a:defRPr/>
            </a:pPr>
            <a:r>
              <a:rPr lang="zh-CN" altLang="en-US" sz="2600" dirty="0" smtClean="0">
                <a:solidFill>
                  <a:schemeClr val="bg1"/>
                </a:solidFill>
                <a:latin typeface="微软雅黑" panose="020B0503020204020204" charset="-122"/>
                <a:ea typeface="微软雅黑" panose="020B0503020204020204" charset="-122"/>
                <a:cs typeface="+mj-cs"/>
              </a:rPr>
              <a:t>经验总结与交流</a:t>
            </a:r>
            <a:endParaRPr lang="zh-CN" altLang="en-US" sz="2600" dirty="0" smtClean="0">
              <a:solidFill>
                <a:schemeClr val="bg1"/>
              </a:solidFill>
              <a:latin typeface="微软雅黑" panose="020B0503020204020204" charset="-122"/>
              <a:ea typeface="微软雅黑" panose="020B0503020204020204" charset="-122"/>
              <a:cs typeface="+mj-cs"/>
            </a:endParaRPr>
          </a:p>
        </p:txBody>
      </p:sp>
      <p:sp>
        <p:nvSpPr>
          <p:cNvPr id="5"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81000" y="0"/>
            <a:ext cx="8229600" cy="838200"/>
          </a:xfrm>
        </p:spPr>
        <p:txBody>
          <a:bodyPr/>
          <a:lstStyle/>
          <a:p>
            <a:pPr>
              <a:defRPr/>
            </a:pPr>
            <a:r>
              <a:rPr lang="zh-CN" altLang="en-US" dirty="0" smtClean="0">
                <a:latin typeface="微软雅黑" panose="020B0503020204020204" charset="-122"/>
                <a:ea typeface="微软雅黑" panose="020B0503020204020204" charset="-122"/>
              </a:rPr>
              <a:t>目  录</a:t>
            </a:r>
            <a:endParaRPr lang="en-US" altLang="zh-CN" dirty="0" smtClean="0">
              <a:latin typeface="微软雅黑" panose="020B0503020204020204" charset="-122"/>
              <a:ea typeface="微软雅黑" panose="020B0503020204020204" charset="-122"/>
            </a:endParaRPr>
          </a:p>
        </p:txBody>
      </p:sp>
      <p:sp>
        <p:nvSpPr>
          <p:cNvPr id="20"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
        <p:nvSpPr>
          <p:cNvPr id="16" name="AutoShape 11"/>
          <p:cNvSpPr>
            <a:spLocks noChangeArrowheads="1"/>
          </p:cNvSpPr>
          <p:nvPr/>
        </p:nvSpPr>
        <p:spPr bwMode="auto">
          <a:xfrm>
            <a:off x="2123728" y="874812"/>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sz="1800" b="1" dirty="0" smtClean="0">
                <a:latin typeface="Arial" panose="020B0604020202020204" pitchFamily="34" charset="0"/>
                <a:cs typeface="+mn-cs"/>
              </a:rPr>
              <a:t>1</a:t>
            </a:r>
            <a:endParaRPr lang="en-GB" altLang="zh-CN" sz="1800" b="1" dirty="0">
              <a:latin typeface="Arial" panose="020B0604020202020204" pitchFamily="34" charset="0"/>
              <a:cs typeface="+mn-cs"/>
            </a:endParaRPr>
          </a:p>
        </p:txBody>
      </p:sp>
      <p:sp>
        <p:nvSpPr>
          <p:cNvPr id="43" name="AutoShape 11"/>
          <p:cNvSpPr>
            <a:spLocks noChangeArrowheads="1"/>
          </p:cNvSpPr>
          <p:nvPr/>
        </p:nvSpPr>
        <p:spPr bwMode="auto">
          <a:xfrm>
            <a:off x="2123728" y="1522884"/>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sz="1800" b="1" dirty="0" smtClean="0">
                <a:latin typeface="Arial" panose="020B0604020202020204" pitchFamily="34" charset="0"/>
                <a:cs typeface="+mn-cs"/>
              </a:rPr>
              <a:t>2</a:t>
            </a:r>
            <a:endParaRPr lang="en-GB" altLang="zh-CN" sz="1800" b="1" dirty="0">
              <a:latin typeface="Arial" panose="020B0604020202020204" pitchFamily="34" charset="0"/>
              <a:cs typeface="+mn-cs"/>
            </a:endParaRPr>
          </a:p>
        </p:txBody>
      </p:sp>
      <p:sp>
        <p:nvSpPr>
          <p:cNvPr id="44" name="AutoShape 3"/>
          <p:cNvSpPr>
            <a:spLocks noChangeArrowheads="1"/>
          </p:cNvSpPr>
          <p:nvPr/>
        </p:nvSpPr>
        <p:spPr bwMode="auto">
          <a:xfrm>
            <a:off x="2831183" y="1522884"/>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a:latin typeface="微软雅黑" panose="020B0503020204020204" charset="-122"/>
                <a:ea typeface="微软雅黑" panose="020B0503020204020204" charset="-122"/>
              </a:rPr>
              <a:t>术语及基本</a:t>
            </a:r>
            <a:r>
              <a:rPr lang="zh-CN" altLang="en-US" dirty="0" smtClean="0">
                <a:latin typeface="微软雅黑" panose="020B0503020204020204" charset="-122"/>
                <a:ea typeface="微软雅黑" panose="020B0503020204020204" charset="-122"/>
              </a:rPr>
              <a:t>概念</a:t>
            </a:r>
            <a:endParaRPr lang="zh-CN" altLang="en-US" dirty="0">
              <a:latin typeface="微软雅黑" panose="020B0503020204020204" charset="-122"/>
              <a:ea typeface="微软雅黑" panose="020B0503020204020204" charset="-122"/>
            </a:endParaRPr>
          </a:p>
        </p:txBody>
      </p:sp>
      <p:sp>
        <p:nvSpPr>
          <p:cNvPr id="45" name="AutoShape 11"/>
          <p:cNvSpPr>
            <a:spLocks noChangeArrowheads="1"/>
          </p:cNvSpPr>
          <p:nvPr/>
        </p:nvSpPr>
        <p:spPr bwMode="auto">
          <a:xfrm>
            <a:off x="2123728" y="2204864"/>
            <a:ext cx="552595" cy="432048"/>
          </a:xfrm>
          <a:prstGeom prst="roundRect">
            <a:avLst>
              <a:gd name="adj" fmla="val 16667"/>
            </a:avLst>
          </a:prstGeom>
          <a:solidFill>
            <a:srgbClr val="00B0F0"/>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solidFill>
                  <a:schemeClr val="bg1"/>
                </a:solidFill>
              </a:rPr>
              <a:t>3</a:t>
            </a:r>
            <a:endParaRPr lang="en-GB" altLang="zh-CN" sz="1800" b="1" dirty="0">
              <a:solidFill>
                <a:schemeClr val="bg1"/>
              </a:solidFill>
              <a:latin typeface="Arial" panose="020B0604020202020204" pitchFamily="34" charset="0"/>
              <a:cs typeface="+mn-cs"/>
            </a:endParaRPr>
          </a:p>
        </p:txBody>
      </p:sp>
      <p:sp>
        <p:nvSpPr>
          <p:cNvPr id="46" name="AutoShape 3"/>
          <p:cNvSpPr>
            <a:spLocks noChangeArrowheads="1"/>
          </p:cNvSpPr>
          <p:nvPr/>
        </p:nvSpPr>
        <p:spPr bwMode="auto">
          <a:xfrm>
            <a:off x="2831183" y="2204864"/>
            <a:ext cx="5413225" cy="432048"/>
          </a:xfrm>
          <a:prstGeom prst="roundRect">
            <a:avLst>
              <a:gd name="adj" fmla="val 16667"/>
            </a:avLst>
          </a:prstGeom>
          <a:solidFill>
            <a:srgbClr val="00B0F0"/>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a:solidFill>
                  <a:schemeClr val="bg1"/>
                </a:solidFill>
                <a:latin typeface="微软雅黑" panose="020B0503020204020204" charset="-122"/>
                <a:ea typeface="微软雅黑" panose="020B0503020204020204" charset="-122"/>
              </a:rPr>
              <a:t>主数据管理系统建设思路</a:t>
            </a:r>
            <a:endParaRPr lang="zh-CN" altLang="en-US" dirty="0">
              <a:solidFill>
                <a:schemeClr val="bg1"/>
              </a:solidFill>
              <a:latin typeface="微软雅黑" panose="020B0503020204020204" charset="-122"/>
              <a:ea typeface="微软雅黑" panose="020B0503020204020204" charset="-122"/>
            </a:endParaRPr>
          </a:p>
        </p:txBody>
      </p:sp>
      <p:sp>
        <p:nvSpPr>
          <p:cNvPr id="49" name="AutoShape 11"/>
          <p:cNvSpPr>
            <a:spLocks noChangeArrowheads="1"/>
          </p:cNvSpPr>
          <p:nvPr/>
        </p:nvSpPr>
        <p:spPr bwMode="auto">
          <a:xfrm>
            <a:off x="2123728" y="5157192"/>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GB" altLang="zh-CN" sz="1800" b="1" dirty="0" smtClean="0">
                <a:latin typeface="Arial" panose="020B0604020202020204" pitchFamily="34" charset="0"/>
                <a:cs typeface="+mn-cs"/>
              </a:rPr>
              <a:t>4</a:t>
            </a:r>
            <a:endParaRPr lang="en-GB" altLang="zh-CN" sz="1800" b="1" dirty="0">
              <a:latin typeface="Arial" panose="020B0604020202020204" pitchFamily="34" charset="0"/>
              <a:cs typeface="+mn-cs"/>
            </a:endParaRPr>
          </a:p>
        </p:txBody>
      </p:sp>
      <p:sp>
        <p:nvSpPr>
          <p:cNvPr id="50" name="AutoShape 3"/>
          <p:cNvSpPr>
            <a:spLocks noChangeArrowheads="1"/>
          </p:cNvSpPr>
          <p:nvPr/>
        </p:nvSpPr>
        <p:spPr bwMode="auto">
          <a:xfrm>
            <a:off x="2831183" y="5157192"/>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en-US" altLang="zh-CN" dirty="0" smtClean="0">
                <a:latin typeface="微软雅黑" panose="020B0503020204020204" charset="-122"/>
                <a:ea typeface="微软雅黑" panose="020B0503020204020204" charset="-122"/>
              </a:rPr>
              <a:t>XX</a:t>
            </a:r>
            <a:r>
              <a:rPr lang="zh-CN" altLang="en-US" dirty="0" smtClean="0">
                <a:latin typeface="微软雅黑" panose="020B0503020204020204" charset="-122"/>
                <a:ea typeface="微软雅黑" panose="020B0503020204020204" charset="-122"/>
              </a:rPr>
              <a:t>集团主数据管理工作建议</a:t>
            </a:r>
            <a:endParaRPr lang="zh-CN" altLang="en-US" dirty="0">
              <a:latin typeface="微软雅黑" panose="020B0503020204020204" charset="-122"/>
              <a:ea typeface="微软雅黑" panose="020B0503020204020204" charset="-122"/>
            </a:endParaRPr>
          </a:p>
        </p:txBody>
      </p:sp>
      <p:sp>
        <p:nvSpPr>
          <p:cNvPr id="51" name="AutoShape 11"/>
          <p:cNvSpPr>
            <a:spLocks noChangeArrowheads="1"/>
          </p:cNvSpPr>
          <p:nvPr/>
        </p:nvSpPr>
        <p:spPr bwMode="auto">
          <a:xfrm>
            <a:off x="2123728" y="5733256"/>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t>5</a:t>
            </a:r>
            <a:endParaRPr lang="en-GB" altLang="zh-CN" sz="1800" b="1" dirty="0">
              <a:latin typeface="Arial" panose="020B0604020202020204" pitchFamily="34" charset="0"/>
              <a:cs typeface="+mn-cs"/>
            </a:endParaRPr>
          </a:p>
        </p:txBody>
      </p:sp>
      <p:sp>
        <p:nvSpPr>
          <p:cNvPr id="52" name="AutoShape 3"/>
          <p:cNvSpPr>
            <a:spLocks noChangeArrowheads="1"/>
          </p:cNvSpPr>
          <p:nvPr/>
        </p:nvSpPr>
        <p:spPr bwMode="auto">
          <a:xfrm>
            <a:off x="2831183" y="5733256"/>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smtClean="0">
                <a:latin typeface="微软雅黑" panose="020B0503020204020204" charset="-122"/>
                <a:ea typeface="微软雅黑" panose="020B0503020204020204" charset="-122"/>
              </a:rPr>
              <a:t>案例介绍</a:t>
            </a:r>
            <a:endParaRPr lang="en-GB" altLang="zh-CN" dirty="0">
              <a:latin typeface="微软雅黑" panose="020B0503020204020204" charset="-122"/>
              <a:ea typeface="微软雅黑" panose="020B0503020204020204" charset="-122"/>
            </a:endParaRPr>
          </a:p>
        </p:txBody>
      </p:sp>
      <p:sp>
        <p:nvSpPr>
          <p:cNvPr id="53" name="AutoShape 3"/>
          <p:cNvSpPr>
            <a:spLocks noChangeArrowheads="1"/>
          </p:cNvSpPr>
          <p:nvPr/>
        </p:nvSpPr>
        <p:spPr bwMode="auto">
          <a:xfrm>
            <a:off x="3492360" y="3623848"/>
            <a:ext cx="4320000" cy="288000"/>
          </a:xfrm>
          <a:prstGeom prst="roundRect">
            <a:avLst>
              <a:gd name="adj" fmla="val 16667"/>
            </a:avLst>
          </a:prstGeom>
          <a:solidFill>
            <a:srgbClr val="00B0F0"/>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a:solidFill>
                  <a:schemeClr val="bg1"/>
                </a:solidFill>
                <a:latin typeface="微软雅黑" panose="020B0503020204020204" charset="-122"/>
                <a:ea typeface="微软雅黑" panose="020B0503020204020204" charset="-122"/>
              </a:rPr>
              <a:t>主数据管理实施方法论</a:t>
            </a:r>
            <a:endParaRPr lang="zh-CN" altLang="en-US" sz="1600" dirty="0">
              <a:solidFill>
                <a:schemeClr val="bg1"/>
              </a:solidFill>
              <a:latin typeface="微软雅黑" panose="020B0503020204020204" charset="-122"/>
              <a:ea typeface="微软雅黑" panose="020B0503020204020204" charset="-122"/>
            </a:endParaRPr>
          </a:p>
        </p:txBody>
      </p:sp>
      <p:sp>
        <p:nvSpPr>
          <p:cNvPr id="54" name="AutoShape 3"/>
          <p:cNvSpPr>
            <a:spLocks noChangeArrowheads="1"/>
          </p:cNvSpPr>
          <p:nvPr/>
        </p:nvSpPr>
        <p:spPr bwMode="auto">
          <a:xfrm>
            <a:off x="3492360" y="3200308"/>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某集团信息</a:t>
            </a:r>
            <a:r>
              <a:rPr lang="zh-CN" altLang="en-US" sz="1600" dirty="0">
                <a:latin typeface="微软雅黑" panose="020B0503020204020204" charset="-122"/>
                <a:ea typeface="微软雅黑" panose="020B0503020204020204" charset="-122"/>
              </a:rPr>
              <a:t>标准化建设思路</a:t>
            </a:r>
            <a:endParaRPr lang="zh-CN" altLang="en-US" sz="1600" dirty="0">
              <a:latin typeface="微软雅黑" panose="020B0503020204020204" charset="-122"/>
              <a:ea typeface="微软雅黑" panose="020B0503020204020204" charset="-122"/>
            </a:endParaRPr>
          </a:p>
        </p:txBody>
      </p:sp>
      <p:sp>
        <p:nvSpPr>
          <p:cNvPr id="55" name="AutoShape 3"/>
          <p:cNvSpPr>
            <a:spLocks noChangeArrowheads="1"/>
          </p:cNvSpPr>
          <p:nvPr/>
        </p:nvSpPr>
        <p:spPr bwMode="auto">
          <a:xfrm>
            <a:off x="3492360" y="4043292"/>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物料</a:t>
            </a:r>
            <a:endParaRPr lang="zh-CN" altLang="en-US" sz="1600" dirty="0">
              <a:latin typeface="微软雅黑" panose="020B0503020204020204" charset="-122"/>
              <a:ea typeface="微软雅黑" panose="020B0503020204020204" charset="-122"/>
            </a:endParaRPr>
          </a:p>
        </p:txBody>
      </p:sp>
      <p:sp>
        <p:nvSpPr>
          <p:cNvPr id="56" name="AutoShape 3"/>
          <p:cNvSpPr>
            <a:spLocks noChangeArrowheads="1"/>
          </p:cNvSpPr>
          <p:nvPr/>
        </p:nvSpPr>
        <p:spPr bwMode="auto">
          <a:xfrm>
            <a:off x="3492360" y="4403268"/>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集成架构</a:t>
            </a:r>
            <a:endParaRPr lang="zh-CN" altLang="en-US" sz="1600" dirty="0">
              <a:latin typeface="微软雅黑" panose="020B0503020204020204" charset="-122"/>
              <a:ea typeface="微软雅黑" panose="020B0503020204020204" charset="-122"/>
            </a:endParaRPr>
          </a:p>
        </p:txBody>
      </p:sp>
      <p:sp>
        <p:nvSpPr>
          <p:cNvPr id="58" name="AutoShape 3"/>
          <p:cNvSpPr>
            <a:spLocks noChangeArrowheads="1"/>
          </p:cNvSpPr>
          <p:nvPr/>
        </p:nvSpPr>
        <p:spPr bwMode="auto">
          <a:xfrm>
            <a:off x="3492360" y="4763276"/>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软件硬件配置</a:t>
            </a:r>
            <a:endParaRPr lang="zh-CN" altLang="en-US" sz="1600" dirty="0">
              <a:latin typeface="微软雅黑" panose="020B0503020204020204" charset="-122"/>
              <a:ea typeface="微软雅黑" panose="020B0503020204020204" charset="-122"/>
            </a:endParaRPr>
          </a:p>
        </p:txBody>
      </p:sp>
      <p:sp>
        <p:nvSpPr>
          <p:cNvPr id="24" name="AutoShape 3"/>
          <p:cNvSpPr>
            <a:spLocks noChangeArrowheads="1"/>
          </p:cNvSpPr>
          <p:nvPr/>
        </p:nvSpPr>
        <p:spPr bwMode="auto">
          <a:xfrm>
            <a:off x="2843808" y="874812"/>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en-US" altLang="zh-CN" dirty="0" smtClean="0">
                <a:latin typeface="微软雅黑" panose="020B0503020204020204" charset="-122"/>
                <a:ea typeface="微软雅黑" panose="020B0503020204020204" charset="-122"/>
              </a:rPr>
              <a:t>A</a:t>
            </a:r>
            <a:r>
              <a:rPr lang="zh-CN" altLang="en-US" dirty="0" smtClean="0">
                <a:latin typeface="微软雅黑" panose="020B0503020204020204" charset="-122"/>
                <a:ea typeface="微软雅黑" panose="020B0503020204020204" charset="-122"/>
              </a:rPr>
              <a:t>公司介绍</a:t>
            </a:r>
            <a:endParaRPr lang="zh-CN" altLang="en-US" dirty="0">
              <a:latin typeface="微软雅黑" panose="020B0503020204020204" charset="-122"/>
              <a:ea typeface="微软雅黑" panose="020B0503020204020204" charset="-122"/>
            </a:endParaRPr>
          </a:p>
        </p:txBody>
      </p:sp>
      <p:sp>
        <p:nvSpPr>
          <p:cNvPr id="26" name="AutoShape 3"/>
          <p:cNvSpPr>
            <a:spLocks noChangeArrowheads="1"/>
          </p:cNvSpPr>
          <p:nvPr/>
        </p:nvSpPr>
        <p:spPr bwMode="auto">
          <a:xfrm>
            <a:off x="3491880" y="2780928"/>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a:latin typeface="微软雅黑" panose="020B0503020204020204" charset="-122"/>
                <a:ea typeface="微软雅黑" panose="020B0503020204020204" charset="-122"/>
              </a:rPr>
              <a:t>信息代码的内容、原则、方法</a:t>
            </a:r>
            <a:endParaRPr lang="zh-CN" altLang="en-US" sz="1600" dirty="0">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381000" y="144016"/>
            <a:ext cx="8229600" cy="620688"/>
          </a:xfrm>
        </p:spPr>
        <p:txBody>
          <a:bodyPr/>
          <a:lstStyle/>
          <a:p>
            <a:r>
              <a:rPr lang="en-US" altLang="zh-CN" dirty="0" smtClean="0"/>
              <a:t>A</a:t>
            </a:r>
            <a:r>
              <a:rPr lang="zh-CN" altLang="en-US" dirty="0" smtClean="0"/>
              <a:t>公司的主数据管理实施方法论</a:t>
            </a:r>
            <a:endParaRPr lang="zh-CN" altLang="en-US" dirty="0"/>
          </a:p>
        </p:txBody>
      </p:sp>
      <p:sp>
        <p:nvSpPr>
          <p:cNvPr id="5" name="矩形 4"/>
          <p:cNvSpPr/>
          <p:nvPr/>
        </p:nvSpPr>
        <p:spPr>
          <a:xfrm>
            <a:off x="827584" y="5319499"/>
            <a:ext cx="7704856" cy="1061829"/>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nSpc>
                <a:spcPct val="150000"/>
              </a:lnSpc>
            </a:pPr>
            <a:r>
              <a:rPr lang="zh-CN" altLang="en-US" sz="1400" b="0" dirty="0" smtClean="0">
                <a:latin typeface="微软雅黑" panose="020B0503020204020204" charset="-122"/>
                <a:ea typeface="微软雅黑" panose="020B0503020204020204" charset="-122"/>
              </a:rPr>
              <a:t>根据</a:t>
            </a:r>
            <a:r>
              <a:rPr lang="en-US" altLang="zh-CN" sz="1400" b="0" dirty="0" smtClean="0">
                <a:latin typeface="微软雅黑" panose="020B0503020204020204" charset="-122"/>
                <a:ea typeface="微软雅黑" panose="020B0503020204020204" charset="-122"/>
              </a:rPr>
              <a:t>A</a:t>
            </a:r>
            <a:r>
              <a:rPr lang="zh-CN" altLang="en-US" sz="1400" b="0" dirty="0" smtClean="0">
                <a:latin typeface="微软雅黑" panose="020B0503020204020204" charset="-122"/>
                <a:ea typeface="微软雅黑" panose="020B0503020204020204" charset="-122"/>
              </a:rPr>
              <a:t>公司多年的主数据实施经验，</a:t>
            </a:r>
            <a:r>
              <a:rPr lang="zh-CN" altLang="en-US" sz="1400" b="0" dirty="0">
                <a:latin typeface="微软雅黑" panose="020B0503020204020204" charset="-122"/>
                <a:ea typeface="微软雅黑" panose="020B0503020204020204" charset="-122"/>
              </a:rPr>
              <a:t>使用“螺旋上升”方式建设</a:t>
            </a:r>
            <a:r>
              <a:rPr lang="zh-CN" altLang="en-US" sz="1400" b="0" dirty="0" smtClean="0">
                <a:latin typeface="微软雅黑" panose="020B0503020204020204" charset="-122"/>
                <a:ea typeface="微软雅黑" panose="020B0503020204020204" charset="-122"/>
              </a:rPr>
              <a:t>是目前的最佳实践。即：首先明确代码体系表，然后针对最紧迫急需的信息代码编制标准、编制代码明细、明确代码管理流程，同时利用系统进行管理。这样效果最佳。</a:t>
            </a:r>
            <a:endParaRPr lang="zh-CN" altLang="zh-CN" sz="1400" b="0" dirty="0">
              <a:latin typeface="微软雅黑" panose="020B0503020204020204" charset="-122"/>
              <a:ea typeface="微软雅黑" panose="020B0503020204020204" charset="-122"/>
            </a:endParaRPr>
          </a:p>
        </p:txBody>
      </p:sp>
      <p:sp>
        <p:nvSpPr>
          <p:cNvPr id="6"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
        <p:nvSpPr>
          <p:cNvPr id="7" name="Oval 2"/>
          <p:cNvSpPr>
            <a:spLocks noChangeArrowheads="1"/>
          </p:cNvSpPr>
          <p:nvPr/>
        </p:nvSpPr>
        <p:spPr bwMode="auto">
          <a:xfrm>
            <a:off x="2700338" y="1394123"/>
            <a:ext cx="3713162" cy="3475037"/>
          </a:xfrm>
          <a:prstGeom prst="ellipse">
            <a:avLst/>
          </a:prstGeom>
          <a:solidFill>
            <a:srgbClr val="D2E0E0"/>
          </a:solidFill>
          <a:ln w="19050">
            <a:noFill/>
            <a:round/>
          </a:ln>
        </p:spPr>
        <p:txBody>
          <a:bodyPr wrap="none" anchor="ctr"/>
          <a:lstStyle/>
          <a:p>
            <a:pPr algn="ctr"/>
            <a:endParaRPr lang="zh-CN" altLang="en-US">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8" name="Text Box 3"/>
          <p:cNvSpPr txBox="1">
            <a:spLocks noChangeArrowheads="1"/>
          </p:cNvSpPr>
          <p:nvPr/>
        </p:nvSpPr>
        <p:spPr bwMode="auto">
          <a:xfrm>
            <a:off x="0" y="1178252"/>
            <a:ext cx="9144000" cy="304800"/>
          </a:xfrm>
          <a:prstGeom prst="rect">
            <a:avLst/>
          </a:prstGeom>
          <a:noFill/>
          <a:ln w="9525">
            <a:noFill/>
            <a:miter lim="800000"/>
          </a:ln>
        </p:spPr>
        <p:txBody>
          <a:bodyPr>
            <a:spAutoFit/>
          </a:bodyPr>
          <a:lstStyle/>
          <a:p>
            <a:pPr algn="ctr" eaLnBrk="0" hangingPunct="0">
              <a:spcBef>
                <a:spcPct val="50000"/>
              </a:spcBef>
              <a:buClr>
                <a:schemeClr val="tx2"/>
              </a:buClr>
              <a:buFont typeface="Symbol" panose="05050102010706020507" pitchFamily="18" charset="2"/>
              <a:buNone/>
            </a:pPr>
            <a:endParaRPr lang="en-GB" altLang="zh-CN" sz="1400" b="0" dirty="0">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9" name="Text Box 4"/>
          <p:cNvSpPr txBox="1">
            <a:spLocks noChangeArrowheads="1"/>
          </p:cNvSpPr>
          <p:nvPr/>
        </p:nvSpPr>
        <p:spPr bwMode="auto">
          <a:xfrm>
            <a:off x="0" y="1178252"/>
            <a:ext cx="9144000" cy="630237"/>
          </a:xfrm>
          <a:prstGeom prst="rect">
            <a:avLst/>
          </a:prstGeom>
          <a:noFill/>
          <a:ln w="9525">
            <a:noFill/>
            <a:miter lim="800000"/>
          </a:ln>
        </p:spPr>
        <p:txBody>
          <a:bodyPr>
            <a:spAutoFit/>
          </a:bodyPr>
          <a:lstStyle/>
          <a:p>
            <a:pPr algn="ctr" eaLnBrk="0" hangingPunct="0"/>
            <a:r>
              <a:rPr lang="en-US" altLang="zh-CN" sz="1400" b="0" dirty="0">
                <a:solidFill>
                  <a:schemeClr val="tx1"/>
                </a:solidFill>
                <a:latin typeface="Times New Roman" panose="02020603050405020304" pitchFamily="18" charset="0"/>
                <a:ea typeface="微软雅黑" panose="020B0503020204020204" charset="-122"/>
                <a:cs typeface="Times New Roman" panose="02020603050405020304" pitchFamily="18" charset="0"/>
              </a:rPr>
              <a:t>.</a:t>
            </a:r>
            <a:endParaRPr lang="en-US" altLang="zh-CN" sz="1400" b="0" dirty="0">
              <a:solidFill>
                <a:schemeClr val="tx1"/>
              </a:solidFill>
              <a:latin typeface="Times New Roman" panose="02020603050405020304" pitchFamily="18" charset="0"/>
              <a:ea typeface="微软雅黑" panose="020B0503020204020204" charset="-122"/>
              <a:cs typeface="Times New Roman" panose="02020603050405020304" pitchFamily="18" charset="0"/>
            </a:endParaRPr>
          </a:p>
          <a:p>
            <a:pPr algn="ctr" eaLnBrk="0" hangingPunct="0">
              <a:spcBef>
                <a:spcPct val="50000"/>
              </a:spcBef>
              <a:buClr>
                <a:schemeClr val="tx2"/>
              </a:buClr>
              <a:buFont typeface="Symbol" panose="05050102010706020507" pitchFamily="18" charset="2"/>
              <a:buNone/>
            </a:pPr>
            <a:endParaRPr lang="zh-CN" altLang="en-GB" sz="1400" b="0">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0" name="Rectangle 6"/>
          <p:cNvSpPr>
            <a:spLocks noChangeArrowheads="1"/>
          </p:cNvSpPr>
          <p:nvPr/>
        </p:nvSpPr>
        <p:spPr bwMode="auto">
          <a:xfrm>
            <a:off x="3024188" y="2813348"/>
            <a:ext cx="1666875" cy="393700"/>
          </a:xfrm>
          <a:prstGeom prst="rect">
            <a:avLst/>
          </a:prstGeom>
          <a:noFill/>
          <a:ln w="12700">
            <a:noFill/>
            <a:miter lim="800000"/>
            <a:headEnd type="none" w="sm" len="sm"/>
            <a:tailEnd type="none" w="sm" len="sm"/>
          </a:ln>
        </p:spPr>
        <p:txBody>
          <a:bodyPr>
            <a:spAutoFit/>
          </a:bodyPr>
          <a:lstStyle/>
          <a:p>
            <a:pPr algn="ctr" eaLnBrk="0" hangingPunct="0">
              <a:lnSpc>
                <a:spcPct val="110000"/>
              </a:lnSpc>
            </a:pPr>
            <a:endParaRPr lang="en-US" altLang="zh-TW" sz="1800" dirty="0">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1" name="Rectangle 7"/>
          <p:cNvSpPr>
            <a:spLocks noChangeArrowheads="1"/>
          </p:cNvSpPr>
          <p:nvPr/>
        </p:nvSpPr>
        <p:spPr bwMode="auto">
          <a:xfrm>
            <a:off x="3214678" y="1797326"/>
            <a:ext cx="1246187" cy="585418"/>
          </a:xfrm>
          <a:prstGeom prst="rect">
            <a:avLst/>
          </a:prstGeom>
          <a:noFill/>
          <a:ln w="19050">
            <a:noFill/>
            <a:miter lim="800000"/>
          </a:ln>
        </p:spPr>
        <p:txBody>
          <a:bodyPr lIns="92075" tIns="46038" rIns="92075" bIns="46038">
            <a:spAutoFit/>
          </a:bodyPr>
          <a:lstStyle/>
          <a:p>
            <a:r>
              <a:rPr lang="en-US" altLang="zh-CN" sz="1600" dirty="0" smtClean="0">
                <a:latin typeface="Times New Roman" panose="02020603050405020304" pitchFamily="18" charset="0"/>
                <a:ea typeface="微软雅黑" panose="020B0503020204020204" charset="-122"/>
                <a:cs typeface="Times New Roman" panose="02020603050405020304" pitchFamily="18" charset="0"/>
              </a:rPr>
              <a:t>1.</a:t>
            </a:r>
            <a:r>
              <a:rPr lang="zh-CN" altLang="en-US" sz="1600" dirty="0" smtClean="0">
                <a:latin typeface="Times New Roman" panose="02020603050405020304" pitchFamily="18" charset="0"/>
                <a:ea typeface="微软雅黑" panose="020B0503020204020204" charset="-122"/>
                <a:cs typeface="Times New Roman" panose="02020603050405020304" pitchFamily="18" charset="0"/>
              </a:rPr>
              <a:t>制订编码标准 </a:t>
            </a:r>
            <a:endParaRPr lang="zh-TW" altLang="zh-CN" sz="1600" dirty="0">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2" name="Rectangle 8"/>
          <p:cNvSpPr>
            <a:spLocks noChangeArrowheads="1"/>
          </p:cNvSpPr>
          <p:nvPr/>
        </p:nvSpPr>
        <p:spPr bwMode="auto">
          <a:xfrm>
            <a:off x="4605338" y="1735435"/>
            <a:ext cx="1728787" cy="585418"/>
          </a:xfrm>
          <a:prstGeom prst="rect">
            <a:avLst/>
          </a:prstGeom>
          <a:noFill/>
          <a:ln w="19050">
            <a:noFill/>
            <a:miter lim="800000"/>
          </a:ln>
        </p:spPr>
        <p:txBody>
          <a:bodyPr lIns="92075" tIns="46038" rIns="92075" bIns="46038">
            <a:spAutoFit/>
          </a:bodyPr>
          <a:lstStyle/>
          <a:p>
            <a:r>
              <a:rPr lang="en-US" altLang="zh-CN" sz="1600" dirty="0" smtClean="0">
                <a:latin typeface="Times New Roman" panose="02020603050405020304" pitchFamily="18" charset="0"/>
                <a:ea typeface="微软雅黑" panose="020B0503020204020204" charset="-122"/>
                <a:cs typeface="Times New Roman" panose="02020603050405020304" pitchFamily="18" charset="0"/>
              </a:rPr>
              <a:t>2.</a:t>
            </a:r>
            <a:r>
              <a:rPr lang="zh-CN" altLang="en-US" sz="1600" dirty="0" smtClean="0">
                <a:latin typeface="Times New Roman" panose="02020603050405020304" pitchFamily="18" charset="0"/>
                <a:ea typeface="微软雅黑" panose="020B0503020204020204" charset="-122"/>
                <a:cs typeface="Times New Roman" panose="02020603050405020304" pitchFamily="18" charset="0"/>
              </a:rPr>
              <a:t>编制编码</a:t>
            </a:r>
            <a:endParaRPr lang="en-US" altLang="zh-CN" sz="1600" dirty="0" smtClean="0">
              <a:latin typeface="Times New Roman" panose="02020603050405020304" pitchFamily="18" charset="0"/>
              <a:ea typeface="微软雅黑" panose="020B0503020204020204" charset="-122"/>
              <a:cs typeface="Times New Roman" panose="02020603050405020304" pitchFamily="18" charset="0"/>
            </a:endParaRPr>
          </a:p>
          <a:p>
            <a:r>
              <a:rPr lang="zh-CN" altLang="en-US" sz="1600" dirty="0" smtClean="0">
                <a:latin typeface="Times New Roman" panose="02020603050405020304" pitchFamily="18" charset="0"/>
                <a:ea typeface="微软雅黑" panose="020B0503020204020204" charset="-122"/>
                <a:cs typeface="Times New Roman" panose="02020603050405020304" pitchFamily="18" charset="0"/>
              </a:rPr>
              <a:t>内容 </a:t>
            </a:r>
            <a:endParaRPr lang="zh-TW" altLang="zh-CN" sz="1600" dirty="0">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3" name="Line 9"/>
          <p:cNvSpPr>
            <a:spLocks noChangeShapeType="1"/>
          </p:cNvSpPr>
          <p:nvPr/>
        </p:nvSpPr>
        <p:spPr bwMode="auto">
          <a:xfrm>
            <a:off x="4529138" y="1394123"/>
            <a:ext cx="0" cy="3448050"/>
          </a:xfrm>
          <a:prstGeom prst="line">
            <a:avLst/>
          </a:prstGeom>
          <a:noFill/>
          <a:ln w="19050">
            <a:solidFill>
              <a:schemeClr val="bg2"/>
            </a:solidFill>
            <a:round/>
            <a:headEnd type="none" w="sm" len="sm"/>
            <a:tailEnd type="none" w="sm" len="sm"/>
          </a:ln>
        </p:spPr>
        <p:txBody>
          <a:bodyPr wrap="none" anchor="ct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14" name="Line 10"/>
          <p:cNvSpPr>
            <a:spLocks noChangeShapeType="1"/>
          </p:cNvSpPr>
          <p:nvPr/>
        </p:nvSpPr>
        <p:spPr bwMode="auto">
          <a:xfrm>
            <a:off x="2717800" y="3070523"/>
            <a:ext cx="3695700" cy="0"/>
          </a:xfrm>
          <a:prstGeom prst="line">
            <a:avLst/>
          </a:prstGeom>
          <a:noFill/>
          <a:ln w="19050">
            <a:solidFill>
              <a:schemeClr val="bg2"/>
            </a:solidFill>
            <a:round/>
            <a:headEnd type="none" w="sm" len="sm"/>
            <a:tailEnd type="none" w="sm" len="sm"/>
          </a:ln>
        </p:spPr>
        <p:txBody>
          <a:bodyPr wrap="none" anchor="ct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grpSp>
        <p:nvGrpSpPr>
          <p:cNvPr id="2" name="Group 11"/>
          <p:cNvGrpSpPr/>
          <p:nvPr/>
        </p:nvGrpSpPr>
        <p:grpSpPr bwMode="auto">
          <a:xfrm>
            <a:off x="3284538" y="2473623"/>
            <a:ext cx="971550" cy="508000"/>
            <a:chOff x="2048" y="2080"/>
            <a:chExt cx="612" cy="320"/>
          </a:xfrm>
        </p:grpSpPr>
        <p:sp>
          <p:nvSpPr>
            <p:cNvPr id="16" name="Line 12"/>
            <p:cNvSpPr>
              <a:spLocks noChangeShapeType="1"/>
            </p:cNvSpPr>
            <p:nvPr/>
          </p:nvSpPr>
          <p:spPr bwMode="auto">
            <a:xfrm>
              <a:off x="2411" y="2358"/>
              <a:ext cx="128" cy="0"/>
            </a:xfrm>
            <a:prstGeom prst="line">
              <a:avLst/>
            </a:prstGeom>
            <a:noFill/>
            <a:ln w="19050">
              <a:solidFill>
                <a:srgbClr val="000000"/>
              </a:solidFill>
              <a:round/>
              <a:headEnd type="none" w="sm" len="sm"/>
              <a:tailEnd type="none" w="sm" len="sm"/>
            </a:ln>
          </p:spPr>
          <p:txBody>
            <a:bodyPr wrap="none" anchor="ct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17" name="Freeform 13"/>
            <p:cNvSpPr/>
            <p:nvPr/>
          </p:nvSpPr>
          <p:spPr bwMode="auto">
            <a:xfrm>
              <a:off x="2499" y="2346"/>
              <a:ext cx="51" cy="22"/>
            </a:xfrm>
            <a:custGeom>
              <a:avLst/>
              <a:gdLst>
                <a:gd name="T0" fmla="*/ 0 w 59"/>
                <a:gd name="T1" fmla="*/ 0 h 30"/>
                <a:gd name="T2" fmla="*/ 16 w 59"/>
                <a:gd name="T3" fmla="*/ 1 h 30"/>
                <a:gd name="T4" fmla="*/ 0 w 59"/>
                <a:gd name="T5" fmla="*/ 1 h 30"/>
                <a:gd name="T6" fmla="*/ 0 w 59"/>
                <a:gd name="T7" fmla="*/ 0 h 30"/>
                <a:gd name="T8" fmla="*/ 0 60000 65536"/>
                <a:gd name="T9" fmla="*/ 0 60000 65536"/>
                <a:gd name="T10" fmla="*/ 0 60000 65536"/>
                <a:gd name="T11" fmla="*/ 0 60000 65536"/>
                <a:gd name="T12" fmla="*/ 0 w 59"/>
                <a:gd name="T13" fmla="*/ 0 h 30"/>
                <a:gd name="T14" fmla="*/ 59 w 59"/>
                <a:gd name="T15" fmla="*/ 30 h 30"/>
              </a:gdLst>
              <a:ahLst/>
              <a:cxnLst>
                <a:cxn ang="T8">
                  <a:pos x="T0" y="T1"/>
                </a:cxn>
                <a:cxn ang="T9">
                  <a:pos x="T2" y="T3"/>
                </a:cxn>
                <a:cxn ang="T10">
                  <a:pos x="T4" y="T5"/>
                </a:cxn>
                <a:cxn ang="T11">
                  <a:pos x="T6" y="T7"/>
                </a:cxn>
              </a:cxnLst>
              <a:rect l="T12" t="T13" r="T14" b="T15"/>
              <a:pathLst>
                <a:path w="59" h="30">
                  <a:moveTo>
                    <a:pt x="0" y="0"/>
                  </a:moveTo>
                  <a:lnTo>
                    <a:pt x="58" y="14"/>
                  </a:lnTo>
                  <a:lnTo>
                    <a:pt x="0" y="29"/>
                  </a:lnTo>
                  <a:lnTo>
                    <a:pt x="0" y="0"/>
                  </a:lnTo>
                </a:path>
              </a:pathLst>
            </a:custGeom>
            <a:solidFill>
              <a:schemeClr val="tx2"/>
            </a:solidFill>
            <a:ln w="19050" cap="rnd">
              <a:solidFill>
                <a:srgbClr val="000000"/>
              </a:solid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18" name="Line 14"/>
            <p:cNvSpPr>
              <a:spLocks noChangeShapeType="1"/>
            </p:cNvSpPr>
            <p:nvPr/>
          </p:nvSpPr>
          <p:spPr bwMode="auto">
            <a:xfrm>
              <a:off x="2411" y="2125"/>
              <a:ext cx="128" cy="0"/>
            </a:xfrm>
            <a:prstGeom prst="line">
              <a:avLst/>
            </a:prstGeom>
            <a:noFill/>
            <a:ln w="19050">
              <a:solidFill>
                <a:srgbClr val="000000"/>
              </a:solidFill>
              <a:round/>
              <a:headEnd type="none" w="sm" len="sm"/>
              <a:tailEnd type="none" w="sm" len="sm"/>
            </a:ln>
          </p:spPr>
          <p:txBody>
            <a:bodyPr wrap="none" anchor="ct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19" name="Freeform 15"/>
            <p:cNvSpPr/>
            <p:nvPr/>
          </p:nvSpPr>
          <p:spPr bwMode="auto">
            <a:xfrm>
              <a:off x="2499" y="2114"/>
              <a:ext cx="51" cy="22"/>
            </a:xfrm>
            <a:custGeom>
              <a:avLst/>
              <a:gdLst>
                <a:gd name="T0" fmla="*/ 0 w 59"/>
                <a:gd name="T1" fmla="*/ 0 h 29"/>
                <a:gd name="T2" fmla="*/ 16 w 59"/>
                <a:gd name="T3" fmla="*/ 2 h 29"/>
                <a:gd name="T4" fmla="*/ 0 w 59"/>
                <a:gd name="T5" fmla="*/ 2 h 29"/>
                <a:gd name="T6" fmla="*/ 0 w 59"/>
                <a:gd name="T7" fmla="*/ 0 h 29"/>
                <a:gd name="T8" fmla="*/ 0 60000 65536"/>
                <a:gd name="T9" fmla="*/ 0 60000 65536"/>
                <a:gd name="T10" fmla="*/ 0 60000 65536"/>
                <a:gd name="T11" fmla="*/ 0 60000 65536"/>
                <a:gd name="T12" fmla="*/ 0 w 59"/>
                <a:gd name="T13" fmla="*/ 0 h 29"/>
                <a:gd name="T14" fmla="*/ 59 w 59"/>
                <a:gd name="T15" fmla="*/ 29 h 29"/>
              </a:gdLst>
              <a:ahLst/>
              <a:cxnLst>
                <a:cxn ang="T8">
                  <a:pos x="T0" y="T1"/>
                </a:cxn>
                <a:cxn ang="T9">
                  <a:pos x="T2" y="T3"/>
                </a:cxn>
                <a:cxn ang="T10">
                  <a:pos x="T4" y="T5"/>
                </a:cxn>
                <a:cxn ang="T11">
                  <a:pos x="T6" y="T7"/>
                </a:cxn>
              </a:cxnLst>
              <a:rect l="T12" t="T13" r="T14" b="T15"/>
              <a:pathLst>
                <a:path w="59" h="29">
                  <a:moveTo>
                    <a:pt x="0" y="0"/>
                  </a:moveTo>
                  <a:lnTo>
                    <a:pt x="58" y="14"/>
                  </a:lnTo>
                  <a:lnTo>
                    <a:pt x="0" y="28"/>
                  </a:lnTo>
                  <a:lnTo>
                    <a:pt x="0" y="0"/>
                  </a:lnTo>
                </a:path>
              </a:pathLst>
            </a:custGeom>
            <a:solidFill>
              <a:schemeClr val="tx2"/>
            </a:solidFill>
            <a:ln w="19050" cap="rnd">
              <a:solidFill>
                <a:srgbClr val="000000"/>
              </a:solid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20" name="Line 16"/>
            <p:cNvSpPr>
              <a:spLocks noChangeShapeType="1"/>
            </p:cNvSpPr>
            <p:nvPr/>
          </p:nvSpPr>
          <p:spPr bwMode="auto">
            <a:xfrm>
              <a:off x="2068" y="2237"/>
              <a:ext cx="128" cy="0"/>
            </a:xfrm>
            <a:prstGeom prst="line">
              <a:avLst/>
            </a:prstGeom>
            <a:noFill/>
            <a:ln w="19050">
              <a:solidFill>
                <a:srgbClr val="000000"/>
              </a:solidFill>
              <a:round/>
              <a:headEnd type="none" w="sm" len="sm"/>
              <a:tailEnd type="none" w="sm" len="sm"/>
            </a:ln>
          </p:spPr>
          <p:txBody>
            <a:bodyPr wrap="none" anchor="ct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21" name="Freeform 17"/>
            <p:cNvSpPr/>
            <p:nvPr/>
          </p:nvSpPr>
          <p:spPr bwMode="auto">
            <a:xfrm>
              <a:off x="2155" y="2226"/>
              <a:ext cx="51" cy="22"/>
            </a:xfrm>
            <a:custGeom>
              <a:avLst/>
              <a:gdLst>
                <a:gd name="T0" fmla="*/ 0 w 59"/>
                <a:gd name="T1" fmla="*/ 0 h 30"/>
                <a:gd name="T2" fmla="*/ 16 w 59"/>
                <a:gd name="T3" fmla="*/ 1 h 30"/>
                <a:gd name="T4" fmla="*/ 0 w 59"/>
                <a:gd name="T5" fmla="*/ 1 h 30"/>
                <a:gd name="T6" fmla="*/ 0 w 59"/>
                <a:gd name="T7" fmla="*/ 0 h 30"/>
                <a:gd name="T8" fmla="*/ 0 60000 65536"/>
                <a:gd name="T9" fmla="*/ 0 60000 65536"/>
                <a:gd name="T10" fmla="*/ 0 60000 65536"/>
                <a:gd name="T11" fmla="*/ 0 60000 65536"/>
                <a:gd name="T12" fmla="*/ 0 w 59"/>
                <a:gd name="T13" fmla="*/ 0 h 30"/>
                <a:gd name="T14" fmla="*/ 59 w 59"/>
                <a:gd name="T15" fmla="*/ 30 h 30"/>
              </a:gdLst>
              <a:ahLst/>
              <a:cxnLst>
                <a:cxn ang="T8">
                  <a:pos x="T0" y="T1"/>
                </a:cxn>
                <a:cxn ang="T9">
                  <a:pos x="T2" y="T3"/>
                </a:cxn>
                <a:cxn ang="T10">
                  <a:pos x="T4" y="T5"/>
                </a:cxn>
                <a:cxn ang="T11">
                  <a:pos x="T6" y="T7"/>
                </a:cxn>
              </a:cxnLst>
              <a:rect l="T12" t="T13" r="T14" b="T15"/>
              <a:pathLst>
                <a:path w="59" h="30">
                  <a:moveTo>
                    <a:pt x="0" y="0"/>
                  </a:moveTo>
                  <a:lnTo>
                    <a:pt x="58" y="14"/>
                  </a:lnTo>
                  <a:lnTo>
                    <a:pt x="0" y="29"/>
                  </a:lnTo>
                  <a:lnTo>
                    <a:pt x="0" y="0"/>
                  </a:lnTo>
                </a:path>
              </a:pathLst>
            </a:custGeom>
            <a:solidFill>
              <a:schemeClr val="tx2"/>
            </a:solidFill>
            <a:ln w="19050" cap="rnd">
              <a:solidFill>
                <a:srgbClr val="000000"/>
              </a:solid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22" name="Oval 18"/>
            <p:cNvSpPr>
              <a:spLocks noChangeArrowheads="1"/>
            </p:cNvSpPr>
            <p:nvPr/>
          </p:nvSpPr>
          <p:spPr bwMode="auto">
            <a:xfrm>
              <a:off x="2558" y="2080"/>
              <a:ext cx="102" cy="93"/>
            </a:xfrm>
            <a:prstGeom prst="ellipse">
              <a:avLst/>
            </a:prstGeom>
            <a:solidFill>
              <a:schemeClr val="tx2"/>
            </a:solidFill>
            <a:ln w="19050">
              <a:solidFill>
                <a:srgbClr val="000000"/>
              </a:solidFill>
              <a:round/>
            </a:ln>
          </p:spPr>
          <p:txBody>
            <a:bodyPr wrap="none" anchor="ctr"/>
            <a:lstStyle/>
            <a:p>
              <a:pPr algn="ctr"/>
              <a:endParaRPr lang="zh-CN" altLang="en-US">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23" name="Rectangle 19"/>
            <p:cNvSpPr>
              <a:spLocks noChangeArrowheads="1"/>
            </p:cNvSpPr>
            <p:nvPr/>
          </p:nvSpPr>
          <p:spPr bwMode="auto">
            <a:xfrm>
              <a:off x="2379" y="2089"/>
              <a:ext cx="93" cy="76"/>
            </a:xfrm>
            <a:prstGeom prst="rect">
              <a:avLst/>
            </a:prstGeom>
            <a:solidFill>
              <a:schemeClr val="tx2"/>
            </a:solidFill>
            <a:ln w="19050">
              <a:solidFill>
                <a:srgbClr val="000000"/>
              </a:solidFill>
              <a:miter lim="800000"/>
            </a:ln>
          </p:spPr>
          <p:txBody>
            <a:bodyPr wrap="none" anchor="ctr"/>
            <a:lstStyle/>
            <a:p>
              <a:pPr algn="ctr"/>
              <a:endParaRPr lang="zh-CN" altLang="en-US">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24" name="Rectangle 20"/>
            <p:cNvSpPr>
              <a:spLocks noChangeArrowheads="1"/>
            </p:cNvSpPr>
            <p:nvPr/>
          </p:nvSpPr>
          <p:spPr bwMode="auto">
            <a:xfrm>
              <a:off x="2379" y="2315"/>
              <a:ext cx="93" cy="76"/>
            </a:xfrm>
            <a:prstGeom prst="rect">
              <a:avLst/>
            </a:prstGeom>
            <a:solidFill>
              <a:schemeClr val="tx2"/>
            </a:solidFill>
            <a:ln w="19050">
              <a:solidFill>
                <a:srgbClr val="000000"/>
              </a:solidFill>
              <a:miter lim="800000"/>
            </a:ln>
          </p:spPr>
          <p:txBody>
            <a:bodyPr wrap="none" anchor="ctr"/>
            <a:lstStyle/>
            <a:p>
              <a:pPr algn="ctr"/>
              <a:endParaRPr lang="zh-CN" altLang="en-US">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25" name="Oval 21"/>
            <p:cNvSpPr>
              <a:spLocks noChangeArrowheads="1"/>
            </p:cNvSpPr>
            <p:nvPr/>
          </p:nvSpPr>
          <p:spPr bwMode="auto">
            <a:xfrm>
              <a:off x="2558" y="2307"/>
              <a:ext cx="102" cy="93"/>
            </a:xfrm>
            <a:prstGeom prst="ellipse">
              <a:avLst/>
            </a:prstGeom>
            <a:solidFill>
              <a:schemeClr val="tx2"/>
            </a:solidFill>
            <a:ln w="19050">
              <a:solidFill>
                <a:srgbClr val="000000"/>
              </a:solidFill>
              <a:round/>
            </a:ln>
          </p:spPr>
          <p:txBody>
            <a:bodyPr wrap="none" anchor="ctr"/>
            <a:lstStyle/>
            <a:p>
              <a:pPr algn="ctr"/>
              <a:endParaRPr lang="zh-CN" altLang="en-US">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26" name="Freeform 22"/>
            <p:cNvSpPr/>
            <p:nvPr/>
          </p:nvSpPr>
          <p:spPr bwMode="auto">
            <a:xfrm>
              <a:off x="2262" y="2128"/>
              <a:ext cx="101" cy="229"/>
            </a:xfrm>
            <a:custGeom>
              <a:avLst/>
              <a:gdLst>
                <a:gd name="T0" fmla="*/ 30 w 117"/>
                <a:gd name="T1" fmla="*/ 0 h 303"/>
                <a:gd name="T2" fmla="*/ 0 w 117"/>
                <a:gd name="T3" fmla="*/ 0 h 303"/>
                <a:gd name="T4" fmla="*/ 0 w 117"/>
                <a:gd name="T5" fmla="*/ 24 h 303"/>
                <a:gd name="T6" fmla="*/ 30 w 117"/>
                <a:gd name="T7" fmla="*/ 24 h 303"/>
                <a:gd name="T8" fmla="*/ 0 60000 65536"/>
                <a:gd name="T9" fmla="*/ 0 60000 65536"/>
                <a:gd name="T10" fmla="*/ 0 60000 65536"/>
                <a:gd name="T11" fmla="*/ 0 60000 65536"/>
                <a:gd name="T12" fmla="*/ 0 w 117"/>
                <a:gd name="T13" fmla="*/ 0 h 303"/>
                <a:gd name="T14" fmla="*/ 117 w 117"/>
                <a:gd name="T15" fmla="*/ 303 h 303"/>
              </a:gdLst>
              <a:ahLst/>
              <a:cxnLst>
                <a:cxn ang="T8">
                  <a:pos x="T0" y="T1"/>
                </a:cxn>
                <a:cxn ang="T9">
                  <a:pos x="T2" y="T3"/>
                </a:cxn>
                <a:cxn ang="T10">
                  <a:pos x="T4" y="T5"/>
                </a:cxn>
                <a:cxn ang="T11">
                  <a:pos x="T6" y="T7"/>
                </a:cxn>
              </a:cxnLst>
              <a:rect l="T12" t="T13" r="T14" b="T15"/>
              <a:pathLst>
                <a:path w="117" h="303">
                  <a:moveTo>
                    <a:pt x="116" y="0"/>
                  </a:moveTo>
                  <a:lnTo>
                    <a:pt x="0" y="0"/>
                  </a:lnTo>
                  <a:lnTo>
                    <a:pt x="0" y="302"/>
                  </a:lnTo>
                  <a:lnTo>
                    <a:pt x="110" y="302"/>
                  </a:lnTo>
                </a:path>
              </a:pathLst>
            </a:custGeom>
            <a:noFill/>
            <a:ln w="19050" cap="rnd">
              <a:solidFill>
                <a:srgbClr val="000000"/>
              </a:solidFill>
              <a:round/>
              <a:headEnd type="none" w="sm" len="sm"/>
              <a:tailEnd type="none" w="sm" len="sm"/>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27" name="Freeform 23"/>
            <p:cNvSpPr/>
            <p:nvPr/>
          </p:nvSpPr>
          <p:spPr bwMode="auto">
            <a:xfrm>
              <a:off x="2319" y="2346"/>
              <a:ext cx="51" cy="22"/>
            </a:xfrm>
            <a:custGeom>
              <a:avLst/>
              <a:gdLst>
                <a:gd name="T0" fmla="*/ 0 w 59"/>
                <a:gd name="T1" fmla="*/ 0 h 29"/>
                <a:gd name="T2" fmla="*/ 16 w 59"/>
                <a:gd name="T3" fmla="*/ 2 h 29"/>
                <a:gd name="T4" fmla="*/ 0 w 59"/>
                <a:gd name="T5" fmla="*/ 2 h 29"/>
                <a:gd name="T6" fmla="*/ 0 w 59"/>
                <a:gd name="T7" fmla="*/ 0 h 29"/>
                <a:gd name="T8" fmla="*/ 0 60000 65536"/>
                <a:gd name="T9" fmla="*/ 0 60000 65536"/>
                <a:gd name="T10" fmla="*/ 0 60000 65536"/>
                <a:gd name="T11" fmla="*/ 0 60000 65536"/>
                <a:gd name="T12" fmla="*/ 0 w 59"/>
                <a:gd name="T13" fmla="*/ 0 h 29"/>
                <a:gd name="T14" fmla="*/ 59 w 59"/>
                <a:gd name="T15" fmla="*/ 29 h 29"/>
              </a:gdLst>
              <a:ahLst/>
              <a:cxnLst>
                <a:cxn ang="T8">
                  <a:pos x="T0" y="T1"/>
                </a:cxn>
                <a:cxn ang="T9">
                  <a:pos x="T2" y="T3"/>
                </a:cxn>
                <a:cxn ang="T10">
                  <a:pos x="T4" y="T5"/>
                </a:cxn>
                <a:cxn ang="T11">
                  <a:pos x="T6" y="T7"/>
                </a:cxn>
              </a:cxnLst>
              <a:rect l="T12" t="T13" r="T14" b="T15"/>
              <a:pathLst>
                <a:path w="59" h="29">
                  <a:moveTo>
                    <a:pt x="0" y="0"/>
                  </a:moveTo>
                  <a:lnTo>
                    <a:pt x="58" y="14"/>
                  </a:lnTo>
                  <a:lnTo>
                    <a:pt x="0" y="28"/>
                  </a:lnTo>
                  <a:lnTo>
                    <a:pt x="0" y="0"/>
                  </a:lnTo>
                </a:path>
              </a:pathLst>
            </a:custGeom>
            <a:solidFill>
              <a:schemeClr val="tx2"/>
            </a:solidFill>
            <a:ln w="19050" cap="rnd">
              <a:solidFill>
                <a:srgbClr val="000000"/>
              </a:solid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28" name="Freeform 24"/>
            <p:cNvSpPr/>
            <p:nvPr/>
          </p:nvSpPr>
          <p:spPr bwMode="auto">
            <a:xfrm>
              <a:off x="2323" y="2118"/>
              <a:ext cx="51" cy="22"/>
            </a:xfrm>
            <a:custGeom>
              <a:avLst/>
              <a:gdLst>
                <a:gd name="T0" fmla="*/ 0 w 59"/>
                <a:gd name="T1" fmla="*/ 0 h 30"/>
                <a:gd name="T2" fmla="*/ 16 w 59"/>
                <a:gd name="T3" fmla="*/ 1 h 30"/>
                <a:gd name="T4" fmla="*/ 0 w 59"/>
                <a:gd name="T5" fmla="*/ 1 h 30"/>
                <a:gd name="T6" fmla="*/ 0 w 59"/>
                <a:gd name="T7" fmla="*/ 0 h 30"/>
                <a:gd name="T8" fmla="*/ 0 60000 65536"/>
                <a:gd name="T9" fmla="*/ 0 60000 65536"/>
                <a:gd name="T10" fmla="*/ 0 60000 65536"/>
                <a:gd name="T11" fmla="*/ 0 60000 65536"/>
                <a:gd name="T12" fmla="*/ 0 w 59"/>
                <a:gd name="T13" fmla="*/ 0 h 30"/>
                <a:gd name="T14" fmla="*/ 59 w 59"/>
                <a:gd name="T15" fmla="*/ 30 h 30"/>
              </a:gdLst>
              <a:ahLst/>
              <a:cxnLst>
                <a:cxn ang="T8">
                  <a:pos x="T0" y="T1"/>
                </a:cxn>
                <a:cxn ang="T9">
                  <a:pos x="T2" y="T3"/>
                </a:cxn>
                <a:cxn ang="T10">
                  <a:pos x="T4" y="T5"/>
                </a:cxn>
                <a:cxn ang="T11">
                  <a:pos x="T6" y="T7"/>
                </a:cxn>
              </a:cxnLst>
              <a:rect l="T12" t="T13" r="T14" b="T15"/>
              <a:pathLst>
                <a:path w="59" h="30">
                  <a:moveTo>
                    <a:pt x="0" y="0"/>
                  </a:moveTo>
                  <a:lnTo>
                    <a:pt x="58" y="14"/>
                  </a:lnTo>
                  <a:lnTo>
                    <a:pt x="0" y="29"/>
                  </a:lnTo>
                  <a:lnTo>
                    <a:pt x="0" y="0"/>
                  </a:lnTo>
                </a:path>
              </a:pathLst>
            </a:custGeom>
            <a:solidFill>
              <a:schemeClr val="tx2"/>
            </a:solidFill>
            <a:ln w="19050" cap="rnd">
              <a:solidFill>
                <a:srgbClr val="000000"/>
              </a:solid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29" name="Rectangle 25"/>
            <p:cNvSpPr>
              <a:spLocks noChangeArrowheads="1"/>
            </p:cNvSpPr>
            <p:nvPr/>
          </p:nvSpPr>
          <p:spPr bwMode="auto">
            <a:xfrm>
              <a:off x="2048" y="2201"/>
              <a:ext cx="93" cy="77"/>
            </a:xfrm>
            <a:prstGeom prst="rect">
              <a:avLst/>
            </a:prstGeom>
            <a:solidFill>
              <a:schemeClr val="tx2"/>
            </a:solidFill>
            <a:ln w="19050">
              <a:solidFill>
                <a:srgbClr val="000000"/>
              </a:solidFill>
              <a:miter lim="800000"/>
            </a:ln>
          </p:spPr>
          <p:txBody>
            <a:bodyPr wrap="none" anchor="ctr"/>
            <a:lstStyle/>
            <a:p>
              <a:pPr algn="ctr"/>
              <a:endParaRPr lang="zh-CN" altLang="en-US">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30" name="Freeform 26"/>
            <p:cNvSpPr/>
            <p:nvPr/>
          </p:nvSpPr>
          <p:spPr bwMode="auto">
            <a:xfrm>
              <a:off x="2204" y="2185"/>
              <a:ext cx="116" cy="106"/>
            </a:xfrm>
            <a:custGeom>
              <a:avLst/>
              <a:gdLst>
                <a:gd name="T0" fmla="*/ 17 w 134"/>
                <a:gd name="T1" fmla="*/ 0 h 141"/>
                <a:gd name="T2" fmla="*/ 0 w 134"/>
                <a:gd name="T3" fmla="*/ 6 h 141"/>
                <a:gd name="T4" fmla="*/ 17 w 134"/>
                <a:gd name="T5" fmla="*/ 11 h 141"/>
                <a:gd name="T6" fmla="*/ 36 w 134"/>
                <a:gd name="T7" fmla="*/ 6 h 141"/>
                <a:gd name="T8" fmla="*/ 17 w 134"/>
                <a:gd name="T9" fmla="*/ 0 h 141"/>
                <a:gd name="T10" fmla="*/ 0 60000 65536"/>
                <a:gd name="T11" fmla="*/ 0 60000 65536"/>
                <a:gd name="T12" fmla="*/ 0 60000 65536"/>
                <a:gd name="T13" fmla="*/ 0 60000 65536"/>
                <a:gd name="T14" fmla="*/ 0 60000 65536"/>
                <a:gd name="T15" fmla="*/ 0 w 134"/>
                <a:gd name="T16" fmla="*/ 0 h 141"/>
                <a:gd name="T17" fmla="*/ 134 w 134"/>
                <a:gd name="T18" fmla="*/ 141 h 141"/>
              </a:gdLst>
              <a:ahLst/>
              <a:cxnLst>
                <a:cxn ang="T10">
                  <a:pos x="T0" y="T1"/>
                </a:cxn>
                <a:cxn ang="T11">
                  <a:pos x="T2" y="T3"/>
                </a:cxn>
                <a:cxn ang="T12">
                  <a:pos x="T4" y="T5"/>
                </a:cxn>
                <a:cxn ang="T13">
                  <a:pos x="T6" y="T7"/>
                </a:cxn>
                <a:cxn ang="T14">
                  <a:pos x="T8" y="T9"/>
                </a:cxn>
              </a:cxnLst>
              <a:rect l="T15" t="T16" r="T17" b="T18"/>
              <a:pathLst>
                <a:path w="134" h="141">
                  <a:moveTo>
                    <a:pt x="66" y="0"/>
                  </a:moveTo>
                  <a:lnTo>
                    <a:pt x="0" y="71"/>
                  </a:lnTo>
                  <a:lnTo>
                    <a:pt x="66" y="140"/>
                  </a:lnTo>
                  <a:lnTo>
                    <a:pt x="133" y="71"/>
                  </a:lnTo>
                  <a:lnTo>
                    <a:pt x="66" y="0"/>
                  </a:lnTo>
                </a:path>
              </a:pathLst>
            </a:custGeom>
            <a:solidFill>
              <a:schemeClr val="tx2"/>
            </a:solidFill>
            <a:ln w="19050" cap="rnd">
              <a:solidFill>
                <a:srgbClr val="000000"/>
              </a:solid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31" name="Rectangle 27"/>
            <p:cNvSpPr>
              <a:spLocks noChangeArrowheads="1"/>
            </p:cNvSpPr>
            <p:nvPr/>
          </p:nvSpPr>
          <p:spPr bwMode="auto">
            <a:xfrm>
              <a:off x="2210" y="2209"/>
              <a:ext cx="88" cy="62"/>
            </a:xfrm>
            <a:prstGeom prst="rect">
              <a:avLst/>
            </a:prstGeom>
            <a:solidFill>
              <a:schemeClr val="tx2"/>
            </a:solidFill>
            <a:ln w="19050">
              <a:solidFill>
                <a:schemeClr val="tx1"/>
              </a:solidFill>
              <a:miter lim="800000"/>
            </a:ln>
          </p:spPr>
          <p:txBody>
            <a:bodyPr wrap="none" lIns="65088" tIns="33338" rIns="65088" bIns="33338">
              <a:spAutoFit/>
            </a:bodyPr>
            <a:lstStyle/>
            <a:p>
              <a:pPr algn="ctr" defTabSz="393700" eaLnBrk="0" hangingPunct="0"/>
              <a:r>
                <a:rPr lang="en-US" altLang="en-GB" sz="200" b="0" dirty="0">
                  <a:solidFill>
                    <a:schemeClr val="tx1"/>
                  </a:solidFill>
                  <a:latin typeface="Times New Roman" panose="02020603050405020304" pitchFamily="18" charset="0"/>
                  <a:ea typeface="微软雅黑" panose="020B0503020204020204" charset="-122"/>
                  <a:cs typeface="Times New Roman" panose="02020603050405020304" pitchFamily="18" charset="0"/>
                </a:rPr>
                <a:t> </a:t>
              </a:r>
              <a:endParaRPr lang="en-US" altLang="en-GB" sz="200" b="0" dirty="0">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grpSp>
      <p:grpSp>
        <p:nvGrpSpPr>
          <p:cNvPr id="4" name="Group 28"/>
          <p:cNvGrpSpPr/>
          <p:nvPr/>
        </p:nvGrpSpPr>
        <p:grpSpPr bwMode="auto">
          <a:xfrm>
            <a:off x="265832" y="1023449"/>
            <a:ext cx="2794000" cy="1312863"/>
            <a:chOff x="256" y="1374"/>
            <a:chExt cx="1760" cy="558"/>
          </a:xfrm>
        </p:grpSpPr>
        <p:sp>
          <p:nvSpPr>
            <p:cNvPr id="33" name="Rectangle 29"/>
            <p:cNvSpPr>
              <a:spLocks noChangeArrowheads="1"/>
            </p:cNvSpPr>
            <p:nvPr/>
          </p:nvSpPr>
          <p:spPr bwMode="auto">
            <a:xfrm>
              <a:off x="256" y="1374"/>
              <a:ext cx="1240" cy="558"/>
            </a:xfrm>
            <a:prstGeom prst="rect">
              <a:avLst/>
            </a:prstGeom>
            <a:solidFill>
              <a:schemeClr val="bg1"/>
            </a:solidFill>
            <a:ln w="12700">
              <a:noFill/>
              <a:miter lim="800000"/>
            </a:ln>
          </p:spPr>
          <p:txBody>
            <a:bodyPr lIns="92075" tIns="46038" rIns="92075" bIns="46038" anchor="ctr"/>
            <a:lstStyle/>
            <a:p>
              <a:pPr marL="171450" indent="-171450" eaLnBrk="0" hangingPunct="0">
                <a:buClr>
                  <a:srgbClr val="FF3300"/>
                </a:buClr>
                <a:buFont typeface="Symbol" panose="05050102010706020507" pitchFamily="18" charset="2"/>
                <a:buChar char="·"/>
              </a:pPr>
              <a:r>
                <a:rPr lang="zh-CN" altLang="en-US" sz="1400" b="0" dirty="0" smtClean="0">
                  <a:latin typeface="Times New Roman" panose="02020603050405020304" pitchFamily="18" charset="0"/>
                  <a:ea typeface="微软雅黑" panose="020B0503020204020204" charset="-122"/>
                  <a:cs typeface="Times New Roman" panose="02020603050405020304" pitchFamily="18" charset="0"/>
                </a:rPr>
                <a:t>确定主数据范围 </a:t>
              </a:r>
              <a:endParaRPr lang="zh-CN" altLang="en-US" sz="1400" b="0" dirty="0" smtClean="0">
                <a:latin typeface="Times New Roman" panose="02020603050405020304" pitchFamily="18" charset="0"/>
                <a:ea typeface="微软雅黑" panose="020B0503020204020204" charset="-122"/>
                <a:cs typeface="Times New Roman" panose="02020603050405020304" pitchFamily="18" charset="0"/>
              </a:endParaRPr>
            </a:p>
            <a:p>
              <a:pPr marL="171450" indent="-171450" eaLnBrk="0" hangingPunct="0">
                <a:buClr>
                  <a:srgbClr val="FF3300"/>
                </a:buClr>
                <a:buFont typeface="Symbol" panose="05050102010706020507" pitchFamily="18" charset="2"/>
                <a:buChar char="·"/>
              </a:pPr>
              <a:r>
                <a:rPr lang="zh-CN" altLang="en-US" sz="1400" b="0" dirty="0" smtClean="0">
                  <a:latin typeface="Times New Roman" panose="02020603050405020304" pitchFamily="18" charset="0"/>
                  <a:ea typeface="微软雅黑" panose="020B0503020204020204" charset="-122"/>
                  <a:cs typeface="Times New Roman" panose="02020603050405020304" pitchFamily="18" charset="0"/>
                </a:rPr>
                <a:t>与业务部门共同制订主数据编码标准。数据标准内容包括确定分类规范、编码结构、数据粒度、属性描述等 </a:t>
              </a:r>
              <a:endParaRPr lang="zh-CN" altLang="en-US" sz="1400" b="0" dirty="0" smtClean="0">
                <a:latin typeface="Times New Roman" panose="02020603050405020304" pitchFamily="18" charset="0"/>
                <a:ea typeface="微软雅黑" panose="020B0503020204020204" charset="-122"/>
                <a:cs typeface="Times New Roman" panose="02020603050405020304" pitchFamily="18" charset="0"/>
              </a:endParaRPr>
            </a:p>
          </p:txBody>
        </p:sp>
        <p:sp>
          <p:nvSpPr>
            <p:cNvPr id="34" name="AutoShape 30"/>
            <p:cNvSpPr>
              <a:spLocks noChangeArrowheads="1"/>
            </p:cNvSpPr>
            <p:nvPr/>
          </p:nvSpPr>
          <p:spPr bwMode="auto">
            <a:xfrm rot="6780000">
              <a:off x="1622" y="1470"/>
              <a:ext cx="244" cy="544"/>
            </a:xfrm>
            <a:prstGeom prst="upArrow">
              <a:avLst>
                <a:gd name="adj1" fmla="val 50000"/>
                <a:gd name="adj2" fmla="val 111465"/>
              </a:avLst>
            </a:prstGeom>
            <a:solidFill>
              <a:schemeClr val="bg2"/>
            </a:solidFill>
            <a:ln w="9525">
              <a:solidFill>
                <a:srgbClr val="598E94"/>
              </a:solidFill>
              <a:miter lim="800000"/>
            </a:ln>
          </p:spPr>
          <p:txBody>
            <a:bodyPr wrap="none" anchor="ctr"/>
            <a:lstStyle/>
            <a:p>
              <a:pPr algn="ctr"/>
              <a:endParaRPr lang="zh-CN" altLang="en-US">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grpSp>
      <p:grpSp>
        <p:nvGrpSpPr>
          <p:cNvPr id="15" name="Group 32"/>
          <p:cNvGrpSpPr/>
          <p:nvPr/>
        </p:nvGrpSpPr>
        <p:grpSpPr bwMode="auto">
          <a:xfrm>
            <a:off x="6096000" y="1146473"/>
            <a:ext cx="2835275" cy="1566862"/>
            <a:chOff x="3726" y="1478"/>
            <a:chExt cx="1786" cy="558"/>
          </a:xfrm>
        </p:grpSpPr>
        <p:sp>
          <p:nvSpPr>
            <p:cNvPr id="36" name="AutoShape 33"/>
            <p:cNvSpPr>
              <a:spLocks noChangeArrowheads="1"/>
            </p:cNvSpPr>
            <p:nvPr/>
          </p:nvSpPr>
          <p:spPr bwMode="auto">
            <a:xfrm rot="-6900000">
              <a:off x="3877" y="1485"/>
              <a:ext cx="244" cy="546"/>
            </a:xfrm>
            <a:prstGeom prst="upArrow">
              <a:avLst>
                <a:gd name="adj1" fmla="val 50000"/>
                <a:gd name="adj2" fmla="val 111875"/>
              </a:avLst>
            </a:prstGeom>
            <a:solidFill>
              <a:schemeClr val="bg2"/>
            </a:solidFill>
            <a:ln w="9525">
              <a:solidFill>
                <a:srgbClr val="598E94"/>
              </a:solidFill>
              <a:miter lim="800000"/>
            </a:ln>
          </p:spPr>
          <p:txBody>
            <a:bodyPr wrap="none" anchor="ctr"/>
            <a:lstStyle/>
            <a:p>
              <a:pPr algn="ctr"/>
              <a:endParaRPr lang="zh-CN" altLang="en-US">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37" name="Rectangle 34"/>
            <p:cNvSpPr>
              <a:spLocks noChangeArrowheads="1"/>
            </p:cNvSpPr>
            <p:nvPr/>
          </p:nvSpPr>
          <p:spPr bwMode="auto">
            <a:xfrm>
              <a:off x="4304" y="1478"/>
              <a:ext cx="1208" cy="558"/>
            </a:xfrm>
            <a:prstGeom prst="rect">
              <a:avLst/>
            </a:prstGeom>
            <a:noFill/>
            <a:ln w="12700">
              <a:noFill/>
              <a:miter lim="800000"/>
            </a:ln>
          </p:spPr>
          <p:txBody>
            <a:bodyPr lIns="92075" tIns="46038" rIns="92075" bIns="46038" anchor="ctr"/>
            <a:lstStyle/>
            <a:p>
              <a:pPr marL="171450" indent="-171450" eaLnBrk="0" hangingPunct="0">
                <a:buClr>
                  <a:srgbClr val="FF3300"/>
                </a:buClr>
                <a:buFont typeface="Symbol" panose="05050102010706020507" pitchFamily="18" charset="2"/>
                <a:buChar char="·"/>
              </a:pPr>
              <a:r>
                <a:rPr lang="zh-CN" altLang="en-US" sz="1400" b="0" dirty="0" smtClean="0">
                  <a:latin typeface="Times New Roman" panose="02020603050405020304" pitchFamily="18" charset="0"/>
                  <a:ea typeface="微软雅黑" panose="020B0503020204020204" charset="-122"/>
                  <a:cs typeface="Times New Roman" panose="02020603050405020304" pitchFamily="18" charset="0"/>
                </a:rPr>
                <a:t>编制符合数据标准和规范的主数据代码库。包括按照数据标准进行数据检查、数据排重、数据编码、数据加载、数据监控策略等 </a:t>
              </a:r>
              <a:endParaRPr lang="zh-CN" altLang="en-US" sz="1400" b="0" dirty="0" smtClean="0">
                <a:latin typeface="Times New Roman" panose="02020603050405020304" pitchFamily="18" charset="0"/>
                <a:ea typeface="微软雅黑" panose="020B0503020204020204" charset="-122"/>
                <a:cs typeface="Times New Roman" panose="02020603050405020304" pitchFamily="18" charset="0"/>
              </a:endParaRPr>
            </a:p>
          </p:txBody>
        </p:sp>
      </p:grpSp>
      <p:sp>
        <p:nvSpPr>
          <p:cNvPr id="38" name="Rectangle 35"/>
          <p:cNvSpPr>
            <a:spLocks noChangeArrowheads="1"/>
          </p:cNvSpPr>
          <p:nvPr/>
        </p:nvSpPr>
        <p:spPr bwMode="auto">
          <a:xfrm>
            <a:off x="4643438" y="3154648"/>
            <a:ext cx="1836750" cy="339196"/>
          </a:xfrm>
          <a:prstGeom prst="rect">
            <a:avLst/>
          </a:prstGeom>
          <a:noFill/>
          <a:ln w="19050">
            <a:noFill/>
            <a:miter lim="800000"/>
          </a:ln>
        </p:spPr>
        <p:txBody>
          <a:bodyPr wrap="square" lIns="92075" tIns="46038" rIns="92075" bIns="46038">
            <a:spAutoFit/>
          </a:bodyPr>
          <a:lstStyle/>
          <a:p>
            <a:r>
              <a:rPr lang="zh-TW" altLang="en-US" sz="1600" dirty="0">
                <a:solidFill>
                  <a:schemeClr val="tx1"/>
                </a:solidFill>
                <a:latin typeface="Times New Roman" panose="02020603050405020304" pitchFamily="18" charset="0"/>
                <a:ea typeface="微软雅黑" panose="020B0503020204020204" charset="-122"/>
                <a:cs typeface="Times New Roman" panose="02020603050405020304" pitchFamily="18" charset="0"/>
              </a:rPr>
              <a:t>3</a:t>
            </a:r>
            <a:r>
              <a:rPr lang="zh-TW" altLang="en-US" sz="1600" dirty="0" smtClean="0">
                <a:solidFill>
                  <a:schemeClr val="tx1"/>
                </a:solidFill>
                <a:latin typeface="Times New Roman" panose="02020603050405020304" pitchFamily="18" charset="0"/>
                <a:ea typeface="微软雅黑" panose="020B0503020204020204" charset="-122"/>
                <a:cs typeface="Times New Roman" panose="02020603050405020304" pitchFamily="18" charset="0"/>
              </a:rPr>
              <a:t>、</a:t>
            </a:r>
            <a:r>
              <a:rPr lang="zh-CN" altLang="en-US" sz="1600" dirty="0" smtClean="0">
                <a:latin typeface="Times New Roman" panose="02020603050405020304" pitchFamily="18" charset="0"/>
                <a:ea typeface="微软雅黑" panose="020B0503020204020204" charset="-122"/>
                <a:cs typeface="Times New Roman" panose="02020603050405020304" pitchFamily="18" charset="0"/>
              </a:rPr>
              <a:t>建设管理平台 </a:t>
            </a:r>
            <a:endParaRPr lang="zh-TW" altLang="zh-CN" sz="2000" dirty="0">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grpSp>
        <p:nvGrpSpPr>
          <p:cNvPr id="32" name="Group 41"/>
          <p:cNvGrpSpPr/>
          <p:nvPr/>
        </p:nvGrpSpPr>
        <p:grpSpPr bwMode="auto">
          <a:xfrm>
            <a:off x="6027738" y="3295948"/>
            <a:ext cx="2730500" cy="1359209"/>
            <a:chOff x="3776" y="2598"/>
            <a:chExt cx="1720" cy="682"/>
          </a:xfrm>
        </p:grpSpPr>
        <p:sp>
          <p:nvSpPr>
            <p:cNvPr id="40" name="AutoShape 42"/>
            <p:cNvSpPr>
              <a:spLocks noChangeArrowheads="1"/>
            </p:cNvSpPr>
            <p:nvPr/>
          </p:nvSpPr>
          <p:spPr bwMode="auto">
            <a:xfrm rot="-3960000">
              <a:off x="3927" y="2849"/>
              <a:ext cx="244" cy="546"/>
            </a:xfrm>
            <a:prstGeom prst="upArrow">
              <a:avLst>
                <a:gd name="adj1" fmla="val 50000"/>
                <a:gd name="adj2" fmla="val 111875"/>
              </a:avLst>
            </a:prstGeom>
            <a:solidFill>
              <a:schemeClr val="bg2"/>
            </a:solidFill>
            <a:ln w="9525">
              <a:solidFill>
                <a:srgbClr val="598E94"/>
              </a:solidFill>
              <a:miter lim="800000"/>
            </a:ln>
          </p:spPr>
          <p:txBody>
            <a:bodyPr wrap="none" anchor="ctr"/>
            <a:lstStyle/>
            <a:p>
              <a:pPr algn="ctr"/>
              <a:endParaRPr lang="zh-CN" altLang="en-US">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41" name="Rectangle 43"/>
            <p:cNvSpPr>
              <a:spLocks noChangeArrowheads="1"/>
            </p:cNvSpPr>
            <p:nvPr/>
          </p:nvSpPr>
          <p:spPr bwMode="auto">
            <a:xfrm>
              <a:off x="4320" y="2598"/>
              <a:ext cx="1176" cy="682"/>
            </a:xfrm>
            <a:prstGeom prst="rect">
              <a:avLst/>
            </a:prstGeom>
            <a:noFill/>
            <a:ln w="12700">
              <a:noFill/>
              <a:miter lim="800000"/>
            </a:ln>
          </p:spPr>
          <p:txBody>
            <a:bodyPr lIns="92075" tIns="46038" rIns="92075" bIns="46038" anchor="ctr"/>
            <a:lstStyle/>
            <a:p>
              <a:endParaRPr lang="zh-CN" altLang="en-US" sz="1400" dirty="0" smtClean="0">
                <a:latin typeface="Times New Roman" panose="02020603050405020304" pitchFamily="18" charset="0"/>
                <a:ea typeface="微软雅黑" panose="020B0503020204020204" charset="-122"/>
                <a:cs typeface="Times New Roman" panose="02020603050405020304" pitchFamily="18" charset="0"/>
              </a:endParaRPr>
            </a:p>
            <a:p>
              <a:pPr marL="171450" indent="-171450" eaLnBrk="0" hangingPunct="0">
                <a:buClr>
                  <a:srgbClr val="FF3300"/>
                </a:buClr>
                <a:buFont typeface="Symbol" panose="05050102010706020507" pitchFamily="18" charset="2"/>
                <a:buChar char="·"/>
              </a:pPr>
              <a:r>
                <a:rPr lang="zh-CN" altLang="en-US" sz="1400" b="0" dirty="0" smtClean="0">
                  <a:latin typeface="Times New Roman" panose="02020603050405020304" pitchFamily="18" charset="0"/>
                  <a:ea typeface="微软雅黑" panose="020B0503020204020204" charset="-122"/>
                  <a:cs typeface="Times New Roman" panose="02020603050405020304" pitchFamily="18" charset="0"/>
                </a:rPr>
                <a:t>建设主数据管理平台，为数据的管理提供技术支持，实现主数据申请、主数据管理和主数据发布功能 、数据清洗</a:t>
              </a:r>
              <a:endParaRPr lang="zh-CN" altLang="en-US" sz="1400" b="0" dirty="0" smtClean="0">
                <a:latin typeface="Times New Roman" panose="02020603050405020304" pitchFamily="18" charset="0"/>
                <a:ea typeface="微软雅黑" panose="020B0503020204020204" charset="-122"/>
                <a:cs typeface="Times New Roman" panose="02020603050405020304" pitchFamily="18" charset="0"/>
              </a:endParaRPr>
            </a:p>
          </p:txBody>
        </p:sp>
      </p:grpSp>
      <p:grpSp>
        <p:nvGrpSpPr>
          <p:cNvPr id="35" name="Group 46"/>
          <p:cNvGrpSpPr/>
          <p:nvPr/>
        </p:nvGrpSpPr>
        <p:grpSpPr bwMode="auto">
          <a:xfrm>
            <a:off x="303932" y="3444387"/>
            <a:ext cx="2698750" cy="927100"/>
            <a:chOff x="280" y="2630"/>
            <a:chExt cx="1700" cy="584"/>
          </a:xfrm>
        </p:grpSpPr>
        <p:sp>
          <p:nvSpPr>
            <p:cNvPr id="43" name="AutoShape 47"/>
            <p:cNvSpPr>
              <a:spLocks noChangeArrowheads="1"/>
            </p:cNvSpPr>
            <p:nvPr/>
          </p:nvSpPr>
          <p:spPr bwMode="auto">
            <a:xfrm rot="4020000">
              <a:off x="1567" y="2801"/>
              <a:ext cx="244" cy="582"/>
            </a:xfrm>
            <a:prstGeom prst="upArrow">
              <a:avLst>
                <a:gd name="adj1" fmla="val 51343"/>
                <a:gd name="adj2" fmla="val 100887"/>
              </a:avLst>
            </a:prstGeom>
            <a:solidFill>
              <a:schemeClr val="bg2"/>
            </a:solidFill>
            <a:ln w="9525">
              <a:solidFill>
                <a:srgbClr val="598E94"/>
              </a:solidFill>
              <a:miter lim="800000"/>
            </a:ln>
          </p:spPr>
          <p:txBody>
            <a:bodyPr wrap="none" anchor="ctr"/>
            <a:lstStyle/>
            <a:p>
              <a:pPr algn="ctr"/>
              <a:endParaRPr lang="zh-CN" altLang="en-US">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44" name="Rectangle 48"/>
            <p:cNvSpPr>
              <a:spLocks noChangeArrowheads="1"/>
            </p:cNvSpPr>
            <p:nvPr/>
          </p:nvSpPr>
          <p:spPr bwMode="auto">
            <a:xfrm>
              <a:off x="280" y="2630"/>
              <a:ext cx="1274" cy="558"/>
            </a:xfrm>
            <a:prstGeom prst="rect">
              <a:avLst/>
            </a:prstGeom>
            <a:noFill/>
            <a:ln w="12700">
              <a:noFill/>
              <a:miter lim="800000"/>
            </a:ln>
          </p:spPr>
          <p:txBody>
            <a:bodyPr lIns="92075" tIns="46038" rIns="92075" bIns="46038" anchor="ctr"/>
            <a:lstStyle/>
            <a:p>
              <a:endParaRPr lang="zh-CN" altLang="en-US" sz="1400" b="0" dirty="0" smtClean="0">
                <a:latin typeface="Times New Roman" panose="02020603050405020304" pitchFamily="18" charset="0"/>
                <a:ea typeface="微软雅黑" panose="020B0503020204020204" charset="-122"/>
                <a:cs typeface="Times New Roman" panose="02020603050405020304" pitchFamily="18" charset="0"/>
              </a:endParaRPr>
            </a:p>
            <a:p>
              <a:endParaRPr lang="zh-CN" altLang="en-US" sz="1400" b="0" dirty="0" smtClean="0">
                <a:latin typeface="Times New Roman" panose="02020603050405020304" pitchFamily="18" charset="0"/>
                <a:ea typeface="微软雅黑" panose="020B0503020204020204" charset="-122"/>
                <a:cs typeface="Times New Roman" panose="02020603050405020304" pitchFamily="18" charset="0"/>
              </a:endParaRPr>
            </a:p>
            <a:p>
              <a:pPr marL="171450" indent="-171450" eaLnBrk="0" hangingPunct="0">
                <a:buClr>
                  <a:srgbClr val="FF3300"/>
                </a:buClr>
                <a:buFont typeface="Symbol" panose="05050102010706020507" pitchFamily="18" charset="2"/>
                <a:buChar char="·"/>
              </a:pPr>
              <a:r>
                <a:rPr lang="zh-CN" altLang="en-US" sz="1400" b="0" dirty="0" smtClean="0">
                  <a:latin typeface="Times New Roman" panose="02020603050405020304" pitchFamily="18" charset="0"/>
                  <a:ea typeface="微软雅黑" panose="020B0503020204020204" charset="-122"/>
                  <a:cs typeface="Times New Roman" panose="02020603050405020304" pitchFamily="18" charset="0"/>
                </a:rPr>
                <a:t>建立主数据管理组织和管理流程，包括建立标准管理和编码管理的运维组织架构及考核流程；</a:t>
              </a:r>
              <a:endParaRPr lang="en-US" altLang="zh-CN" sz="1400" b="0" dirty="0" smtClean="0">
                <a:latin typeface="Times New Roman" panose="02020603050405020304" pitchFamily="18" charset="0"/>
                <a:ea typeface="微软雅黑" panose="020B0503020204020204" charset="-122"/>
                <a:cs typeface="Times New Roman" panose="02020603050405020304" pitchFamily="18" charset="0"/>
              </a:endParaRPr>
            </a:p>
            <a:p>
              <a:pPr marL="171450" indent="-171450" eaLnBrk="0" hangingPunct="0">
                <a:buClr>
                  <a:srgbClr val="FF3300"/>
                </a:buClr>
                <a:buFont typeface="Symbol" panose="05050102010706020507" pitchFamily="18" charset="2"/>
                <a:buChar char="·"/>
              </a:pPr>
              <a:r>
                <a:rPr lang="zh-CN" altLang="en-US" sz="1400" b="0" dirty="0" smtClean="0">
                  <a:latin typeface="Times New Roman" panose="02020603050405020304" pitchFamily="18" charset="0"/>
                  <a:ea typeface="微软雅黑" panose="020B0503020204020204" charset="-122"/>
                  <a:cs typeface="Times New Roman" panose="02020603050405020304" pitchFamily="18" charset="0"/>
                </a:rPr>
                <a:t>建立并完善管理流程、实现知识转移等 ；</a:t>
              </a:r>
              <a:endParaRPr lang="zh-CN" altLang="en-US" sz="1400" b="0" dirty="0" smtClean="0">
                <a:latin typeface="Times New Roman" panose="02020603050405020304" pitchFamily="18" charset="0"/>
                <a:ea typeface="微软雅黑" panose="020B0503020204020204" charset="-122"/>
                <a:cs typeface="Times New Roman" panose="02020603050405020304" pitchFamily="18" charset="0"/>
              </a:endParaRPr>
            </a:p>
          </p:txBody>
        </p:sp>
      </p:grpSp>
      <p:sp>
        <p:nvSpPr>
          <p:cNvPr id="45" name="Rectangle 49"/>
          <p:cNvSpPr>
            <a:spLocks noChangeArrowheads="1"/>
          </p:cNvSpPr>
          <p:nvPr/>
        </p:nvSpPr>
        <p:spPr bwMode="auto">
          <a:xfrm>
            <a:off x="2776538" y="3095923"/>
            <a:ext cx="1690687" cy="585418"/>
          </a:xfrm>
          <a:prstGeom prst="rect">
            <a:avLst/>
          </a:prstGeom>
          <a:noFill/>
          <a:ln w="19050">
            <a:noFill/>
            <a:miter lim="800000"/>
          </a:ln>
        </p:spPr>
        <p:txBody>
          <a:bodyPr lIns="92075" tIns="46038" rIns="92075" bIns="46038">
            <a:spAutoFit/>
          </a:bodyPr>
          <a:lstStyle/>
          <a:p>
            <a:r>
              <a:rPr lang="zh-TW" altLang="en-US" sz="1600" dirty="0">
                <a:solidFill>
                  <a:schemeClr val="tx1"/>
                </a:solidFill>
                <a:latin typeface="Times New Roman" panose="02020603050405020304" pitchFamily="18" charset="0"/>
                <a:ea typeface="微软雅黑" panose="020B0503020204020204" charset="-122"/>
                <a:cs typeface="Times New Roman" panose="02020603050405020304" pitchFamily="18" charset="0"/>
              </a:rPr>
              <a:t>4</a:t>
            </a:r>
            <a:r>
              <a:rPr lang="zh-TW" altLang="en-US" sz="1600" dirty="0" smtClean="0">
                <a:solidFill>
                  <a:schemeClr val="tx1"/>
                </a:solidFill>
                <a:latin typeface="Times New Roman" panose="02020603050405020304" pitchFamily="18" charset="0"/>
                <a:ea typeface="微软雅黑" panose="020B0503020204020204" charset="-122"/>
                <a:cs typeface="Times New Roman" panose="02020603050405020304" pitchFamily="18" charset="0"/>
              </a:rPr>
              <a:t>、</a:t>
            </a:r>
            <a:r>
              <a:rPr lang="zh-CN" altLang="en-US" sz="1600" dirty="0" smtClean="0">
                <a:latin typeface="Times New Roman" panose="02020603050405020304" pitchFamily="18" charset="0"/>
                <a:ea typeface="微软雅黑" panose="020B0503020204020204" charset="-122"/>
                <a:cs typeface="Times New Roman" panose="02020603050405020304" pitchFamily="18" charset="0"/>
              </a:rPr>
              <a:t>建立组织与管理流程 </a:t>
            </a:r>
            <a:endParaRPr lang="zh-TW" altLang="zh-CN" sz="1600" dirty="0">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grpSp>
        <p:nvGrpSpPr>
          <p:cNvPr id="39" name="Group 51"/>
          <p:cNvGrpSpPr/>
          <p:nvPr/>
        </p:nvGrpSpPr>
        <p:grpSpPr bwMode="auto">
          <a:xfrm>
            <a:off x="4643438" y="3699173"/>
            <a:ext cx="1008062" cy="706437"/>
            <a:chOff x="1005" y="713"/>
            <a:chExt cx="887" cy="421"/>
          </a:xfrm>
        </p:grpSpPr>
        <p:sp>
          <p:nvSpPr>
            <p:cNvPr id="47" name="Freeform 52"/>
            <p:cNvSpPr/>
            <p:nvPr/>
          </p:nvSpPr>
          <p:spPr bwMode="auto">
            <a:xfrm>
              <a:off x="1005" y="729"/>
              <a:ext cx="887" cy="405"/>
            </a:xfrm>
            <a:custGeom>
              <a:avLst/>
              <a:gdLst>
                <a:gd name="T0" fmla="*/ 0 w 792"/>
                <a:gd name="T1" fmla="*/ 0 h 372"/>
                <a:gd name="T2" fmla="*/ 0 w 792"/>
                <a:gd name="T3" fmla="*/ 797 h 372"/>
                <a:gd name="T4" fmla="*/ 2192 w 792"/>
                <a:gd name="T5" fmla="*/ 797 h 372"/>
                <a:gd name="T6" fmla="*/ 0 60000 65536"/>
                <a:gd name="T7" fmla="*/ 0 60000 65536"/>
                <a:gd name="T8" fmla="*/ 0 60000 65536"/>
                <a:gd name="T9" fmla="*/ 0 w 792"/>
                <a:gd name="T10" fmla="*/ 0 h 372"/>
                <a:gd name="T11" fmla="*/ 792 w 792"/>
                <a:gd name="T12" fmla="*/ 372 h 372"/>
              </a:gdLst>
              <a:ahLst/>
              <a:cxnLst>
                <a:cxn ang="T6">
                  <a:pos x="T0" y="T1"/>
                </a:cxn>
                <a:cxn ang="T7">
                  <a:pos x="T2" y="T3"/>
                </a:cxn>
                <a:cxn ang="T8">
                  <a:pos x="T4" y="T5"/>
                </a:cxn>
              </a:cxnLst>
              <a:rect l="T9" t="T10" r="T11" b="T12"/>
              <a:pathLst>
                <a:path w="792" h="372">
                  <a:moveTo>
                    <a:pt x="0" y="0"/>
                  </a:moveTo>
                  <a:lnTo>
                    <a:pt x="0" y="371"/>
                  </a:lnTo>
                  <a:lnTo>
                    <a:pt x="791" y="371"/>
                  </a:lnTo>
                </a:path>
              </a:pathLst>
            </a:custGeom>
            <a:noFill/>
            <a:ln w="12700" cap="rnd">
              <a:solidFill>
                <a:schemeClr val="tx1"/>
              </a:solidFill>
              <a:round/>
              <a:headEnd type="none" w="sm" len="sm"/>
              <a:tailEnd type="none" w="sm" len="sm"/>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48" name="Freeform 53"/>
            <p:cNvSpPr/>
            <p:nvPr/>
          </p:nvSpPr>
          <p:spPr bwMode="auto">
            <a:xfrm>
              <a:off x="1134" y="815"/>
              <a:ext cx="435" cy="310"/>
            </a:xfrm>
            <a:custGeom>
              <a:avLst/>
              <a:gdLst>
                <a:gd name="T0" fmla="*/ 0 w 389"/>
                <a:gd name="T1" fmla="*/ 605 h 285"/>
                <a:gd name="T2" fmla="*/ 0 w 389"/>
                <a:gd name="T3" fmla="*/ 419 h 285"/>
                <a:gd name="T4" fmla="*/ 412 w 389"/>
                <a:gd name="T5" fmla="*/ 419 h 285"/>
                <a:gd name="T6" fmla="*/ 412 w 389"/>
                <a:gd name="T7" fmla="*/ 220 h 285"/>
                <a:gd name="T8" fmla="*/ 781 w 389"/>
                <a:gd name="T9" fmla="*/ 220 h 285"/>
                <a:gd name="T10" fmla="*/ 781 w 389"/>
                <a:gd name="T11" fmla="*/ 16 h 285"/>
                <a:gd name="T12" fmla="*/ 1060 w 389"/>
                <a:gd name="T13" fmla="*/ 16 h 285"/>
                <a:gd name="T14" fmla="*/ 1060 w 389"/>
                <a:gd name="T15" fmla="*/ 0 h 285"/>
                <a:gd name="T16" fmla="*/ 0 60000 65536"/>
                <a:gd name="T17" fmla="*/ 0 60000 65536"/>
                <a:gd name="T18" fmla="*/ 0 60000 65536"/>
                <a:gd name="T19" fmla="*/ 0 60000 65536"/>
                <a:gd name="T20" fmla="*/ 0 60000 65536"/>
                <a:gd name="T21" fmla="*/ 0 60000 65536"/>
                <a:gd name="T22" fmla="*/ 0 60000 65536"/>
                <a:gd name="T23" fmla="*/ 0 60000 65536"/>
                <a:gd name="T24" fmla="*/ 0 w 389"/>
                <a:gd name="T25" fmla="*/ 0 h 285"/>
                <a:gd name="T26" fmla="*/ 389 w 389"/>
                <a:gd name="T27" fmla="*/ 285 h 28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9" h="285">
                  <a:moveTo>
                    <a:pt x="0" y="284"/>
                  </a:moveTo>
                  <a:lnTo>
                    <a:pt x="0" y="197"/>
                  </a:lnTo>
                  <a:lnTo>
                    <a:pt x="150" y="197"/>
                  </a:lnTo>
                  <a:lnTo>
                    <a:pt x="150" y="102"/>
                  </a:lnTo>
                  <a:lnTo>
                    <a:pt x="285" y="102"/>
                  </a:lnTo>
                  <a:lnTo>
                    <a:pt x="285" y="7"/>
                  </a:lnTo>
                  <a:lnTo>
                    <a:pt x="388" y="7"/>
                  </a:lnTo>
                  <a:lnTo>
                    <a:pt x="388" y="0"/>
                  </a:lnTo>
                </a:path>
              </a:pathLst>
            </a:custGeom>
            <a:noFill/>
            <a:ln w="12700" cap="rnd">
              <a:solidFill>
                <a:schemeClr val="tx1"/>
              </a:solidFill>
              <a:round/>
              <a:headEnd type="none" w="sm" len="sm"/>
              <a:tailEnd type="none" w="sm" len="sm"/>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pic>
          <p:nvPicPr>
            <p:cNvPr id="49" name="Picture 54"/>
            <p:cNvPicPr>
              <a:picLocks noChangeArrowheads="1"/>
            </p:cNvPicPr>
            <p:nvPr/>
          </p:nvPicPr>
          <p:blipFill>
            <a:blip r:embed="rId1" cstate="print"/>
            <a:srcRect/>
            <a:stretch>
              <a:fillRect/>
            </a:stretch>
          </p:blipFill>
          <p:spPr bwMode="auto">
            <a:xfrm>
              <a:off x="1632" y="713"/>
              <a:ext cx="204" cy="152"/>
            </a:xfrm>
            <a:prstGeom prst="rect">
              <a:avLst/>
            </a:prstGeom>
            <a:noFill/>
            <a:ln w="9525">
              <a:noFill/>
              <a:miter lim="800000"/>
              <a:headEnd/>
              <a:tailEnd/>
            </a:ln>
          </p:spPr>
        </p:pic>
      </p:grpSp>
      <p:grpSp>
        <p:nvGrpSpPr>
          <p:cNvPr id="42" name="Group 61"/>
          <p:cNvGrpSpPr/>
          <p:nvPr/>
        </p:nvGrpSpPr>
        <p:grpSpPr bwMode="auto">
          <a:xfrm>
            <a:off x="4529188" y="2330750"/>
            <a:ext cx="1473342" cy="580805"/>
            <a:chOff x="3770" y="3675"/>
            <a:chExt cx="900" cy="411"/>
          </a:xfrm>
        </p:grpSpPr>
        <p:sp>
          <p:nvSpPr>
            <p:cNvPr id="51" name="Freeform 56"/>
            <p:cNvSpPr/>
            <p:nvPr/>
          </p:nvSpPr>
          <p:spPr bwMode="blackWhite">
            <a:xfrm>
              <a:off x="4174" y="3675"/>
              <a:ext cx="88" cy="247"/>
            </a:xfrm>
            <a:custGeom>
              <a:avLst/>
              <a:gdLst>
                <a:gd name="T0" fmla="*/ 0 w 415"/>
                <a:gd name="T1" fmla="*/ 0 h 250"/>
                <a:gd name="T2" fmla="*/ 0 w 415"/>
                <a:gd name="T3" fmla="*/ 12 h 250"/>
                <a:gd name="T4" fmla="*/ 0 w 415"/>
                <a:gd name="T5" fmla="*/ 12 h 250"/>
                <a:gd name="T6" fmla="*/ 0 w 415"/>
                <a:gd name="T7" fmla="*/ 12 h 250"/>
                <a:gd name="T8" fmla="*/ 0 w 415"/>
                <a:gd name="T9" fmla="*/ 12 h 250"/>
                <a:gd name="T10" fmla="*/ 0 w 415"/>
                <a:gd name="T11" fmla="*/ 12 h 250"/>
                <a:gd name="T12" fmla="*/ 0 w 415"/>
                <a:gd name="T13" fmla="*/ 12 h 250"/>
                <a:gd name="T14" fmla="*/ 0 w 415"/>
                <a:gd name="T15" fmla="*/ 12 h 250"/>
                <a:gd name="T16" fmla="*/ 0 w 415"/>
                <a:gd name="T17" fmla="*/ 12 h 250"/>
                <a:gd name="T18" fmla="*/ 0 w 415"/>
                <a:gd name="T19" fmla="*/ 12 h 250"/>
                <a:gd name="T20" fmla="*/ 0 w 415"/>
                <a:gd name="T21" fmla="*/ 12 h 250"/>
                <a:gd name="T22" fmla="*/ 0 w 415"/>
                <a:gd name="T23" fmla="*/ 13 h 250"/>
                <a:gd name="T24" fmla="*/ 0 w 415"/>
                <a:gd name="T25" fmla="*/ 13 h 250"/>
                <a:gd name="T26" fmla="*/ 0 w 415"/>
                <a:gd name="T27" fmla="*/ 13 h 250"/>
                <a:gd name="T28" fmla="*/ 0 w 415"/>
                <a:gd name="T29" fmla="*/ 13 h 250"/>
                <a:gd name="T30" fmla="*/ 0 w 415"/>
                <a:gd name="T31" fmla="*/ 13 h 250"/>
                <a:gd name="T32" fmla="*/ 0 w 415"/>
                <a:gd name="T33" fmla="*/ 13 h 250"/>
                <a:gd name="T34" fmla="*/ 0 w 415"/>
                <a:gd name="T35" fmla="*/ 14 h 250"/>
                <a:gd name="T36" fmla="*/ 0 w 415"/>
                <a:gd name="T37" fmla="*/ 14 h 250"/>
                <a:gd name="T38" fmla="*/ 0 w 415"/>
                <a:gd name="T39" fmla="*/ 14 h 250"/>
                <a:gd name="T40" fmla="*/ 0 w 415"/>
                <a:gd name="T41" fmla="*/ 14 h 250"/>
                <a:gd name="T42" fmla="*/ 0 w 415"/>
                <a:gd name="T43" fmla="*/ 14 h 250"/>
                <a:gd name="T44" fmla="*/ 0 w 415"/>
                <a:gd name="T45" fmla="*/ 14 h 250"/>
                <a:gd name="T46" fmla="*/ 0 w 415"/>
                <a:gd name="T47" fmla="*/ 14 h 250"/>
                <a:gd name="T48" fmla="*/ 0 w 415"/>
                <a:gd name="T49" fmla="*/ 14 h 250"/>
                <a:gd name="T50" fmla="*/ 0 w 415"/>
                <a:gd name="T51" fmla="*/ 15 h 250"/>
                <a:gd name="T52" fmla="*/ 0 w 415"/>
                <a:gd name="T53" fmla="*/ 15 h 250"/>
                <a:gd name="T54" fmla="*/ 0 w 415"/>
                <a:gd name="T55" fmla="*/ 15 h 250"/>
                <a:gd name="T56" fmla="*/ 0 w 415"/>
                <a:gd name="T57" fmla="*/ 15 h 250"/>
                <a:gd name="T58" fmla="*/ 0 w 415"/>
                <a:gd name="T59" fmla="*/ 15 h 250"/>
                <a:gd name="T60" fmla="*/ 0 w 415"/>
                <a:gd name="T61" fmla="*/ 14 h 250"/>
                <a:gd name="T62" fmla="*/ 0 w 415"/>
                <a:gd name="T63" fmla="*/ 14 h 250"/>
                <a:gd name="T64" fmla="*/ 0 w 415"/>
                <a:gd name="T65" fmla="*/ 14 h 250"/>
                <a:gd name="T66" fmla="*/ 0 w 415"/>
                <a:gd name="T67" fmla="*/ 14 h 250"/>
                <a:gd name="T68" fmla="*/ 0 w 415"/>
                <a:gd name="T69" fmla="*/ 14 h 250"/>
                <a:gd name="T70" fmla="*/ 0 w 415"/>
                <a:gd name="T71" fmla="*/ 14 h 250"/>
                <a:gd name="T72" fmla="*/ 0 w 415"/>
                <a:gd name="T73" fmla="*/ 13 h 250"/>
                <a:gd name="T74" fmla="*/ 0 w 415"/>
                <a:gd name="T75" fmla="*/ 13 h 250"/>
                <a:gd name="T76" fmla="*/ 0 w 415"/>
                <a:gd name="T77" fmla="*/ 13 h 250"/>
                <a:gd name="T78" fmla="*/ 0 w 415"/>
                <a:gd name="T79" fmla="*/ 12 h 250"/>
                <a:gd name="T80" fmla="*/ 0 w 415"/>
                <a:gd name="T81" fmla="*/ 12 h 250"/>
                <a:gd name="T82" fmla="*/ 0 w 415"/>
                <a:gd name="T83" fmla="*/ 12 h 250"/>
                <a:gd name="T84" fmla="*/ 0 w 415"/>
                <a:gd name="T85" fmla="*/ 12 h 250"/>
                <a:gd name="T86" fmla="*/ 0 w 415"/>
                <a:gd name="T87" fmla="*/ 12 h 250"/>
                <a:gd name="T88" fmla="*/ 0 w 415"/>
                <a:gd name="T89" fmla="*/ 12 h 250"/>
                <a:gd name="T90" fmla="*/ 0 w 415"/>
                <a:gd name="T91" fmla="*/ 12 h 250"/>
                <a:gd name="T92" fmla="*/ 0 w 415"/>
                <a:gd name="T93" fmla="*/ 12 h 250"/>
                <a:gd name="T94" fmla="*/ 0 w 415"/>
                <a:gd name="T95" fmla="*/ 12 h 250"/>
                <a:gd name="T96" fmla="*/ 0 w 415"/>
                <a:gd name="T97" fmla="*/ 12 h 250"/>
                <a:gd name="T98" fmla="*/ 0 w 415"/>
                <a:gd name="T99" fmla="*/ 12 h 250"/>
                <a:gd name="T100" fmla="*/ 0 w 415"/>
                <a:gd name="T101" fmla="*/ 12 h 250"/>
                <a:gd name="T102" fmla="*/ 0 w 415"/>
                <a:gd name="T103" fmla="*/ 12 h 250"/>
                <a:gd name="T104" fmla="*/ 0 w 415"/>
                <a:gd name="T105" fmla="*/ 12 h 250"/>
                <a:gd name="T106" fmla="*/ 0 w 415"/>
                <a:gd name="T107" fmla="*/ 12 h 250"/>
                <a:gd name="T108" fmla="*/ 0 w 415"/>
                <a:gd name="T109" fmla="*/ 12 h 250"/>
                <a:gd name="T110" fmla="*/ 0 w 415"/>
                <a:gd name="T111" fmla="*/ 12 h 250"/>
                <a:gd name="T112" fmla="*/ 0 w 415"/>
                <a:gd name="T113" fmla="*/ 12 h 250"/>
                <a:gd name="T114" fmla="*/ 0 w 415"/>
                <a:gd name="T115" fmla="*/ 12 h 250"/>
                <a:gd name="T116" fmla="*/ 0 w 415"/>
                <a:gd name="T117" fmla="*/ 0 h 250"/>
                <a:gd name="T118" fmla="*/ 0 w 415"/>
                <a:gd name="T119" fmla="*/ 0 h 25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15"/>
                <a:gd name="T181" fmla="*/ 0 h 250"/>
                <a:gd name="T182" fmla="*/ 415 w 415"/>
                <a:gd name="T183" fmla="*/ 250 h 25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15" h="250">
                  <a:moveTo>
                    <a:pt x="0" y="0"/>
                  </a:moveTo>
                  <a:lnTo>
                    <a:pt x="0" y="212"/>
                  </a:lnTo>
                  <a:lnTo>
                    <a:pt x="3" y="215"/>
                  </a:lnTo>
                  <a:lnTo>
                    <a:pt x="4" y="215"/>
                  </a:lnTo>
                  <a:lnTo>
                    <a:pt x="7" y="218"/>
                  </a:lnTo>
                  <a:lnTo>
                    <a:pt x="9" y="219"/>
                  </a:lnTo>
                  <a:lnTo>
                    <a:pt x="12" y="221"/>
                  </a:lnTo>
                  <a:lnTo>
                    <a:pt x="15" y="222"/>
                  </a:lnTo>
                  <a:lnTo>
                    <a:pt x="18" y="224"/>
                  </a:lnTo>
                  <a:lnTo>
                    <a:pt x="21" y="225"/>
                  </a:lnTo>
                  <a:lnTo>
                    <a:pt x="25" y="227"/>
                  </a:lnTo>
                  <a:lnTo>
                    <a:pt x="29" y="228"/>
                  </a:lnTo>
                  <a:lnTo>
                    <a:pt x="33" y="230"/>
                  </a:lnTo>
                  <a:lnTo>
                    <a:pt x="37" y="232"/>
                  </a:lnTo>
                  <a:lnTo>
                    <a:pt x="42" y="233"/>
                  </a:lnTo>
                  <a:lnTo>
                    <a:pt x="47" y="235"/>
                  </a:lnTo>
                  <a:lnTo>
                    <a:pt x="52" y="236"/>
                  </a:lnTo>
                  <a:lnTo>
                    <a:pt x="58" y="238"/>
                  </a:lnTo>
                  <a:lnTo>
                    <a:pt x="64" y="240"/>
                  </a:lnTo>
                  <a:lnTo>
                    <a:pt x="70" y="241"/>
                  </a:lnTo>
                  <a:lnTo>
                    <a:pt x="78" y="242"/>
                  </a:lnTo>
                  <a:lnTo>
                    <a:pt x="84" y="244"/>
                  </a:lnTo>
                  <a:lnTo>
                    <a:pt x="92" y="245"/>
                  </a:lnTo>
                  <a:lnTo>
                    <a:pt x="99" y="245"/>
                  </a:lnTo>
                  <a:lnTo>
                    <a:pt x="108" y="247"/>
                  </a:lnTo>
                  <a:lnTo>
                    <a:pt x="117" y="248"/>
                  </a:lnTo>
                  <a:lnTo>
                    <a:pt x="125" y="248"/>
                  </a:lnTo>
                  <a:lnTo>
                    <a:pt x="134" y="249"/>
                  </a:lnTo>
                  <a:lnTo>
                    <a:pt x="153" y="249"/>
                  </a:lnTo>
                  <a:lnTo>
                    <a:pt x="162" y="248"/>
                  </a:lnTo>
                  <a:lnTo>
                    <a:pt x="170" y="246"/>
                  </a:lnTo>
                  <a:lnTo>
                    <a:pt x="177" y="245"/>
                  </a:lnTo>
                  <a:lnTo>
                    <a:pt x="183" y="244"/>
                  </a:lnTo>
                  <a:lnTo>
                    <a:pt x="189" y="242"/>
                  </a:lnTo>
                  <a:lnTo>
                    <a:pt x="194" y="240"/>
                  </a:lnTo>
                  <a:lnTo>
                    <a:pt x="199" y="237"/>
                  </a:lnTo>
                  <a:lnTo>
                    <a:pt x="205" y="235"/>
                  </a:lnTo>
                  <a:lnTo>
                    <a:pt x="210" y="232"/>
                  </a:lnTo>
                  <a:lnTo>
                    <a:pt x="214" y="229"/>
                  </a:lnTo>
                  <a:lnTo>
                    <a:pt x="219" y="227"/>
                  </a:lnTo>
                  <a:lnTo>
                    <a:pt x="224" y="224"/>
                  </a:lnTo>
                  <a:lnTo>
                    <a:pt x="228" y="221"/>
                  </a:lnTo>
                  <a:lnTo>
                    <a:pt x="233" y="219"/>
                  </a:lnTo>
                  <a:lnTo>
                    <a:pt x="238" y="216"/>
                  </a:lnTo>
                  <a:lnTo>
                    <a:pt x="244" y="214"/>
                  </a:lnTo>
                  <a:lnTo>
                    <a:pt x="249" y="211"/>
                  </a:lnTo>
                  <a:lnTo>
                    <a:pt x="256" y="209"/>
                  </a:lnTo>
                  <a:lnTo>
                    <a:pt x="263" y="207"/>
                  </a:lnTo>
                  <a:lnTo>
                    <a:pt x="271" y="206"/>
                  </a:lnTo>
                  <a:lnTo>
                    <a:pt x="278" y="204"/>
                  </a:lnTo>
                  <a:lnTo>
                    <a:pt x="287" y="203"/>
                  </a:lnTo>
                  <a:lnTo>
                    <a:pt x="296" y="202"/>
                  </a:lnTo>
                  <a:lnTo>
                    <a:pt x="332" y="202"/>
                  </a:lnTo>
                  <a:lnTo>
                    <a:pt x="346" y="203"/>
                  </a:lnTo>
                  <a:lnTo>
                    <a:pt x="361" y="205"/>
                  </a:lnTo>
                  <a:lnTo>
                    <a:pt x="376" y="206"/>
                  </a:lnTo>
                  <a:lnTo>
                    <a:pt x="394" y="209"/>
                  </a:lnTo>
                  <a:lnTo>
                    <a:pt x="414" y="212"/>
                  </a:lnTo>
                  <a:lnTo>
                    <a:pt x="414" y="0"/>
                  </a:lnTo>
                  <a:lnTo>
                    <a:pt x="0" y="0"/>
                  </a:lnTo>
                </a:path>
              </a:pathLst>
            </a:custGeom>
            <a:solidFill>
              <a:srgbClr val="008000"/>
            </a:solidFill>
            <a:ln w="12700" cap="rnd">
              <a:solidFill>
                <a:schemeClr val="tx1"/>
              </a:solidFill>
              <a:round/>
            </a:ln>
          </p:spPr>
          <p:txBody>
            <a:bodyPr wrap="none" lIns="71222" tIns="35611" rIns="71222" bIns="35611">
              <a:spAutoFit/>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52" name="Rectangle 57"/>
            <p:cNvSpPr>
              <a:spLocks noChangeArrowheads="1"/>
            </p:cNvSpPr>
            <p:nvPr/>
          </p:nvSpPr>
          <p:spPr bwMode="blackWhite">
            <a:xfrm>
              <a:off x="4353" y="3706"/>
              <a:ext cx="317" cy="248"/>
            </a:xfrm>
            <a:prstGeom prst="rect">
              <a:avLst/>
            </a:prstGeom>
            <a:noFill/>
            <a:ln w="9525">
              <a:noFill/>
              <a:miter lim="800000"/>
            </a:ln>
          </p:spPr>
          <p:txBody>
            <a:bodyPr wrap="none" lIns="72668" tIns="36334" rIns="72668" bIns="36334">
              <a:spAutoFit/>
            </a:bodyPr>
            <a:lstStyle/>
            <a:p>
              <a:pPr algn="ctr" defTabSz="821055"/>
              <a:r>
                <a:rPr lang="en-US" altLang="zh-CN" b="0" dirty="0">
                  <a:solidFill>
                    <a:schemeClr val="tx1"/>
                  </a:solidFill>
                  <a:latin typeface="Times New Roman" panose="02020603050405020304" pitchFamily="18" charset="0"/>
                  <a:ea typeface="微软雅黑" panose="020B0503020204020204" charset="-122"/>
                  <a:cs typeface="Times New Roman" panose="02020603050405020304" pitchFamily="18" charset="0"/>
                </a:rPr>
                <a:t>KPI</a:t>
              </a:r>
              <a:endParaRPr lang="en-US" altLang="zh-CN" b="0" dirty="0">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53" name="Freeform 58"/>
            <p:cNvSpPr/>
            <p:nvPr/>
          </p:nvSpPr>
          <p:spPr bwMode="blackWhite">
            <a:xfrm>
              <a:off x="3957" y="3754"/>
              <a:ext cx="88" cy="247"/>
            </a:xfrm>
            <a:custGeom>
              <a:avLst/>
              <a:gdLst>
                <a:gd name="T0" fmla="*/ 0 w 416"/>
                <a:gd name="T1" fmla="*/ 0 h 250"/>
                <a:gd name="T2" fmla="*/ 0 w 416"/>
                <a:gd name="T3" fmla="*/ 12 h 250"/>
                <a:gd name="T4" fmla="*/ 0 w 416"/>
                <a:gd name="T5" fmla="*/ 12 h 250"/>
                <a:gd name="T6" fmla="*/ 0 w 416"/>
                <a:gd name="T7" fmla="*/ 12 h 250"/>
                <a:gd name="T8" fmla="*/ 0 w 416"/>
                <a:gd name="T9" fmla="*/ 12 h 250"/>
                <a:gd name="T10" fmla="*/ 0 w 416"/>
                <a:gd name="T11" fmla="*/ 12 h 250"/>
                <a:gd name="T12" fmla="*/ 0 w 416"/>
                <a:gd name="T13" fmla="*/ 12 h 250"/>
                <a:gd name="T14" fmla="*/ 0 w 416"/>
                <a:gd name="T15" fmla="*/ 12 h 250"/>
                <a:gd name="T16" fmla="*/ 0 w 416"/>
                <a:gd name="T17" fmla="*/ 12 h 250"/>
                <a:gd name="T18" fmla="*/ 0 w 416"/>
                <a:gd name="T19" fmla="*/ 12 h 250"/>
                <a:gd name="T20" fmla="*/ 0 w 416"/>
                <a:gd name="T21" fmla="*/ 12 h 250"/>
                <a:gd name="T22" fmla="*/ 0 w 416"/>
                <a:gd name="T23" fmla="*/ 13 h 250"/>
                <a:gd name="T24" fmla="*/ 0 w 416"/>
                <a:gd name="T25" fmla="*/ 13 h 250"/>
                <a:gd name="T26" fmla="*/ 0 w 416"/>
                <a:gd name="T27" fmla="*/ 13 h 250"/>
                <a:gd name="T28" fmla="*/ 0 w 416"/>
                <a:gd name="T29" fmla="*/ 13 h 250"/>
                <a:gd name="T30" fmla="*/ 0 w 416"/>
                <a:gd name="T31" fmla="*/ 13 h 250"/>
                <a:gd name="T32" fmla="*/ 0 w 416"/>
                <a:gd name="T33" fmla="*/ 13 h 250"/>
                <a:gd name="T34" fmla="*/ 0 w 416"/>
                <a:gd name="T35" fmla="*/ 14 h 250"/>
                <a:gd name="T36" fmla="*/ 0 w 416"/>
                <a:gd name="T37" fmla="*/ 14 h 250"/>
                <a:gd name="T38" fmla="*/ 0 w 416"/>
                <a:gd name="T39" fmla="*/ 14 h 250"/>
                <a:gd name="T40" fmla="*/ 0 w 416"/>
                <a:gd name="T41" fmla="*/ 14 h 250"/>
                <a:gd name="T42" fmla="*/ 0 w 416"/>
                <a:gd name="T43" fmla="*/ 14 h 250"/>
                <a:gd name="T44" fmla="*/ 0 w 416"/>
                <a:gd name="T45" fmla="*/ 14 h 250"/>
                <a:gd name="T46" fmla="*/ 0 w 416"/>
                <a:gd name="T47" fmla="*/ 14 h 250"/>
                <a:gd name="T48" fmla="*/ 0 w 416"/>
                <a:gd name="T49" fmla="*/ 14 h 250"/>
                <a:gd name="T50" fmla="*/ 0 w 416"/>
                <a:gd name="T51" fmla="*/ 15 h 250"/>
                <a:gd name="T52" fmla="*/ 0 w 416"/>
                <a:gd name="T53" fmla="*/ 15 h 250"/>
                <a:gd name="T54" fmla="*/ 0 w 416"/>
                <a:gd name="T55" fmla="*/ 15 h 250"/>
                <a:gd name="T56" fmla="*/ 0 w 416"/>
                <a:gd name="T57" fmla="*/ 15 h 250"/>
                <a:gd name="T58" fmla="*/ 0 w 416"/>
                <a:gd name="T59" fmla="*/ 15 h 250"/>
                <a:gd name="T60" fmla="*/ 0 w 416"/>
                <a:gd name="T61" fmla="*/ 14 h 250"/>
                <a:gd name="T62" fmla="*/ 0 w 416"/>
                <a:gd name="T63" fmla="*/ 14 h 250"/>
                <a:gd name="T64" fmla="*/ 0 w 416"/>
                <a:gd name="T65" fmla="*/ 14 h 250"/>
                <a:gd name="T66" fmla="*/ 0 w 416"/>
                <a:gd name="T67" fmla="*/ 14 h 250"/>
                <a:gd name="T68" fmla="*/ 0 w 416"/>
                <a:gd name="T69" fmla="*/ 14 h 250"/>
                <a:gd name="T70" fmla="*/ 0 w 416"/>
                <a:gd name="T71" fmla="*/ 14 h 250"/>
                <a:gd name="T72" fmla="*/ 0 w 416"/>
                <a:gd name="T73" fmla="*/ 13 h 250"/>
                <a:gd name="T74" fmla="*/ 0 w 416"/>
                <a:gd name="T75" fmla="*/ 13 h 250"/>
                <a:gd name="T76" fmla="*/ 0 w 416"/>
                <a:gd name="T77" fmla="*/ 13 h 250"/>
                <a:gd name="T78" fmla="*/ 0 w 416"/>
                <a:gd name="T79" fmla="*/ 12 h 250"/>
                <a:gd name="T80" fmla="*/ 0 w 416"/>
                <a:gd name="T81" fmla="*/ 12 h 250"/>
                <a:gd name="T82" fmla="*/ 0 w 416"/>
                <a:gd name="T83" fmla="*/ 12 h 250"/>
                <a:gd name="T84" fmla="*/ 0 w 416"/>
                <a:gd name="T85" fmla="*/ 12 h 250"/>
                <a:gd name="T86" fmla="*/ 0 w 416"/>
                <a:gd name="T87" fmla="*/ 12 h 250"/>
                <a:gd name="T88" fmla="*/ 0 w 416"/>
                <a:gd name="T89" fmla="*/ 12 h 250"/>
                <a:gd name="T90" fmla="*/ 0 w 416"/>
                <a:gd name="T91" fmla="*/ 12 h 250"/>
                <a:gd name="T92" fmla="*/ 0 w 416"/>
                <a:gd name="T93" fmla="*/ 12 h 250"/>
                <a:gd name="T94" fmla="*/ 0 w 416"/>
                <a:gd name="T95" fmla="*/ 12 h 250"/>
                <a:gd name="T96" fmla="*/ 0 w 416"/>
                <a:gd name="T97" fmla="*/ 12 h 250"/>
                <a:gd name="T98" fmla="*/ 0 w 416"/>
                <a:gd name="T99" fmla="*/ 12 h 250"/>
                <a:gd name="T100" fmla="*/ 0 w 416"/>
                <a:gd name="T101" fmla="*/ 12 h 250"/>
                <a:gd name="T102" fmla="*/ 0 w 416"/>
                <a:gd name="T103" fmla="*/ 12 h 250"/>
                <a:gd name="T104" fmla="*/ 0 w 416"/>
                <a:gd name="T105" fmla="*/ 12 h 250"/>
                <a:gd name="T106" fmla="*/ 0 w 416"/>
                <a:gd name="T107" fmla="*/ 12 h 250"/>
                <a:gd name="T108" fmla="*/ 0 w 416"/>
                <a:gd name="T109" fmla="*/ 12 h 250"/>
                <a:gd name="T110" fmla="*/ 0 w 416"/>
                <a:gd name="T111" fmla="*/ 12 h 250"/>
                <a:gd name="T112" fmla="*/ 0 w 416"/>
                <a:gd name="T113" fmla="*/ 12 h 250"/>
                <a:gd name="T114" fmla="*/ 0 w 416"/>
                <a:gd name="T115" fmla="*/ 12 h 250"/>
                <a:gd name="T116" fmla="*/ 0 w 416"/>
                <a:gd name="T117" fmla="*/ 0 h 250"/>
                <a:gd name="T118" fmla="*/ 0 w 416"/>
                <a:gd name="T119" fmla="*/ 0 h 25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16"/>
                <a:gd name="T181" fmla="*/ 0 h 250"/>
                <a:gd name="T182" fmla="*/ 416 w 416"/>
                <a:gd name="T183" fmla="*/ 250 h 25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16" h="250">
                  <a:moveTo>
                    <a:pt x="0" y="0"/>
                  </a:moveTo>
                  <a:lnTo>
                    <a:pt x="0" y="212"/>
                  </a:lnTo>
                  <a:lnTo>
                    <a:pt x="3" y="215"/>
                  </a:lnTo>
                  <a:lnTo>
                    <a:pt x="4" y="215"/>
                  </a:lnTo>
                  <a:lnTo>
                    <a:pt x="7" y="218"/>
                  </a:lnTo>
                  <a:lnTo>
                    <a:pt x="9" y="219"/>
                  </a:lnTo>
                  <a:lnTo>
                    <a:pt x="12" y="221"/>
                  </a:lnTo>
                  <a:lnTo>
                    <a:pt x="15" y="222"/>
                  </a:lnTo>
                  <a:lnTo>
                    <a:pt x="18" y="224"/>
                  </a:lnTo>
                  <a:lnTo>
                    <a:pt x="21" y="225"/>
                  </a:lnTo>
                  <a:lnTo>
                    <a:pt x="25" y="227"/>
                  </a:lnTo>
                  <a:lnTo>
                    <a:pt x="29" y="228"/>
                  </a:lnTo>
                  <a:lnTo>
                    <a:pt x="33" y="230"/>
                  </a:lnTo>
                  <a:lnTo>
                    <a:pt x="37" y="232"/>
                  </a:lnTo>
                  <a:lnTo>
                    <a:pt x="42" y="233"/>
                  </a:lnTo>
                  <a:lnTo>
                    <a:pt x="47" y="235"/>
                  </a:lnTo>
                  <a:lnTo>
                    <a:pt x="53" y="236"/>
                  </a:lnTo>
                  <a:lnTo>
                    <a:pt x="58" y="238"/>
                  </a:lnTo>
                  <a:lnTo>
                    <a:pt x="64" y="240"/>
                  </a:lnTo>
                  <a:lnTo>
                    <a:pt x="71" y="241"/>
                  </a:lnTo>
                  <a:lnTo>
                    <a:pt x="78" y="242"/>
                  </a:lnTo>
                  <a:lnTo>
                    <a:pt x="84" y="244"/>
                  </a:lnTo>
                  <a:lnTo>
                    <a:pt x="92" y="245"/>
                  </a:lnTo>
                  <a:lnTo>
                    <a:pt x="100" y="245"/>
                  </a:lnTo>
                  <a:lnTo>
                    <a:pt x="108" y="247"/>
                  </a:lnTo>
                  <a:lnTo>
                    <a:pt x="117" y="248"/>
                  </a:lnTo>
                  <a:lnTo>
                    <a:pt x="125" y="248"/>
                  </a:lnTo>
                  <a:lnTo>
                    <a:pt x="134" y="249"/>
                  </a:lnTo>
                  <a:lnTo>
                    <a:pt x="154" y="249"/>
                  </a:lnTo>
                  <a:lnTo>
                    <a:pt x="162" y="248"/>
                  </a:lnTo>
                  <a:lnTo>
                    <a:pt x="171" y="246"/>
                  </a:lnTo>
                  <a:lnTo>
                    <a:pt x="177" y="245"/>
                  </a:lnTo>
                  <a:lnTo>
                    <a:pt x="183" y="244"/>
                  </a:lnTo>
                  <a:lnTo>
                    <a:pt x="190" y="242"/>
                  </a:lnTo>
                  <a:lnTo>
                    <a:pt x="195" y="240"/>
                  </a:lnTo>
                  <a:lnTo>
                    <a:pt x="200" y="237"/>
                  </a:lnTo>
                  <a:lnTo>
                    <a:pt x="205" y="235"/>
                  </a:lnTo>
                  <a:lnTo>
                    <a:pt x="210" y="232"/>
                  </a:lnTo>
                  <a:lnTo>
                    <a:pt x="215" y="229"/>
                  </a:lnTo>
                  <a:lnTo>
                    <a:pt x="219" y="227"/>
                  </a:lnTo>
                  <a:lnTo>
                    <a:pt x="224" y="224"/>
                  </a:lnTo>
                  <a:lnTo>
                    <a:pt x="229" y="221"/>
                  </a:lnTo>
                  <a:lnTo>
                    <a:pt x="233" y="219"/>
                  </a:lnTo>
                  <a:lnTo>
                    <a:pt x="239" y="216"/>
                  </a:lnTo>
                  <a:lnTo>
                    <a:pt x="244" y="214"/>
                  </a:lnTo>
                  <a:lnTo>
                    <a:pt x="250" y="211"/>
                  </a:lnTo>
                  <a:lnTo>
                    <a:pt x="257" y="209"/>
                  </a:lnTo>
                  <a:lnTo>
                    <a:pt x="264" y="207"/>
                  </a:lnTo>
                  <a:lnTo>
                    <a:pt x="271" y="206"/>
                  </a:lnTo>
                  <a:lnTo>
                    <a:pt x="279" y="204"/>
                  </a:lnTo>
                  <a:lnTo>
                    <a:pt x="288" y="203"/>
                  </a:lnTo>
                  <a:lnTo>
                    <a:pt x="297" y="202"/>
                  </a:lnTo>
                  <a:lnTo>
                    <a:pt x="333" y="202"/>
                  </a:lnTo>
                  <a:lnTo>
                    <a:pt x="347" y="203"/>
                  </a:lnTo>
                  <a:lnTo>
                    <a:pt x="362" y="205"/>
                  </a:lnTo>
                  <a:lnTo>
                    <a:pt x="377" y="206"/>
                  </a:lnTo>
                  <a:lnTo>
                    <a:pt x="395" y="209"/>
                  </a:lnTo>
                  <a:lnTo>
                    <a:pt x="415" y="212"/>
                  </a:lnTo>
                  <a:lnTo>
                    <a:pt x="415" y="0"/>
                  </a:lnTo>
                  <a:lnTo>
                    <a:pt x="0" y="0"/>
                  </a:lnTo>
                </a:path>
              </a:pathLst>
            </a:custGeom>
            <a:solidFill>
              <a:srgbClr val="008000"/>
            </a:solidFill>
            <a:ln w="12700" cap="rnd">
              <a:solidFill>
                <a:schemeClr val="tx1"/>
              </a:solidFill>
              <a:round/>
            </a:ln>
          </p:spPr>
          <p:txBody>
            <a:bodyPr wrap="none" lIns="71222" tIns="35611" rIns="71222" bIns="35611">
              <a:spAutoFit/>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54" name="Freeform 59"/>
            <p:cNvSpPr/>
            <p:nvPr/>
          </p:nvSpPr>
          <p:spPr bwMode="blackWhite">
            <a:xfrm>
              <a:off x="3834" y="3807"/>
              <a:ext cx="476" cy="247"/>
            </a:xfrm>
            <a:custGeom>
              <a:avLst/>
              <a:gdLst>
                <a:gd name="T0" fmla="*/ 0 w 416"/>
                <a:gd name="T1" fmla="*/ 0 h 249"/>
                <a:gd name="T2" fmla="*/ 0 w 416"/>
                <a:gd name="T3" fmla="*/ 13 h 249"/>
                <a:gd name="T4" fmla="*/ 3 w 416"/>
                <a:gd name="T5" fmla="*/ 13 h 249"/>
                <a:gd name="T6" fmla="*/ 15 w 416"/>
                <a:gd name="T7" fmla="*/ 13 h 249"/>
                <a:gd name="T8" fmla="*/ 22 w 416"/>
                <a:gd name="T9" fmla="*/ 13 h 249"/>
                <a:gd name="T10" fmla="*/ 29 w 416"/>
                <a:gd name="T11" fmla="*/ 13 h 249"/>
                <a:gd name="T12" fmla="*/ 40 w 416"/>
                <a:gd name="T13" fmla="*/ 13 h 249"/>
                <a:gd name="T14" fmla="*/ 49 w 416"/>
                <a:gd name="T15" fmla="*/ 13 h 249"/>
                <a:gd name="T16" fmla="*/ 61 w 416"/>
                <a:gd name="T17" fmla="*/ 13 h 249"/>
                <a:gd name="T18" fmla="*/ 70 w 416"/>
                <a:gd name="T19" fmla="*/ 13 h 249"/>
                <a:gd name="T20" fmla="*/ 84 w 416"/>
                <a:gd name="T21" fmla="*/ 13 h 249"/>
                <a:gd name="T22" fmla="*/ 96 w 416"/>
                <a:gd name="T23" fmla="*/ 13 h 249"/>
                <a:gd name="T24" fmla="*/ 110 w 416"/>
                <a:gd name="T25" fmla="*/ 14 h 249"/>
                <a:gd name="T26" fmla="*/ 124 w 416"/>
                <a:gd name="T27" fmla="*/ 14 h 249"/>
                <a:gd name="T28" fmla="*/ 142 w 416"/>
                <a:gd name="T29" fmla="*/ 14 h 249"/>
                <a:gd name="T30" fmla="*/ 158 w 416"/>
                <a:gd name="T31" fmla="*/ 14 h 249"/>
                <a:gd name="T32" fmla="*/ 180 w 416"/>
                <a:gd name="T33" fmla="*/ 14 h 249"/>
                <a:gd name="T34" fmla="*/ 195 w 416"/>
                <a:gd name="T35" fmla="*/ 14 h 249"/>
                <a:gd name="T36" fmla="*/ 216 w 416"/>
                <a:gd name="T37" fmla="*/ 15 h 249"/>
                <a:gd name="T38" fmla="*/ 237 w 416"/>
                <a:gd name="T39" fmla="*/ 15 h 249"/>
                <a:gd name="T40" fmla="*/ 262 w 416"/>
                <a:gd name="T41" fmla="*/ 15 h 249"/>
                <a:gd name="T42" fmla="*/ 283 w 416"/>
                <a:gd name="T43" fmla="*/ 15 h 249"/>
                <a:gd name="T44" fmla="*/ 309 w 416"/>
                <a:gd name="T45" fmla="*/ 15 h 249"/>
                <a:gd name="T46" fmla="*/ 334 w 416"/>
                <a:gd name="T47" fmla="*/ 15 h 249"/>
                <a:gd name="T48" fmla="*/ 364 w 416"/>
                <a:gd name="T49" fmla="*/ 15 h 249"/>
                <a:gd name="T50" fmla="*/ 392 w 416"/>
                <a:gd name="T51" fmla="*/ 15 h 249"/>
                <a:gd name="T52" fmla="*/ 421 w 416"/>
                <a:gd name="T53" fmla="*/ 15 h 249"/>
                <a:gd name="T54" fmla="*/ 449 w 416"/>
                <a:gd name="T55" fmla="*/ 15 h 249"/>
                <a:gd name="T56" fmla="*/ 516 w 416"/>
                <a:gd name="T57" fmla="*/ 15 h 249"/>
                <a:gd name="T58" fmla="*/ 546 w 416"/>
                <a:gd name="T59" fmla="*/ 15 h 249"/>
                <a:gd name="T60" fmla="*/ 573 w 416"/>
                <a:gd name="T61" fmla="*/ 15 h 249"/>
                <a:gd name="T62" fmla="*/ 594 w 416"/>
                <a:gd name="T63" fmla="*/ 15 h 249"/>
                <a:gd name="T64" fmla="*/ 611 w 416"/>
                <a:gd name="T65" fmla="*/ 15 h 249"/>
                <a:gd name="T66" fmla="*/ 637 w 416"/>
                <a:gd name="T67" fmla="*/ 15 h 249"/>
                <a:gd name="T68" fmla="*/ 655 w 416"/>
                <a:gd name="T69" fmla="*/ 15 h 249"/>
                <a:gd name="T70" fmla="*/ 673 w 416"/>
                <a:gd name="T71" fmla="*/ 14 h 249"/>
                <a:gd name="T72" fmla="*/ 690 w 416"/>
                <a:gd name="T73" fmla="*/ 14 h 249"/>
                <a:gd name="T74" fmla="*/ 706 w 416"/>
                <a:gd name="T75" fmla="*/ 14 h 249"/>
                <a:gd name="T76" fmla="*/ 723 w 416"/>
                <a:gd name="T77" fmla="*/ 14 h 249"/>
                <a:gd name="T78" fmla="*/ 736 w 416"/>
                <a:gd name="T79" fmla="*/ 13 h 249"/>
                <a:gd name="T80" fmla="*/ 751 w 416"/>
                <a:gd name="T81" fmla="*/ 13 h 249"/>
                <a:gd name="T82" fmla="*/ 770 w 416"/>
                <a:gd name="T83" fmla="*/ 13 h 249"/>
                <a:gd name="T84" fmla="*/ 786 w 416"/>
                <a:gd name="T85" fmla="*/ 13 h 249"/>
                <a:gd name="T86" fmla="*/ 800 w 416"/>
                <a:gd name="T87" fmla="*/ 13 h 249"/>
                <a:gd name="T88" fmla="*/ 819 w 416"/>
                <a:gd name="T89" fmla="*/ 13 h 249"/>
                <a:gd name="T90" fmla="*/ 841 w 416"/>
                <a:gd name="T91" fmla="*/ 13 h 249"/>
                <a:gd name="T92" fmla="*/ 860 w 416"/>
                <a:gd name="T93" fmla="*/ 12 h 249"/>
                <a:gd name="T94" fmla="*/ 889 w 416"/>
                <a:gd name="T95" fmla="*/ 12 h 249"/>
                <a:gd name="T96" fmla="*/ 913 w 416"/>
                <a:gd name="T97" fmla="*/ 12 h 249"/>
                <a:gd name="T98" fmla="*/ 937 w 416"/>
                <a:gd name="T99" fmla="*/ 12 h 249"/>
                <a:gd name="T100" fmla="*/ 970 w 416"/>
                <a:gd name="T101" fmla="*/ 12 h 249"/>
                <a:gd name="T102" fmla="*/ 998 w 416"/>
                <a:gd name="T103" fmla="*/ 12 h 249"/>
                <a:gd name="T104" fmla="*/ 1119 w 416"/>
                <a:gd name="T105" fmla="*/ 12 h 249"/>
                <a:gd name="T106" fmla="*/ 1165 w 416"/>
                <a:gd name="T107" fmla="*/ 12 h 249"/>
                <a:gd name="T108" fmla="*/ 1215 w 416"/>
                <a:gd name="T109" fmla="*/ 12 h 249"/>
                <a:gd name="T110" fmla="*/ 1264 w 416"/>
                <a:gd name="T111" fmla="*/ 12 h 249"/>
                <a:gd name="T112" fmla="*/ 1328 w 416"/>
                <a:gd name="T113" fmla="*/ 12 h 249"/>
                <a:gd name="T114" fmla="*/ 1398 w 416"/>
                <a:gd name="T115" fmla="*/ 13 h 249"/>
                <a:gd name="T116" fmla="*/ 1398 w 416"/>
                <a:gd name="T117" fmla="*/ 0 h 249"/>
                <a:gd name="T118" fmla="*/ 0 w 416"/>
                <a:gd name="T119" fmla="*/ 0 h 24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16"/>
                <a:gd name="T181" fmla="*/ 0 h 249"/>
                <a:gd name="T182" fmla="*/ 416 w 416"/>
                <a:gd name="T183" fmla="*/ 249 h 24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16" h="249">
                  <a:moveTo>
                    <a:pt x="0" y="0"/>
                  </a:moveTo>
                  <a:lnTo>
                    <a:pt x="0" y="212"/>
                  </a:lnTo>
                  <a:lnTo>
                    <a:pt x="3" y="214"/>
                  </a:lnTo>
                  <a:lnTo>
                    <a:pt x="4" y="214"/>
                  </a:lnTo>
                  <a:lnTo>
                    <a:pt x="7" y="217"/>
                  </a:lnTo>
                  <a:lnTo>
                    <a:pt x="9" y="218"/>
                  </a:lnTo>
                  <a:lnTo>
                    <a:pt x="12" y="220"/>
                  </a:lnTo>
                  <a:lnTo>
                    <a:pt x="15" y="221"/>
                  </a:lnTo>
                  <a:lnTo>
                    <a:pt x="18" y="223"/>
                  </a:lnTo>
                  <a:lnTo>
                    <a:pt x="21" y="224"/>
                  </a:lnTo>
                  <a:lnTo>
                    <a:pt x="25" y="226"/>
                  </a:lnTo>
                  <a:lnTo>
                    <a:pt x="29" y="227"/>
                  </a:lnTo>
                  <a:lnTo>
                    <a:pt x="33" y="229"/>
                  </a:lnTo>
                  <a:lnTo>
                    <a:pt x="37" y="232"/>
                  </a:lnTo>
                  <a:lnTo>
                    <a:pt x="42" y="232"/>
                  </a:lnTo>
                  <a:lnTo>
                    <a:pt x="47" y="234"/>
                  </a:lnTo>
                  <a:lnTo>
                    <a:pt x="53" y="236"/>
                  </a:lnTo>
                  <a:lnTo>
                    <a:pt x="58" y="237"/>
                  </a:lnTo>
                  <a:lnTo>
                    <a:pt x="64" y="239"/>
                  </a:lnTo>
                  <a:lnTo>
                    <a:pt x="71" y="240"/>
                  </a:lnTo>
                  <a:lnTo>
                    <a:pt x="78" y="241"/>
                  </a:lnTo>
                  <a:lnTo>
                    <a:pt x="84" y="243"/>
                  </a:lnTo>
                  <a:lnTo>
                    <a:pt x="92" y="244"/>
                  </a:lnTo>
                  <a:lnTo>
                    <a:pt x="100" y="244"/>
                  </a:lnTo>
                  <a:lnTo>
                    <a:pt x="108" y="246"/>
                  </a:lnTo>
                  <a:lnTo>
                    <a:pt x="117" y="247"/>
                  </a:lnTo>
                  <a:lnTo>
                    <a:pt x="125" y="247"/>
                  </a:lnTo>
                  <a:lnTo>
                    <a:pt x="134" y="248"/>
                  </a:lnTo>
                  <a:lnTo>
                    <a:pt x="154" y="248"/>
                  </a:lnTo>
                  <a:lnTo>
                    <a:pt x="162" y="247"/>
                  </a:lnTo>
                  <a:lnTo>
                    <a:pt x="171" y="245"/>
                  </a:lnTo>
                  <a:lnTo>
                    <a:pt x="177" y="244"/>
                  </a:lnTo>
                  <a:lnTo>
                    <a:pt x="183" y="243"/>
                  </a:lnTo>
                  <a:lnTo>
                    <a:pt x="190" y="241"/>
                  </a:lnTo>
                  <a:lnTo>
                    <a:pt x="195" y="239"/>
                  </a:lnTo>
                  <a:lnTo>
                    <a:pt x="200" y="236"/>
                  </a:lnTo>
                  <a:lnTo>
                    <a:pt x="205" y="234"/>
                  </a:lnTo>
                  <a:lnTo>
                    <a:pt x="210" y="232"/>
                  </a:lnTo>
                  <a:lnTo>
                    <a:pt x="215" y="228"/>
                  </a:lnTo>
                  <a:lnTo>
                    <a:pt x="219" y="226"/>
                  </a:lnTo>
                  <a:lnTo>
                    <a:pt x="224" y="223"/>
                  </a:lnTo>
                  <a:lnTo>
                    <a:pt x="229" y="220"/>
                  </a:lnTo>
                  <a:lnTo>
                    <a:pt x="233" y="218"/>
                  </a:lnTo>
                  <a:lnTo>
                    <a:pt x="239" y="215"/>
                  </a:lnTo>
                  <a:lnTo>
                    <a:pt x="244" y="213"/>
                  </a:lnTo>
                  <a:lnTo>
                    <a:pt x="250" y="211"/>
                  </a:lnTo>
                  <a:lnTo>
                    <a:pt x="257" y="208"/>
                  </a:lnTo>
                  <a:lnTo>
                    <a:pt x="264" y="206"/>
                  </a:lnTo>
                  <a:lnTo>
                    <a:pt x="271" y="205"/>
                  </a:lnTo>
                  <a:lnTo>
                    <a:pt x="279" y="203"/>
                  </a:lnTo>
                  <a:lnTo>
                    <a:pt x="288" y="202"/>
                  </a:lnTo>
                  <a:lnTo>
                    <a:pt x="297" y="201"/>
                  </a:lnTo>
                  <a:lnTo>
                    <a:pt x="333" y="201"/>
                  </a:lnTo>
                  <a:lnTo>
                    <a:pt x="347" y="202"/>
                  </a:lnTo>
                  <a:lnTo>
                    <a:pt x="362" y="204"/>
                  </a:lnTo>
                  <a:lnTo>
                    <a:pt x="377" y="206"/>
                  </a:lnTo>
                  <a:lnTo>
                    <a:pt x="395" y="208"/>
                  </a:lnTo>
                  <a:lnTo>
                    <a:pt x="415" y="212"/>
                  </a:lnTo>
                  <a:lnTo>
                    <a:pt x="415" y="0"/>
                  </a:lnTo>
                  <a:lnTo>
                    <a:pt x="0" y="0"/>
                  </a:lnTo>
                </a:path>
              </a:pathLst>
            </a:custGeom>
            <a:solidFill>
              <a:srgbClr val="008000"/>
            </a:solidFill>
            <a:ln w="12700" cap="rnd">
              <a:solidFill>
                <a:schemeClr val="tx1"/>
              </a:solidFill>
              <a:round/>
            </a:ln>
          </p:spPr>
          <p:txBody>
            <a:bodyPr lIns="71222" tIns="35611" rIns="71222" bIns="35611">
              <a:spAutoFit/>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55" name="Rectangle 60"/>
            <p:cNvSpPr>
              <a:spLocks noChangeArrowheads="1"/>
            </p:cNvSpPr>
            <p:nvPr/>
          </p:nvSpPr>
          <p:spPr bwMode="blackWhite">
            <a:xfrm>
              <a:off x="3770" y="3838"/>
              <a:ext cx="371" cy="248"/>
            </a:xfrm>
            <a:prstGeom prst="rect">
              <a:avLst/>
            </a:prstGeom>
            <a:noFill/>
            <a:ln w="9525">
              <a:noFill/>
              <a:miter lim="800000"/>
            </a:ln>
          </p:spPr>
          <p:txBody>
            <a:bodyPr wrap="none" lIns="72668" tIns="36334" rIns="72668" bIns="36334">
              <a:spAutoFit/>
            </a:bodyPr>
            <a:lstStyle/>
            <a:p>
              <a:pPr algn="ctr" defTabSz="821055"/>
              <a:r>
                <a:rPr lang="en-US" altLang="zh-CN" b="0" dirty="0">
                  <a:solidFill>
                    <a:schemeClr val="tx1"/>
                  </a:solidFill>
                  <a:latin typeface="Times New Roman" panose="02020603050405020304" pitchFamily="18" charset="0"/>
                  <a:ea typeface="微软雅黑" panose="020B0503020204020204" charset="-122"/>
                  <a:cs typeface="Times New Roman" panose="02020603050405020304" pitchFamily="18" charset="0"/>
                </a:rPr>
                <a:t>P&amp;L</a:t>
              </a:r>
              <a:endParaRPr lang="en-US" altLang="zh-CN" b="0" dirty="0">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grpSp>
      <p:grpSp>
        <p:nvGrpSpPr>
          <p:cNvPr id="46" name="Group 97"/>
          <p:cNvGrpSpPr/>
          <p:nvPr/>
        </p:nvGrpSpPr>
        <p:grpSpPr bwMode="auto">
          <a:xfrm>
            <a:off x="3419475" y="3699173"/>
            <a:ext cx="779463" cy="647700"/>
            <a:chOff x="3969" y="3566"/>
            <a:chExt cx="491" cy="408"/>
          </a:xfrm>
        </p:grpSpPr>
        <p:grpSp>
          <p:nvGrpSpPr>
            <p:cNvPr id="50" name="Group 64"/>
            <p:cNvGrpSpPr/>
            <p:nvPr/>
          </p:nvGrpSpPr>
          <p:grpSpPr bwMode="auto">
            <a:xfrm>
              <a:off x="4130" y="3582"/>
              <a:ext cx="100" cy="171"/>
              <a:chOff x="1295" y="2478"/>
              <a:chExt cx="146" cy="286"/>
            </a:xfrm>
          </p:grpSpPr>
          <p:sp>
            <p:nvSpPr>
              <p:cNvPr id="83" name="Freeform 65"/>
              <p:cNvSpPr/>
              <p:nvPr/>
            </p:nvSpPr>
            <p:spPr bwMode="auto">
              <a:xfrm>
                <a:off x="1342" y="2494"/>
                <a:ext cx="57" cy="62"/>
              </a:xfrm>
              <a:custGeom>
                <a:avLst/>
                <a:gdLst>
                  <a:gd name="T0" fmla="*/ 0 w 513"/>
                  <a:gd name="T1" fmla="*/ 0 h 562"/>
                  <a:gd name="T2" fmla="*/ 0 w 513"/>
                  <a:gd name="T3" fmla="*/ 0 h 562"/>
                  <a:gd name="T4" fmla="*/ 0 w 513"/>
                  <a:gd name="T5" fmla="*/ 0 h 562"/>
                  <a:gd name="T6" fmla="*/ 0 w 513"/>
                  <a:gd name="T7" fmla="*/ 0 h 562"/>
                  <a:gd name="T8" fmla="*/ 0 w 513"/>
                  <a:gd name="T9" fmla="*/ 0 h 562"/>
                  <a:gd name="T10" fmla="*/ 0 w 513"/>
                  <a:gd name="T11" fmla="*/ 0 h 562"/>
                  <a:gd name="T12" fmla="*/ 0 w 513"/>
                  <a:gd name="T13" fmla="*/ 0 h 562"/>
                  <a:gd name="T14" fmla="*/ 0 w 513"/>
                  <a:gd name="T15" fmla="*/ 0 h 562"/>
                  <a:gd name="T16" fmla="*/ 0 w 513"/>
                  <a:gd name="T17" fmla="*/ 0 h 562"/>
                  <a:gd name="T18" fmla="*/ 0 w 513"/>
                  <a:gd name="T19" fmla="*/ 0 h 562"/>
                  <a:gd name="T20" fmla="*/ 0 w 513"/>
                  <a:gd name="T21" fmla="*/ 0 h 562"/>
                  <a:gd name="T22" fmla="*/ 0 w 513"/>
                  <a:gd name="T23" fmla="*/ 0 h 562"/>
                  <a:gd name="T24" fmla="*/ 0 w 513"/>
                  <a:gd name="T25" fmla="*/ 0 h 562"/>
                  <a:gd name="T26" fmla="*/ 0 w 513"/>
                  <a:gd name="T27" fmla="*/ 0 h 562"/>
                  <a:gd name="T28" fmla="*/ 0 w 513"/>
                  <a:gd name="T29" fmla="*/ 0 h 562"/>
                  <a:gd name="T30" fmla="*/ 0 w 513"/>
                  <a:gd name="T31" fmla="*/ 0 h 562"/>
                  <a:gd name="T32" fmla="*/ 0 w 513"/>
                  <a:gd name="T33" fmla="*/ 0 h 562"/>
                  <a:gd name="T34" fmla="*/ 0 w 513"/>
                  <a:gd name="T35" fmla="*/ 0 h 562"/>
                  <a:gd name="T36" fmla="*/ 0 w 513"/>
                  <a:gd name="T37" fmla="*/ 0 h 562"/>
                  <a:gd name="T38" fmla="*/ 0 w 513"/>
                  <a:gd name="T39" fmla="*/ 0 h 562"/>
                  <a:gd name="T40" fmla="*/ 0 w 513"/>
                  <a:gd name="T41" fmla="*/ 0 h 562"/>
                  <a:gd name="T42" fmla="*/ 0 w 513"/>
                  <a:gd name="T43" fmla="*/ 0 h 56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13"/>
                  <a:gd name="T67" fmla="*/ 0 h 562"/>
                  <a:gd name="T68" fmla="*/ 513 w 513"/>
                  <a:gd name="T69" fmla="*/ 562 h 56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13" h="562">
                    <a:moveTo>
                      <a:pt x="267" y="130"/>
                    </a:moveTo>
                    <a:lnTo>
                      <a:pt x="222" y="72"/>
                    </a:lnTo>
                    <a:lnTo>
                      <a:pt x="160" y="29"/>
                    </a:lnTo>
                    <a:lnTo>
                      <a:pt x="103" y="0"/>
                    </a:lnTo>
                    <a:lnTo>
                      <a:pt x="58" y="8"/>
                    </a:lnTo>
                    <a:lnTo>
                      <a:pt x="26" y="40"/>
                    </a:lnTo>
                    <a:lnTo>
                      <a:pt x="0" y="138"/>
                    </a:lnTo>
                    <a:lnTo>
                      <a:pt x="10" y="250"/>
                    </a:lnTo>
                    <a:lnTo>
                      <a:pt x="37" y="357"/>
                    </a:lnTo>
                    <a:lnTo>
                      <a:pt x="66" y="440"/>
                    </a:lnTo>
                    <a:lnTo>
                      <a:pt x="122" y="527"/>
                    </a:lnTo>
                    <a:lnTo>
                      <a:pt x="171" y="562"/>
                    </a:lnTo>
                    <a:lnTo>
                      <a:pt x="237" y="562"/>
                    </a:lnTo>
                    <a:lnTo>
                      <a:pt x="304" y="538"/>
                    </a:lnTo>
                    <a:lnTo>
                      <a:pt x="338" y="476"/>
                    </a:lnTo>
                    <a:lnTo>
                      <a:pt x="356" y="397"/>
                    </a:lnTo>
                    <a:lnTo>
                      <a:pt x="349" y="300"/>
                    </a:lnTo>
                    <a:lnTo>
                      <a:pt x="505" y="311"/>
                    </a:lnTo>
                    <a:lnTo>
                      <a:pt x="513" y="267"/>
                    </a:lnTo>
                    <a:lnTo>
                      <a:pt x="335" y="250"/>
                    </a:lnTo>
                    <a:lnTo>
                      <a:pt x="290" y="149"/>
                    </a:lnTo>
                    <a:lnTo>
                      <a:pt x="267" y="130"/>
                    </a:lnTo>
                    <a:close/>
                  </a:path>
                </a:pathLst>
              </a:custGeom>
              <a:solidFill>
                <a:srgbClr val="FF9900"/>
              </a:solidFill>
              <a:ln w="9525">
                <a:no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84" name="Freeform 66"/>
              <p:cNvSpPr/>
              <p:nvPr/>
            </p:nvSpPr>
            <p:spPr bwMode="auto">
              <a:xfrm>
                <a:off x="1295" y="2478"/>
                <a:ext cx="66" cy="100"/>
              </a:xfrm>
              <a:custGeom>
                <a:avLst/>
                <a:gdLst>
                  <a:gd name="T0" fmla="*/ 0 w 591"/>
                  <a:gd name="T1" fmla="*/ 0 h 901"/>
                  <a:gd name="T2" fmla="*/ 0 w 591"/>
                  <a:gd name="T3" fmla="*/ 0 h 901"/>
                  <a:gd name="T4" fmla="*/ 0 w 591"/>
                  <a:gd name="T5" fmla="*/ 0 h 901"/>
                  <a:gd name="T6" fmla="*/ 0 w 591"/>
                  <a:gd name="T7" fmla="*/ 0 h 901"/>
                  <a:gd name="T8" fmla="*/ 0 w 591"/>
                  <a:gd name="T9" fmla="*/ 0 h 901"/>
                  <a:gd name="T10" fmla="*/ 0 w 591"/>
                  <a:gd name="T11" fmla="*/ 0 h 901"/>
                  <a:gd name="T12" fmla="*/ 0 w 591"/>
                  <a:gd name="T13" fmla="*/ 0 h 901"/>
                  <a:gd name="T14" fmla="*/ 0 w 591"/>
                  <a:gd name="T15" fmla="*/ 0 h 901"/>
                  <a:gd name="T16" fmla="*/ 0 w 591"/>
                  <a:gd name="T17" fmla="*/ 0 h 901"/>
                  <a:gd name="T18" fmla="*/ 0 w 591"/>
                  <a:gd name="T19" fmla="*/ 0 h 901"/>
                  <a:gd name="T20" fmla="*/ 0 w 591"/>
                  <a:gd name="T21" fmla="*/ 0 h 901"/>
                  <a:gd name="T22" fmla="*/ 0 w 591"/>
                  <a:gd name="T23" fmla="*/ 0 h 901"/>
                  <a:gd name="T24" fmla="*/ 0 w 591"/>
                  <a:gd name="T25" fmla="*/ 0 h 901"/>
                  <a:gd name="T26" fmla="*/ 0 w 591"/>
                  <a:gd name="T27" fmla="*/ 0 h 901"/>
                  <a:gd name="T28" fmla="*/ 0 w 591"/>
                  <a:gd name="T29" fmla="*/ 0 h 901"/>
                  <a:gd name="T30" fmla="*/ 0 w 591"/>
                  <a:gd name="T31" fmla="*/ 0 h 901"/>
                  <a:gd name="T32" fmla="*/ 0 w 591"/>
                  <a:gd name="T33" fmla="*/ 0 h 901"/>
                  <a:gd name="T34" fmla="*/ 0 w 591"/>
                  <a:gd name="T35" fmla="*/ 0 h 901"/>
                  <a:gd name="T36" fmla="*/ 0 w 591"/>
                  <a:gd name="T37" fmla="*/ 0 h 901"/>
                  <a:gd name="T38" fmla="*/ 0 w 591"/>
                  <a:gd name="T39" fmla="*/ 0 h 901"/>
                  <a:gd name="T40" fmla="*/ 0 w 591"/>
                  <a:gd name="T41" fmla="*/ 0 h 901"/>
                  <a:gd name="T42" fmla="*/ 0 w 591"/>
                  <a:gd name="T43" fmla="*/ 0 h 901"/>
                  <a:gd name="T44" fmla="*/ 0 w 591"/>
                  <a:gd name="T45" fmla="*/ 0 h 901"/>
                  <a:gd name="T46" fmla="*/ 0 w 591"/>
                  <a:gd name="T47" fmla="*/ 0 h 901"/>
                  <a:gd name="T48" fmla="*/ 0 w 591"/>
                  <a:gd name="T49" fmla="*/ 0 h 901"/>
                  <a:gd name="T50" fmla="*/ 0 w 591"/>
                  <a:gd name="T51" fmla="*/ 0 h 901"/>
                  <a:gd name="T52" fmla="*/ 0 w 591"/>
                  <a:gd name="T53" fmla="*/ 0 h 901"/>
                  <a:gd name="T54" fmla="*/ 0 w 591"/>
                  <a:gd name="T55" fmla="*/ 0 h 901"/>
                  <a:gd name="T56" fmla="*/ 0 w 591"/>
                  <a:gd name="T57" fmla="*/ 0 h 901"/>
                  <a:gd name="T58" fmla="*/ 0 w 591"/>
                  <a:gd name="T59" fmla="*/ 0 h 901"/>
                  <a:gd name="T60" fmla="*/ 0 w 591"/>
                  <a:gd name="T61" fmla="*/ 0 h 901"/>
                  <a:gd name="T62" fmla="*/ 0 w 591"/>
                  <a:gd name="T63" fmla="*/ 0 h 901"/>
                  <a:gd name="T64" fmla="*/ 0 w 591"/>
                  <a:gd name="T65" fmla="*/ 0 h 901"/>
                  <a:gd name="T66" fmla="*/ 0 w 591"/>
                  <a:gd name="T67" fmla="*/ 0 h 901"/>
                  <a:gd name="T68" fmla="*/ 0 w 591"/>
                  <a:gd name="T69" fmla="*/ 0 h 901"/>
                  <a:gd name="T70" fmla="*/ 0 w 591"/>
                  <a:gd name="T71" fmla="*/ 0 h 901"/>
                  <a:gd name="T72" fmla="*/ 0 w 591"/>
                  <a:gd name="T73" fmla="*/ 0 h 901"/>
                  <a:gd name="T74" fmla="*/ 0 w 591"/>
                  <a:gd name="T75" fmla="*/ 0 h 901"/>
                  <a:gd name="T76" fmla="*/ 0 w 591"/>
                  <a:gd name="T77" fmla="*/ 0 h 901"/>
                  <a:gd name="T78" fmla="*/ 0 w 591"/>
                  <a:gd name="T79" fmla="*/ 0 h 901"/>
                  <a:gd name="T80" fmla="*/ 0 w 591"/>
                  <a:gd name="T81" fmla="*/ 0 h 901"/>
                  <a:gd name="T82" fmla="*/ 0 w 591"/>
                  <a:gd name="T83" fmla="*/ 0 h 901"/>
                  <a:gd name="T84" fmla="*/ 0 w 591"/>
                  <a:gd name="T85" fmla="*/ 0 h 901"/>
                  <a:gd name="T86" fmla="*/ 0 w 591"/>
                  <a:gd name="T87" fmla="*/ 0 h 901"/>
                  <a:gd name="T88" fmla="*/ 0 w 591"/>
                  <a:gd name="T89" fmla="*/ 0 h 9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1"/>
                  <a:gd name="T136" fmla="*/ 0 h 901"/>
                  <a:gd name="T137" fmla="*/ 591 w 591"/>
                  <a:gd name="T138" fmla="*/ 901 h 9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1" h="901">
                    <a:moveTo>
                      <a:pt x="345" y="21"/>
                    </a:moveTo>
                    <a:lnTo>
                      <a:pt x="419" y="0"/>
                    </a:lnTo>
                    <a:lnTo>
                      <a:pt x="479" y="3"/>
                    </a:lnTo>
                    <a:lnTo>
                      <a:pt x="524" y="36"/>
                    </a:lnTo>
                    <a:lnTo>
                      <a:pt x="554" y="87"/>
                    </a:lnTo>
                    <a:lnTo>
                      <a:pt x="543" y="140"/>
                    </a:lnTo>
                    <a:lnTo>
                      <a:pt x="501" y="140"/>
                    </a:lnTo>
                    <a:lnTo>
                      <a:pt x="512" y="97"/>
                    </a:lnTo>
                    <a:lnTo>
                      <a:pt x="479" y="58"/>
                    </a:lnTo>
                    <a:lnTo>
                      <a:pt x="446" y="43"/>
                    </a:lnTo>
                    <a:lnTo>
                      <a:pt x="390" y="58"/>
                    </a:lnTo>
                    <a:lnTo>
                      <a:pt x="412" y="101"/>
                    </a:lnTo>
                    <a:lnTo>
                      <a:pt x="419" y="140"/>
                    </a:lnTo>
                    <a:lnTo>
                      <a:pt x="412" y="173"/>
                    </a:lnTo>
                    <a:lnTo>
                      <a:pt x="356" y="187"/>
                    </a:lnTo>
                    <a:lnTo>
                      <a:pt x="297" y="176"/>
                    </a:lnTo>
                    <a:lnTo>
                      <a:pt x="286" y="151"/>
                    </a:lnTo>
                    <a:lnTo>
                      <a:pt x="223" y="220"/>
                    </a:lnTo>
                    <a:lnTo>
                      <a:pt x="186" y="295"/>
                    </a:lnTo>
                    <a:lnTo>
                      <a:pt x="134" y="393"/>
                    </a:lnTo>
                    <a:lnTo>
                      <a:pt x="100" y="479"/>
                    </a:lnTo>
                    <a:lnTo>
                      <a:pt x="86" y="562"/>
                    </a:lnTo>
                    <a:lnTo>
                      <a:pt x="97" y="605"/>
                    </a:lnTo>
                    <a:lnTo>
                      <a:pt x="156" y="660"/>
                    </a:lnTo>
                    <a:lnTo>
                      <a:pt x="279" y="706"/>
                    </a:lnTo>
                    <a:lnTo>
                      <a:pt x="345" y="727"/>
                    </a:lnTo>
                    <a:lnTo>
                      <a:pt x="412" y="738"/>
                    </a:lnTo>
                    <a:lnTo>
                      <a:pt x="512" y="778"/>
                    </a:lnTo>
                    <a:lnTo>
                      <a:pt x="586" y="804"/>
                    </a:lnTo>
                    <a:lnTo>
                      <a:pt x="591" y="854"/>
                    </a:lnTo>
                    <a:lnTo>
                      <a:pt x="554" y="890"/>
                    </a:lnTo>
                    <a:lnTo>
                      <a:pt x="509" y="901"/>
                    </a:lnTo>
                    <a:lnTo>
                      <a:pt x="442" y="868"/>
                    </a:lnTo>
                    <a:lnTo>
                      <a:pt x="286" y="789"/>
                    </a:lnTo>
                    <a:lnTo>
                      <a:pt x="156" y="735"/>
                    </a:lnTo>
                    <a:lnTo>
                      <a:pt x="67" y="674"/>
                    </a:lnTo>
                    <a:lnTo>
                      <a:pt x="7" y="620"/>
                    </a:lnTo>
                    <a:lnTo>
                      <a:pt x="0" y="554"/>
                    </a:lnTo>
                    <a:lnTo>
                      <a:pt x="33" y="468"/>
                    </a:lnTo>
                    <a:lnTo>
                      <a:pt x="100" y="338"/>
                    </a:lnTo>
                    <a:lnTo>
                      <a:pt x="163" y="231"/>
                    </a:lnTo>
                    <a:lnTo>
                      <a:pt x="242" y="119"/>
                    </a:lnTo>
                    <a:lnTo>
                      <a:pt x="301" y="53"/>
                    </a:lnTo>
                    <a:lnTo>
                      <a:pt x="375" y="21"/>
                    </a:lnTo>
                    <a:lnTo>
                      <a:pt x="345" y="21"/>
                    </a:lnTo>
                    <a:close/>
                  </a:path>
                </a:pathLst>
              </a:custGeom>
              <a:solidFill>
                <a:srgbClr val="FF9900"/>
              </a:solidFill>
              <a:ln w="9525">
                <a:no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85" name="Freeform 67"/>
              <p:cNvSpPr/>
              <p:nvPr/>
            </p:nvSpPr>
            <p:spPr bwMode="auto">
              <a:xfrm>
                <a:off x="1357" y="2561"/>
                <a:ext cx="34" cy="94"/>
              </a:xfrm>
              <a:custGeom>
                <a:avLst/>
                <a:gdLst>
                  <a:gd name="T0" fmla="*/ 0 w 309"/>
                  <a:gd name="T1" fmla="*/ 0 h 846"/>
                  <a:gd name="T2" fmla="*/ 0 w 309"/>
                  <a:gd name="T3" fmla="*/ 0 h 846"/>
                  <a:gd name="T4" fmla="*/ 0 w 309"/>
                  <a:gd name="T5" fmla="*/ 0 h 846"/>
                  <a:gd name="T6" fmla="*/ 0 w 309"/>
                  <a:gd name="T7" fmla="*/ 0 h 846"/>
                  <a:gd name="T8" fmla="*/ 0 w 309"/>
                  <a:gd name="T9" fmla="*/ 0 h 846"/>
                  <a:gd name="T10" fmla="*/ 0 w 309"/>
                  <a:gd name="T11" fmla="*/ 0 h 846"/>
                  <a:gd name="T12" fmla="*/ 0 w 309"/>
                  <a:gd name="T13" fmla="*/ 0 h 846"/>
                  <a:gd name="T14" fmla="*/ 0 w 309"/>
                  <a:gd name="T15" fmla="*/ 0 h 846"/>
                  <a:gd name="T16" fmla="*/ 0 w 309"/>
                  <a:gd name="T17" fmla="*/ 0 h 846"/>
                  <a:gd name="T18" fmla="*/ 0 w 309"/>
                  <a:gd name="T19" fmla="*/ 0 h 846"/>
                  <a:gd name="T20" fmla="*/ 0 w 309"/>
                  <a:gd name="T21" fmla="*/ 0 h 846"/>
                  <a:gd name="T22" fmla="*/ 0 w 309"/>
                  <a:gd name="T23" fmla="*/ 0 h 846"/>
                  <a:gd name="T24" fmla="*/ 0 w 309"/>
                  <a:gd name="T25" fmla="*/ 0 h 846"/>
                  <a:gd name="T26" fmla="*/ 0 w 309"/>
                  <a:gd name="T27" fmla="*/ 0 h 846"/>
                  <a:gd name="T28" fmla="*/ 0 w 309"/>
                  <a:gd name="T29" fmla="*/ 0 h 846"/>
                  <a:gd name="T30" fmla="*/ 0 w 309"/>
                  <a:gd name="T31" fmla="*/ 0 h 846"/>
                  <a:gd name="T32" fmla="*/ 0 w 309"/>
                  <a:gd name="T33" fmla="*/ 0 h 846"/>
                  <a:gd name="T34" fmla="*/ 0 w 309"/>
                  <a:gd name="T35" fmla="*/ 0 h 846"/>
                  <a:gd name="T36" fmla="*/ 0 w 309"/>
                  <a:gd name="T37" fmla="*/ 0 h 846"/>
                  <a:gd name="T38" fmla="*/ 0 w 309"/>
                  <a:gd name="T39" fmla="*/ 0 h 846"/>
                  <a:gd name="T40" fmla="*/ 0 w 309"/>
                  <a:gd name="T41" fmla="*/ 0 h 846"/>
                  <a:gd name="T42" fmla="*/ 0 w 309"/>
                  <a:gd name="T43" fmla="*/ 0 h 846"/>
                  <a:gd name="T44" fmla="*/ 0 w 309"/>
                  <a:gd name="T45" fmla="*/ 0 h 84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9"/>
                  <a:gd name="T70" fmla="*/ 0 h 846"/>
                  <a:gd name="T71" fmla="*/ 309 w 309"/>
                  <a:gd name="T72" fmla="*/ 846 h 84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9" h="846">
                    <a:moveTo>
                      <a:pt x="19" y="66"/>
                    </a:moveTo>
                    <a:lnTo>
                      <a:pt x="31" y="22"/>
                    </a:lnTo>
                    <a:lnTo>
                      <a:pt x="79" y="0"/>
                    </a:lnTo>
                    <a:lnTo>
                      <a:pt x="123" y="0"/>
                    </a:lnTo>
                    <a:lnTo>
                      <a:pt x="179" y="32"/>
                    </a:lnTo>
                    <a:lnTo>
                      <a:pt x="232" y="109"/>
                    </a:lnTo>
                    <a:lnTo>
                      <a:pt x="269" y="188"/>
                    </a:lnTo>
                    <a:lnTo>
                      <a:pt x="287" y="295"/>
                    </a:lnTo>
                    <a:lnTo>
                      <a:pt x="302" y="421"/>
                    </a:lnTo>
                    <a:lnTo>
                      <a:pt x="309" y="543"/>
                    </a:lnTo>
                    <a:lnTo>
                      <a:pt x="309" y="702"/>
                    </a:lnTo>
                    <a:lnTo>
                      <a:pt x="287" y="799"/>
                    </a:lnTo>
                    <a:lnTo>
                      <a:pt x="246" y="835"/>
                    </a:lnTo>
                    <a:lnTo>
                      <a:pt x="175" y="846"/>
                    </a:lnTo>
                    <a:lnTo>
                      <a:pt x="101" y="843"/>
                    </a:lnTo>
                    <a:lnTo>
                      <a:pt x="63" y="799"/>
                    </a:lnTo>
                    <a:lnTo>
                      <a:pt x="42" y="724"/>
                    </a:lnTo>
                    <a:lnTo>
                      <a:pt x="23" y="649"/>
                    </a:lnTo>
                    <a:lnTo>
                      <a:pt x="8" y="511"/>
                    </a:lnTo>
                    <a:lnTo>
                      <a:pt x="0" y="357"/>
                    </a:lnTo>
                    <a:lnTo>
                      <a:pt x="0" y="176"/>
                    </a:lnTo>
                    <a:lnTo>
                      <a:pt x="19" y="98"/>
                    </a:lnTo>
                    <a:lnTo>
                      <a:pt x="19" y="66"/>
                    </a:lnTo>
                    <a:close/>
                  </a:path>
                </a:pathLst>
              </a:custGeom>
              <a:solidFill>
                <a:srgbClr val="FF9900"/>
              </a:solidFill>
              <a:ln w="9525">
                <a:no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86" name="Freeform 68"/>
              <p:cNvSpPr/>
              <p:nvPr/>
            </p:nvSpPr>
            <p:spPr bwMode="auto">
              <a:xfrm>
                <a:off x="1373" y="2564"/>
                <a:ext cx="52" cy="72"/>
              </a:xfrm>
              <a:custGeom>
                <a:avLst/>
                <a:gdLst>
                  <a:gd name="T0" fmla="*/ 0 w 472"/>
                  <a:gd name="T1" fmla="*/ 0 h 649"/>
                  <a:gd name="T2" fmla="*/ 0 w 472"/>
                  <a:gd name="T3" fmla="*/ 0 h 649"/>
                  <a:gd name="T4" fmla="*/ 0 w 472"/>
                  <a:gd name="T5" fmla="*/ 0 h 649"/>
                  <a:gd name="T6" fmla="*/ 0 w 472"/>
                  <a:gd name="T7" fmla="*/ 0 h 649"/>
                  <a:gd name="T8" fmla="*/ 0 w 472"/>
                  <a:gd name="T9" fmla="*/ 0 h 649"/>
                  <a:gd name="T10" fmla="*/ 0 w 472"/>
                  <a:gd name="T11" fmla="*/ 0 h 649"/>
                  <a:gd name="T12" fmla="*/ 0 w 472"/>
                  <a:gd name="T13" fmla="*/ 0 h 649"/>
                  <a:gd name="T14" fmla="*/ 0 w 472"/>
                  <a:gd name="T15" fmla="*/ 0 h 649"/>
                  <a:gd name="T16" fmla="*/ 0 w 472"/>
                  <a:gd name="T17" fmla="*/ 0 h 649"/>
                  <a:gd name="T18" fmla="*/ 0 w 472"/>
                  <a:gd name="T19" fmla="*/ 0 h 649"/>
                  <a:gd name="T20" fmla="*/ 0 w 472"/>
                  <a:gd name="T21" fmla="*/ 0 h 649"/>
                  <a:gd name="T22" fmla="*/ 0 w 472"/>
                  <a:gd name="T23" fmla="*/ 0 h 649"/>
                  <a:gd name="T24" fmla="*/ 0 w 472"/>
                  <a:gd name="T25" fmla="*/ 0 h 649"/>
                  <a:gd name="T26" fmla="*/ 0 w 472"/>
                  <a:gd name="T27" fmla="*/ 0 h 649"/>
                  <a:gd name="T28" fmla="*/ 0 w 472"/>
                  <a:gd name="T29" fmla="*/ 0 h 649"/>
                  <a:gd name="T30" fmla="*/ 0 w 472"/>
                  <a:gd name="T31" fmla="*/ 0 h 649"/>
                  <a:gd name="T32" fmla="*/ 0 w 472"/>
                  <a:gd name="T33" fmla="*/ 0 h 649"/>
                  <a:gd name="T34" fmla="*/ 0 w 472"/>
                  <a:gd name="T35" fmla="*/ 0 h 649"/>
                  <a:gd name="T36" fmla="*/ 0 w 472"/>
                  <a:gd name="T37" fmla="*/ 0 h 649"/>
                  <a:gd name="T38" fmla="*/ 0 w 472"/>
                  <a:gd name="T39" fmla="*/ 0 h 649"/>
                  <a:gd name="T40" fmla="*/ 0 w 472"/>
                  <a:gd name="T41" fmla="*/ 0 h 649"/>
                  <a:gd name="T42" fmla="*/ 0 w 472"/>
                  <a:gd name="T43" fmla="*/ 0 h 649"/>
                  <a:gd name="T44" fmla="*/ 0 w 472"/>
                  <a:gd name="T45" fmla="*/ 0 h 649"/>
                  <a:gd name="T46" fmla="*/ 0 w 472"/>
                  <a:gd name="T47" fmla="*/ 0 h 649"/>
                  <a:gd name="T48" fmla="*/ 0 w 472"/>
                  <a:gd name="T49" fmla="*/ 0 h 649"/>
                  <a:gd name="T50" fmla="*/ 0 w 472"/>
                  <a:gd name="T51" fmla="*/ 0 h 649"/>
                  <a:gd name="T52" fmla="*/ 0 w 472"/>
                  <a:gd name="T53" fmla="*/ 0 h 649"/>
                  <a:gd name="T54" fmla="*/ 0 w 472"/>
                  <a:gd name="T55" fmla="*/ 0 h 649"/>
                  <a:gd name="T56" fmla="*/ 0 w 472"/>
                  <a:gd name="T57" fmla="*/ 0 h 649"/>
                  <a:gd name="T58" fmla="*/ 0 w 472"/>
                  <a:gd name="T59" fmla="*/ 0 h 649"/>
                  <a:gd name="T60" fmla="*/ 0 w 472"/>
                  <a:gd name="T61" fmla="*/ 0 h 649"/>
                  <a:gd name="T62" fmla="*/ 0 w 472"/>
                  <a:gd name="T63" fmla="*/ 0 h 649"/>
                  <a:gd name="T64" fmla="*/ 0 w 472"/>
                  <a:gd name="T65" fmla="*/ 0 h 649"/>
                  <a:gd name="T66" fmla="*/ 0 w 472"/>
                  <a:gd name="T67" fmla="*/ 0 h 649"/>
                  <a:gd name="T68" fmla="*/ 0 w 472"/>
                  <a:gd name="T69" fmla="*/ 0 h 64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72"/>
                  <a:gd name="T106" fmla="*/ 0 h 649"/>
                  <a:gd name="T107" fmla="*/ 472 w 472"/>
                  <a:gd name="T108" fmla="*/ 649 h 64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72" h="649">
                    <a:moveTo>
                      <a:pt x="26" y="0"/>
                    </a:moveTo>
                    <a:lnTo>
                      <a:pt x="122" y="11"/>
                    </a:lnTo>
                    <a:lnTo>
                      <a:pt x="222" y="28"/>
                    </a:lnTo>
                    <a:lnTo>
                      <a:pt x="327" y="86"/>
                    </a:lnTo>
                    <a:lnTo>
                      <a:pt x="401" y="129"/>
                    </a:lnTo>
                    <a:lnTo>
                      <a:pt x="449" y="191"/>
                    </a:lnTo>
                    <a:lnTo>
                      <a:pt x="472" y="227"/>
                    </a:lnTo>
                    <a:lnTo>
                      <a:pt x="427" y="332"/>
                    </a:lnTo>
                    <a:lnTo>
                      <a:pt x="356" y="396"/>
                    </a:lnTo>
                    <a:lnTo>
                      <a:pt x="271" y="443"/>
                    </a:lnTo>
                    <a:lnTo>
                      <a:pt x="226" y="472"/>
                    </a:lnTo>
                    <a:lnTo>
                      <a:pt x="148" y="486"/>
                    </a:lnTo>
                    <a:lnTo>
                      <a:pt x="145" y="515"/>
                    </a:lnTo>
                    <a:lnTo>
                      <a:pt x="204" y="540"/>
                    </a:lnTo>
                    <a:lnTo>
                      <a:pt x="290" y="563"/>
                    </a:lnTo>
                    <a:lnTo>
                      <a:pt x="371" y="606"/>
                    </a:lnTo>
                    <a:lnTo>
                      <a:pt x="338" y="638"/>
                    </a:lnTo>
                    <a:lnTo>
                      <a:pt x="304" y="649"/>
                    </a:lnTo>
                    <a:lnTo>
                      <a:pt x="256" y="601"/>
                    </a:lnTo>
                    <a:lnTo>
                      <a:pt x="182" y="573"/>
                    </a:lnTo>
                    <a:lnTo>
                      <a:pt x="122" y="552"/>
                    </a:lnTo>
                    <a:lnTo>
                      <a:pt x="122" y="508"/>
                    </a:lnTo>
                    <a:lnTo>
                      <a:pt x="134" y="462"/>
                    </a:lnTo>
                    <a:lnTo>
                      <a:pt x="171" y="443"/>
                    </a:lnTo>
                    <a:lnTo>
                      <a:pt x="290" y="396"/>
                    </a:lnTo>
                    <a:lnTo>
                      <a:pt x="356" y="324"/>
                    </a:lnTo>
                    <a:lnTo>
                      <a:pt x="404" y="249"/>
                    </a:lnTo>
                    <a:lnTo>
                      <a:pt x="393" y="212"/>
                    </a:lnTo>
                    <a:lnTo>
                      <a:pt x="356" y="169"/>
                    </a:lnTo>
                    <a:lnTo>
                      <a:pt x="267" y="108"/>
                    </a:lnTo>
                    <a:lnTo>
                      <a:pt x="159" y="86"/>
                    </a:lnTo>
                    <a:lnTo>
                      <a:pt x="89" y="83"/>
                    </a:lnTo>
                    <a:lnTo>
                      <a:pt x="26" y="83"/>
                    </a:lnTo>
                    <a:lnTo>
                      <a:pt x="0" y="43"/>
                    </a:lnTo>
                    <a:lnTo>
                      <a:pt x="26" y="0"/>
                    </a:lnTo>
                    <a:close/>
                  </a:path>
                </a:pathLst>
              </a:custGeom>
              <a:solidFill>
                <a:srgbClr val="FF9900"/>
              </a:solidFill>
              <a:ln w="9525">
                <a:no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87" name="Freeform 69"/>
              <p:cNvSpPr/>
              <p:nvPr/>
            </p:nvSpPr>
            <p:spPr bwMode="auto">
              <a:xfrm>
                <a:off x="1377" y="2645"/>
                <a:ext cx="64" cy="117"/>
              </a:xfrm>
              <a:custGeom>
                <a:avLst/>
                <a:gdLst>
                  <a:gd name="T0" fmla="*/ 0 w 574"/>
                  <a:gd name="T1" fmla="*/ 0 h 1049"/>
                  <a:gd name="T2" fmla="*/ 0 w 574"/>
                  <a:gd name="T3" fmla="*/ 0 h 1049"/>
                  <a:gd name="T4" fmla="*/ 0 w 574"/>
                  <a:gd name="T5" fmla="*/ 0 h 1049"/>
                  <a:gd name="T6" fmla="*/ 0 w 574"/>
                  <a:gd name="T7" fmla="*/ 0 h 1049"/>
                  <a:gd name="T8" fmla="*/ 0 w 574"/>
                  <a:gd name="T9" fmla="*/ 0 h 1049"/>
                  <a:gd name="T10" fmla="*/ 0 w 574"/>
                  <a:gd name="T11" fmla="*/ 0 h 1049"/>
                  <a:gd name="T12" fmla="*/ 0 w 574"/>
                  <a:gd name="T13" fmla="*/ 0 h 1049"/>
                  <a:gd name="T14" fmla="*/ 0 w 574"/>
                  <a:gd name="T15" fmla="*/ 0 h 1049"/>
                  <a:gd name="T16" fmla="*/ 0 w 574"/>
                  <a:gd name="T17" fmla="*/ 0 h 1049"/>
                  <a:gd name="T18" fmla="*/ 0 w 574"/>
                  <a:gd name="T19" fmla="*/ 0 h 1049"/>
                  <a:gd name="T20" fmla="*/ 0 w 574"/>
                  <a:gd name="T21" fmla="*/ 0 h 1049"/>
                  <a:gd name="T22" fmla="*/ 0 w 574"/>
                  <a:gd name="T23" fmla="*/ 0 h 1049"/>
                  <a:gd name="T24" fmla="*/ 0 w 574"/>
                  <a:gd name="T25" fmla="*/ 0 h 1049"/>
                  <a:gd name="T26" fmla="*/ 0 w 574"/>
                  <a:gd name="T27" fmla="*/ 0 h 1049"/>
                  <a:gd name="T28" fmla="*/ 0 w 574"/>
                  <a:gd name="T29" fmla="*/ 0 h 1049"/>
                  <a:gd name="T30" fmla="*/ 0 w 574"/>
                  <a:gd name="T31" fmla="*/ 0 h 1049"/>
                  <a:gd name="T32" fmla="*/ 0 w 574"/>
                  <a:gd name="T33" fmla="*/ 0 h 1049"/>
                  <a:gd name="T34" fmla="*/ 0 w 574"/>
                  <a:gd name="T35" fmla="*/ 0 h 1049"/>
                  <a:gd name="T36" fmla="*/ 0 w 574"/>
                  <a:gd name="T37" fmla="*/ 0 h 1049"/>
                  <a:gd name="T38" fmla="*/ 0 w 574"/>
                  <a:gd name="T39" fmla="*/ 0 h 1049"/>
                  <a:gd name="T40" fmla="*/ 0 w 574"/>
                  <a:gd name="T41" fmla="*/ 0 h 1049"/>
                  <a:gd name="T42" fmla="*/ 0 w 574"/>
                  <a:gd name="T43" fmla="*/ 0 h 1049"/>
                  <a:gd name="T44" fmla="*/ 0 w 574"/>
                  <a:gd name="T45" fmla="*/ 0 h 1049"/>
                  <a:gd name="T46" fmla="*/ 0 w 574"/>
                  <a:gd name="T47" fmla="*/ 0 h 1049"/>
                  <a:gd name="T48" fmla="*/ 0 w 574"/>
                  <a:gd name="T49" fmla="*/ 0 h 1049"/>
                  <a:gd name="T50" fmla="*/ 0 w 574"/>
                  <a:gd name="T51" fmla="*/ 0 h 1049"/>
                  <a:gd name="T52" fmla="*/ 0 w 574"/>
                  <a:gd name="T53" fmla="*/ 0 h 1049"/>
                  <a:gd name="T54" fmla="*/ 0 w 574"/>
                  <a:gd name="T55" fmla="*/ 0 h 1049"/>
                  <a:gd name="T56" fmla="*/ 0 w 574"/>
                  <a:gd name="T57" fmla="*/ 0 h 1049"/>
                  <a:gd name="T58" fmla="*/ 0 w 574"/>
                  <a:gd name="T59" fmla="*/ 0 h 1049"/>
                  <a:gd name="T60" fmla="*/ 0 w 574"/>
                  <a:gd name="T61" fmla="*/ 0 h 1049"/>
                  <a:gd name="T62" fmla="*/ 0 w 574"/>
                  <a:gd name="T63" fmla="*/ 0 h 1049"/>
                  <a:gd name="T64" fmla="*/ 0 w 574"/>
                  <a:gd name="T65" fmla="*/ 0 h 1049"/>
                  <a:gd name="T66" fmla="*/ 0 w 574"/>
                  <a:gd name="T67" fmla="*/ 0 h 10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74"/>
                  <a:gd name="T103" fmla="*/ 0 h 1049"/>
                  <a:gd name="T104" fmla="*/ 574 w 574"/>
                  <a:gd name="T105" fmla="*/ 1049 h 10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74" h="1049">
                    <a:moveTo>
                      <a:pt x="66" y="0"/>
                    </a:moveTo>
                    <a:lnTo>
                      <a:pt x="15" y="0"/>
                    </a:lnTo>
                    <a:lnTo>
                      <a:pt x="0" y="75"/>
                    </a:lnTo>
                    <a:lnTo>
                      <a:pt x="37" y="119"/>
                    </a:lnTo>
                    <a:lnTo>
                      <a:pt x="156" y="223"/>
                    </a:lnTo>
                    <a:lnTo>
                      <a:pt x="261" y="356"/>
                    </a:lnTo>
                    <a:lnTo>
                      <a:pt x="328" y="494"/>
                    </a:lnTo>
                    <a:lnTo>
                      <a:pt x="338" y="584"/>
                    </a:lnTo>
                    <a:lnTo>
                      <a:pt x="335" y="649"/>
                    </a:lnTo>
                    <a:lnTo>
                      <a:pt x="305" y="797"/>
                    </a:lnTo>
                    <a:lnTo>
                      <a:pt x="267" y="916"/>
                    </a:lnTo>
                    <a:lnTo>
                      <a:pt x="235" y="985"/>
                    </a:lnTo>
                    <a:lnTo>
                      <a:pt x="227" y="1028"/>
                    </a:lnTo>
                    <a:lnTo>
                      <a:pt x="261" y="1028"/>
                    </a:lnTo>
                    <a:lnTo>
                      <a:pt x="312" y="1014"/>
                    </a:lnTo>
                    <a:lnTo>
                      <a:pt x="328" y="1017"/>
                    </a:lnTo>
                    <a:lnTo>
                      <a:pt x="436" y="1024"/>
                    </a:lnTo>
                    <a:lnTo>
                      <a:pt x="518" y="1049"/>
                    </a:lnTo>
                    <a:lnTo>
                      <a:pt x="547" y="1035"/>
                    </a:lnTo>
                    <a:lnTo>
                      <a:pt x="574" y="981"/>
                    </a:lnTo>
                    <a:lnTo>
                      <a:pt x="547" y="952"/>
                    </a:lnTo>
                    <a:lnTo>
                      <a:pt x="425" y="948"/>
                    </a:lnTo>
                    <a:lnTo>
                      <a:pt x="338" y="959"/>
                    </a:lnTo>
                    <a:lnTo>
                      <a:pt x="294" y="981"/>
                    </a:lnTo>
                    <a:lnTo>
                      <a:pt x="301" y="931"/>
                    </a:lnTo>
                    <a:lnTo>
                      <a:pt x="346" y="854"/>
                    </a:lnTo>
                    <a:lnTo>
                      <a:pt x="383" y="736"/>
                    </a:lnTo>
                    <a:lnTo>
                      <a:pt x="413" y="635"/>
                    </a:lnTo>
                    <a:lnTo>
                      <a:pt x="391" y="519"/>
                    </a:lnTo>
                    <a:lnTo>
                      <a:pt x="357" y="396"/>
                    </a:lnTo>
                    <a:lnTo>
                      <a:pt x="290" y="256"/>
                    </a:lnTo>
                    <a:lnTo>
                      <a:pt x="193" y="126"/>
                    </a:lnTo>
                    <a:lnTo>
                      <a:pt x="111" y="32"/>
                    </a:lnTo>
                    <a:lnTo>
                      <a:pt x="66" y="0"/>
                    </a:lnTo>
                    <a:close/>
                  </a:path>
                </a:pathLst>
              </a:custGeom>
              <a:solidFill>
                <a:srgbClr val="FF9900"/>
              </a:solidFill>
              <a:ln w="9525">
                <a:no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88" name="Freeform 70"/>
              <p:cNvSpPr/>
              <p:nvPr/>
            </p:nvSpPr>
            <p:spPr bwMode="auto">
              <a:xfrm>
                <a:off x="1337" y="2645"/>
                <a:ext cx="43" cy="119"/>
              </a:xfrm>
              <a:custGeom>
                <a:avLst/>
                <a:gdLst>
                  <a:gd name="T0" fmla="*/ 0 w 387"/>
                  <a:gd name="T1" fmla="*/ 0 h 1070"/>
                  <a:gd name="T2" fmla="*/ 0 w 387"/>
                  <a:gd name="T3" fmla="*/ 0 h 1070"/>
                  <a:gd name="T4" fmla="*/ 0 w 387"/>
                  <a:gd name="T5" fmla="*/ 0 h 1070"/>
                  <a:gd name="T6" fmla="*/ 0 w 387"/>
                  <a:gd name="T7" fmla="*/ 0 h 1070"/>
                  <a:gd name="T8" fmla="*/ 0 w 387"/>
                  <a:gd name="T9" fmla="*/ 0 h 1070"/>
                  <a:gd name="T10" fmla="*/ 0 w 387"/>
                  <a:gd name="T11" fmla="*/ 0 h 1070"/>
                  <a:gd name="T12" fmla="*/ 0 w 387"/>
                  <a:gd name="T13" fmla="*/ 0 h 1070"/>
                  <a:gd name="T14" fmla="*/ 0 w 387"/>
                  <a:gd name="T15" fmla="*/ 0 h 1070"/>
                  <a:gd name="T16" fmla="*/ 0 w 387"/>
                  <a:gd name="T17" fmla="*/ 0 h 1070"/>
                  <a:gd name="T18" fmla="*/ 0 w 387"/>
                  <a:gd name="T19" fmla="*/ 0 h 1070"/>
                  <a:gd name="T20" fmla="*/ 0 w 387"/>
                  <a:gd name="T21" fmla="*/ 0 h 1070"/>
                  <a:gd name="T22" fmla="*/ 0 w 387"/>
                  <a:gd name="T23" fmla="*/ 0 h 1070"/>
                  <a:gd name="T24" fmla="*/ 0 w 387"/>
                  <a:gd name="T25" fmla="*/ 0 h 1070"/>
                  <a:gd name="T26" fmla="*/ 0 w 387"/>
                  <a:gd name="T27" fmla="*/ 0 h 1070"/>
                  <a:gd name="T28" fmla="*/ 0 w 387"/>
                  <a:gd name="T29" fmla="*/ 0 h 1070"/>
                  <a:gd name="T30" fmla="*/ 0 w 387"/>
                  <a:gd name="T31" fmla="*/ 0 h 1070"/>
                  <a:gd name="T32" fmla="*/ 0 w 387"/>
                  <a:gd name="T33" fmla="*/ 0 h 1070"/>
                  <a:gd name="T34" fmla="*/ 0 w 387"/>
                  <a:gd name="T35" fmla="*/ 0 h 1070"/>
                  <a:gd name="T36" fmla="*/ 0 w 387"/>
                  <a:gd name="T37" fmla="*/ 0 h 1070"/>
                  <a:gd name="T38" fmla="*/ 0 w 387"/>
                  <a:gd name="T39" fmla="*/ 0 h 1070"/>
                  <a:gd name="T40" fmla="*/ 0 w 387"/>
                  <a:gd name="T41" fmla="*/ 0 h 1070"/>
                  <a:gd name="T42" fmla="*/ 0 w 387"/>
                  <a:gd name="T43" fmla="*/ 0 h 1070"/>
                  <a:gd name="T44" fmla="*/ 0 w 387"/>
                  <a:gd name="T45" fmla="*/ 0 h 1070"/>
                  <a:gd name="T46" fmla="*/ 0 w 387"/>
                  <a:gd name="T47" fmla="*/ 0 h 1070"/>
                  <a:gd name="T48" fmla="*/ 0 w 387"/>
                  <a:gd name="T49" fmla="*/ 0 h 1070"/>
                  <a:gd name="T50" fmla="*/ 0 w 387"/>
                  <a:gd name="T51" fmla="*/ 0 h 1070"/>
                  <a:gd name="T52" fmla="*/ 0 w 387"/>
                  <a:gd name="T53" fmla="*/ 0 h 1070"/>
                  <a:gd name="T54" fmla="*/ 0 w 387"/>
                  <a:gd name="T55" fmla="*/ 0 h 1070"/>
                  <a:gd name="T56" fmla="*/ 0 w 387"/>
                  <a:gd name="T57" fmla="*/ 0 h 1070"/>
                  <a:gd name="T58" fmla="*/ 0 w 387"/>
                  <a:gd name="T59" fmla="*/ 0 h 1070"/>
                  <a:gd name="T60" fmla="*/ 0 w 387"/>
                  <a:gd name="T61" fmla="*/ 0 h 1070"/>
                  <a:gd name="T62" fmla="*/ 0 w 387"/>
                  <a:gd name="T63" fmla="*/ 0 h 10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87"/>
                  <a:gd name="T97" fmla="*/ 0 h 1070"/>
                  <a:gd name="T98" fmla="*/ 387 w 387"/>
                  <a:gd name="T99" fmla="*/ 1070 h 107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87" h="1070">
                    <a:moveTo>
                      <a:pt x="268" y="0"/>
                    </a:moveTo>
                    <a:lnTo>
                      <a:pt x="219" y="101"/>
                    </a:lnTo>
                    <a:lnTo>
                      <a:pt x="186" y="249"/>
                    </a:lnTo>
                    <a:lnTo>
                      <a:pt x="145" y="412"/>
                    </a:lnTo>
                    <a:lnTo>
                      <a:pt x="108" y="577"/>
                    </a:lnTo>
                    <a:lnTo>
                      <a:pt x="108" y="638"/>
                    </a:lnTo>
                    <a:lnTo>
                      <a:pt x="145" y="746"/>
                    </a:lnTo>
                    <a:lnTo>
                      <a:pt x="197" y="804"/>
                    </a:lnTo>
                    <a:lnTo>
                      <a:pt x="245" y="876"/>
                    </a:lnTo>
                    <a:lnTo>
                      <a:pt x="279" y="929"/>
                    </a:lnTo>
                    <a:lnTo>
                      <a:pt x="264" y="955"/>
                    </a:lnTo>
                    <a:lnTo>
                      <a:pt x="179" y="966"/>
                    </a:lnTo>
                    <a:lnTo>
                      <a:pt x="41" y="987"/>
                    </a:lnTo>
                    <a:lnTo>
                      <a:pt x="0" y="1020"/>
                    </a:lnTo>
                    <a:lnTo>
                      <a:pt x="34" y="1049"/>
                    </a:lnTo>
                    <a:lnTo>
                      <a:pt x="112" y="1070"/>
                    </a:lnTo>
                    <a:lnTo>
                      <a:pt x="202" y="1027"/>
                    </a:lnTo>
                    <a:lnTo>
                      <a:pt x="268" y="998"/>
                    </a:lnTo>
                    <a:lnTo>
                      <a:pt x="353" y="987"/>
                    </a:lnTo>
                    <a:lnTo>
                      <a:pt x="387" y="977"/>
                    </a:lnTo>
                    <a:lnTo>
                      <a:pt x="376" y="940"/>
                    </a:lnTo>
                    <a:lnTo>
                      <a:pt x="279" y="847"/>
                    </a:lnTo>
                    <a:lnTo>
                      <a:pt x="223" y="750"/>
                    </a:lnTo>
                    <a:lnTo>
                      <a:pt x="175" y="684"/>
                    </a:lnTo>
                    <a:lnTo>
                      <a:pt x="168" y="620"/>
                    </a:lnTo>
                    <a:lnTo>
                      <a:pt x="190" y="512"/>
                    </a:lnTo>
                    <a:lnTo>
                      <a:pt x="242" y="400"/>
                    </a:lnTo>
                    <a:lnTo>
                      <a:pt x="298" y="210"/>
                    </a:lnTo>
                    <a:lnTo>
                      <a:pt x="346" y="98"/>
                    </a:lnTo>
                    <a:lnTo>
                      <a:pt x="342" y="32"/>
                    </a:lnTo>
                    <a:lnTo>
                      <a:pt x="298" y="0"/>
                    </a:lnTo>
                    <a:lnTo>
                      <a:pt x="268" y="0"/>
                    </a:lnTo>
                    <a:close/>
                  </a:path>
                </a:pathLst>
              </a:custGeom>
              <a:solidFill>
                <a:srgbClr val="FF9900"/>
              </a:solidFill>
              <a:ln w="9525">
                <a:no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grpSp>
        <p:grpSp>
          <p:nvGrpSpPr>
            <p:cNvPr id="56" name="Group 71"/>
            <p:cNvGrpSpPr/>
            <p:nvPr/>
          </p:nvGrpSpPr>
          <p:grpSpPr bwMode="auto">
            <a:xfrm>
              <a:off x="4259" y="3566"/>
              <a:ext cx="19" cy="21"/>
              <a:chOff x="1383" y="2454"/>
              <a:chExt cx="26" cy="35"/>
            </a:xfrm>
          </p:grpSpPr>
          <p:sp>
            <p:nvSpPr>
              <p:cNvPr id="81" name="Freeform 72"/>
              <p:cNvSpPr/>
              <p:nvPr/>
            </p:nvSpPr>
            <p:spPr bwMode="auto">
              <a:xfrm>
                <a:off x="1388" y="2454"/>
                <a:ext cx="21" cy="25"/>
              </a:xfrm>
              <a:custGeom>
                <a:avLst/>
                <a:gdLst>
                  <a:gd name="T0" fmla="*/ 0 w 191"/>
                  <a:gd name="T1" fmla="*/ 0 h 220"/>
                  <a:gd name="T2" fmla="*/ 0 w 191"/>
                  <a:gd name="T3" fmla="*/ 0 h 220"/>
                  <a:gd name="T4" fmla="*/ 0 w 191"/>
                  <a:gd name="T5" fmla="*/ 0 h 220"/>
                  <a:gd name="T6" fmla="*/ 0 w 191"/>
                  <a:gd name="T7" fmla="*/ 0 h 220"/>
                  <a:gd name="T8" fmla="*/ 0 w 191"/>
                  <a:gd name="T9" fmla="*/ 0 h 220"/>
                  <a:gd name="T10" fmla="*/ 0 w 191"/>
                  <a:gd name="T11" fmla="*/ 0 h 220"/>
                  <a:gd name="T12" fmla="*/ 0 w 191"/>
                  <a:gd name="T13" fmla="*/ 0 h 220"/>
                  <a:gd name="T14" fmla="*/ 0 w 191"/>
                  <a:gd name="T15" fmla="*/ 0 h 220"/>
                  <a:gd name="T16" fmla="*/ 0 w 191"/>
                  <a:gd name="T17" fmla="*/ 0 h 220"/>
                  <a:gd name="T18" fmla="*/ 0 w 191"/>
                  <a:gd name="T19" fmla="*/ 0 h 220"/>
                  <a:gd name="T20" fmla="*/ 0 w 191"/>
                  <a:gd name="T21" fmla="*/ 0 h 220"/>
                  <a:gd name="T22" fmla="*/ 0 w 191"/>
                  <a:gd name="T23" fmla="*/ 0 h 220"/>
                  <a:gd name="T24" fmla="*/ 0 w 191"/>
                  <a:gd name="T25" fmla="*/ 0 h 220"/>
                  <a:gd name="T26" fmla="*/ 0 w 191"/>
                  <a:gd name="T27" fmla="*/ 0 h 220"/>
                  <a:gd name="T28" fmla="*/ 0 w 191"/>
                  <a:gd name="T29" fmla="*/ 0 h 220"/>
                  <a:gd name="T30" fmla="*/ 0 w 191"/>
                  <a:gd name="T31" fmla="*/ 0 h 220"/>
                  <a:gd name="T32" fmla="*/ 0 w 191"/>
                  <a:gd name="T33" fmla="*/ 0 h 220"/>
                  <a:gd name="T34" fmla="*/ 0 w 191"/>
                  <a:gd name="T35" fmla="*/ 0 h 220"/>
                  <a:gd name="T36" fmla="*/ 0 w 191"/>
                  <a:gd name="T37" fmla="*/ 0 h 220"/>
                  <a:gd name="T38" fmla="*/ 0 w 191"/>
                  <a:gd name="T39" fmla="*/ 0 h 220"/>
                  <a:gd name="T40" fmla="*/ 0 w 191"/>
                  <a:gd name="T41" fmla="*/ 0 h 220"/>
                  <a:gd name="T42" fmla="*/ 0 w 191"/>
                  <a:gd name="T43" fmla="*/ 0 h 2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91"/>
                  <a:gd name="T67" fmla="*/ 0 h 220"/>
                  <a:gd name="T68" fmla="*/ 191 w 191"/>
                  <a:gd name="T69" fmla="*/ 220 h 22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91" h="220">
                    <a:moveTo>
                      <a:pt x="22" y="10"/>
                    </a:moveTo>
                    <a:lnTo>
                      <a:pt x="74" y="0"/>
                    </a:lnTo>
                    <a:lnTo>
                      <a:pt x="123" y="4"/>
                    </a:lnTo>
                    <a:lnTo>
                      <a:pt x="168" y="25"/>
                    </a:lnTo>
                    <a:lnTo>
                      <a:pt x="191" y="65"/>
                    </a:lnTo>
                    <a:lnTo>
                      <a:pt x="191" y="97"/>
                    </a:lnTo>
                    <a:lnTo>
                      <a:pt x="168" y="140"/>
                    </a:lnTo>
                    <a:lnTo>
                      <a:pt x="130" y="165"/>
                    </a:lnTo>
                    <a:lnTo>
                      <a:pt x="74" y="165"/>
                    </a:lnTo>
                    <a:lnTo>
                      <a:pt x="40" y="186"/>
                    </a:lnTo>
                    <a:lnTo>
                      <a:pt x="29" y="220"/>
                    </a:lnTo>
                    <a:lnTo>
                      <a:pt x="0" y="209"/>
                    </a:lnTo>
                    <a:lnTo>
                      <a:pt x="11" y="165"/>
                    </a:lnTo>
                    <a:lnTo>
                      <a:pt x="51" y="140"/>
                    </a:lnTo>
                    <a:lnTo>
                      <a:pt x="119" y="133"/>
                    </a:lnTo>
                    <a:lnTo>
                      <a:pt x="146" y="108"/>
                    </a:lnTo>
                    <a:lnTo>
                      <a:pt x="153" y="68"/>
                    </a:lnTo>
                    <a:lnTo>
                      <a:pt x="123" y="32"/>
                    </a:lnTo>
                    <a:lnTo>
                      <a:pt x="78" y="32"/>
                    </a:lnTo>
                    <a:lnTo>
                      <a:pt x="29" y="43"/>
                    </a:lnTo>
                    <a:lnTo>
                      <a:pt x="11" y="32"/>
                    </a:lnTo>
                    <a:lnTo>
                      <a:pt x="22" y="10"/>
                    </a:lnTo>
                    <a:close/>
                  </a:path>
                </a:pathLst>
              </a:custGeom>
              <a:solidFill>
                <a:srgbClr val="FF9900"/>
              </a:solidFill>
              <a:ln w="9525">
                <a:no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82" name="Freeform 73"/>
              <p:cNvSpPr/>
              <p:nvPr/>
            </p:nvSpPr>
            <p:spPr bwMode="auto">
              <a:xfrm>
                <a:off x="1383" y="2483"/>
                <a:ext cx="7" cy="6"/>
              </a:xfrm>
              <a:custGeom>
                <a:avLst/>
                <a:gdLst>
                  <a:gd name="T0" fmla="*/ 0 w 59"/>
                  <a:gd name="T1" fmla="*/ 0 h 60"/>
                  <a:gd name="T2" fmla="*/ 0 w 59"/>
                  <a:gd name="T3" fmla="*/ 0 h 60"/>
                  <a:gd name="T4" fmla="*/ 0 w 59"/>
                  <a:gd name="T5" fmla="*/ 0 h 60"/>
                  <a:gd name="T6" fmla="*/ 0 w 59"/>
                  <a:gd name="T7" fmla="*/ 0 h 60"/>
                  <a:gd name="T8" fmla="*/ 0 w 59"/>
                  <a:gd name="T9" fmla="*/ 0 h 60"/>
                  <a:gd name="T10" fmla="*/ 0 w 59"/>
                  <a:gd name="T11" fmla="*/ 0 h 60"/>
                  <a:gd name="T12" fmla="*/ 0 w 59"/>
                  <a:gd name="T13" fmla="*/ 0 h 60"/>
                  <a:gd name="T14" fmla="*/ 0 60000 65536"/>
                  <a:gd name="T15" fmla="*/ 0 60000 65536"/>
                  <a:gd name="T16" fmla="*/ 0 60000 65536"/>
                  <a:gd name="T17" fmla="*/ 0 60000 65536"/>
                  <a:gd name="T18" fmla="*/ 0 60000 65536"/>
                  <a:gd name="T19" fmla="*/ 0 60000 65536"/>
                  <a:gd name="T20" fmla="*/ 0 60000 65536"/>
                  <a:gd name="T21" fmla="*/ 0 w 59"/>
                  <a:gd name="T22" fmla="*/ 0 h 60"/>
                  <a:gd name="T23" fmla="*/ 59 w 59"/>
                  <a:gd name="T24" fmla="*/ 60 h 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 h="60">
                    <a:moveTo>
                      <a:pt x="59" y="4"/>
                    </a:moveTo>
                    <a:lnTo>
                      <a:pt x="29" y="0"/>
                    </a:lnTo>
                    <a:lnTo>
                      <a:pt x="9" y="22"/>
                    </a:lnTo>
                    <a:lnTo>
                      <a:pt x="0" y="57"/>
                    </a:lnTo>
                    <a:lnTo>
                      <a:pt x="29" y="60"/>
                    </a:lnTo>
                    <a:lnTo>
                      <a:pt x="54" y="45"/>
                    </a:lnTo>
                    <a:lnTo>
                      <a:pt x="59" y="4"/>
                    </a:lnTo>
                    <a:close/>
                  </a:path>
                </a:pathLst>
              </a:custGeom>
              <a:solidFill>
                <a:srgbClr val="FF9900"/>
              </a:solidFill>
              <a:ln w="9525">
                <a:no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grpSp>
        <p:grpSp>
          <p:nvGrpSpPr>
            <p:cNvPr id="57" name="Group 74"/>
            <p:cNvGrpSpPr/>
            <p:nvPr/>
          </p:nvGrpSpPr>
          <p:grpSpPr bwMode="auto">
            <a:xfrm>
              <a:off x="3956" y="3825"/>
              <a:ext cx="100" cy="171"/>
              <a:chOff x="1040" y="2857"/>
              <a:chExt cx="146" cy="286"/>
            </a:xfrm>
          </p:grpSpPr>
          <p:sp>
            <p:nvSpPr>
              <p:cNvPr id="75" name="Freeform 75"/>
              <p:cNvSpPr/>
              <p:nvPr/>
            </p:nvSpPr>
            <p:spPr bwMode="auto">
              <a:xfrm>
                <a:off x="1087" y="2873"/>
                <a:ext cx="57" cy="62"/>
              </a:xfrm>
              <a:custGeom>
                <a:avLst/>
                <a:gdLst>
                  <a:gd name="T0" fmla="*/ 0 w 513"/>
                  <a:gd name="T1" fmla="*/ 0 h 562"/>
                  <a:gd name="T2" fmla="*/ 0 w 513"/>
                  <a:gd name="T3" fmla="*/ 0 h 562"/>
                  <a:gd name="T4" fmla="*/ 0 w 513"/>
                  <a:gd name="T5" fmla="*/ 0 h 562"/>
                  <a:gd name="T6" fmla="*/ 0 w 513"/>
                  <a:gd name="T7" fmla="*/ 0 h 562"/>
                  <a:gd name="T8" fmla="*/ 0 w 513"/>
                  <a:gd name="T9" fmla="*/ 0 h 562"/>
                  <a:gd name="T10" fmla="*/ 0 w 513"/>
                  <a:gd name="T11" fmla="*/ 0 h 562"/>
                  <a:gd name="T12" fmla="*/ 0 w 513"/>
                  <a:gd name="T13" fmla="*/ 0 h 562"/>
                  <a:gd name="T14" fmla="*/ 0 w 513"/>
                  <a:gd name="T15" fmla="*/ 0 h 562"/>
                  <a:gd name="T16" fmla="*/ 0 w 513"/>
                  <a:gd name="T17" fmla="*/ 0 h 562"/>
                  <a:gd name="T18" fmla="*/ 0 w 513"/>
                  <a:gd name="T19" fmla="*/ 0 h 562"/>
                  <a:gd name="T20" fmla="*/ 0 w 513"/>
                  <a:gd name="T21" fmla="*/ 0 h 562"/>
                  <a:gd name="T22" fmla="*/ 0 w 513"/>
                  <a:gd name="T23" fmla="*/ 0 h 562"/>
                  <a:gd name="T24" fmla="*/ 0 w 513"/>
                  <a:gd name="T25" fmla="*/ 0 h 562"/>
                  <a:gd name="T26" fmla="*/ 0 w 513"/>
                  <a:gd name="T27" fmla="*/ 0 h 562"/>
                  <a:gd name="T28" fmla="*/ 0 w 513"/>
                  <a:gd name="T29" fmla="*/ 0 h 562"/>
                  <a:gd name="T30" fmla="*/ 0 w 513"/>
                  <a:gd name="T31" fmla="*/ 0 h 562"/>
                  <a:gd name="T32" fmla="*/ 0 w 513"/>
                  <a:gd name="T33" fmla="*/ 0 h 562"/>
                  <a:gd name="T34" fmla="*/ 0 w 513"/>
                  <a:gd name="T35" fmla="*/ 0 h 562"/>
                  <a:gd name="T36" fmla="*/ 0 w 513"/>
                  <a:gd name="T37" fmla="*/ 0 h 562"/>
                  <a:gd name="T38" fmla="*/ 0 w 513"/>
                  <a:gd name="T39" fmla="*/ 0 h 562"/>
                  <a:gd name="T40" fmla="*/ 0 w 513"/>
                  <a:gd name="T41" fmla="*/ 0 h 562"/>
                  <a:gd name="T42" fmla="*/ 0 w 513"/>
                  <a:gd name="T43" fmla="*/ 0 h 56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13"/>
                  <a:gd name="T67" fmla="*/ 0 h 562"/>
                  <a:gd name="T68" fmla="*/ 513 w 513"/>
                  <a:gd name="T69" fmla="*/ 562 h 56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13" h="562">
                    <a:moveTo>
                      <a:pt x="267" y="130"/>
                    </a:moveTo>
                    <a:lnTo>
                      <a:pt x="222" y="72"/>
                    </a:lnTo>
                    <a:lnTo>
                      <a:pt x="160" y="29"/>
                    </a:lnTo>
                    <a:lnTo>
                      <a:pt x="103" y="0"/>
                    </a:lnTo>
                    <a:lnTo>
                      <a:pt x="58" y="8"/>
                    </a:lnTo>
                    <a:lnTo>
                      <a:pt x="26" y="40"/>
                    </a:lnTo>
                    <a:lnTo>
                      <a:pt x="0" y="138"/>
                    </a:lnTo>
                    <a:lnTo>
                      <a:pt x="10" y="250"/>
                    </a:lnTo>
                    <a:lnTo>
                      <a:pt x="37" y="357"/>
                    </a:lnTo>
                    <a:lnTo>
                      <a:pt x="66" y="440"/>
                    </a:lnTo>
                    <a:lnTo>
                      <a:pt x="122" y="527"/>
                    </a:lnTo>
                    <a:lnTo>
                      <a:pt x="171" y="562"/>
                    </a:lnTo>
                    <a:lnTo>
                      <a:pt x="237" y="562"/>
                    </a:lnTo>
                    <a:lnTo>
                      <a:pt x="304" y="538"/>
                    </a:lnTo>
                    <a:lnTo>
                      <a:pt x="338" y="476"/>
                    </a:lnTo>
                    <a:lnTo>
                      <a:pt x="356" y="397"/>
                    </a:lnTo>
                    <a:lnTo>
                      <a:pt x="349" y="300"/>
                    </a:lnTo>
                    <a:lnTo>
                      <a:pt x="505" y="311"/>
                    </a:lnTo>
                    <a:lnTo>
                      <a:pt x="513" y="267"/>
                    </a:lnTo>
                    <a:lnTo>
                      <a:pt x="335" y="250"/>
                    </a:lnTo>
                    <a:lnTo>
                      <a:pt x="290" y="149"/>
                    </a:lnTo>
                    <a:lnTo>
                      <a:pt x="267" y="130"/>
                    </a:lnTo>
                    <a:close/>
                  </a:path>
                </a:pathLst>
              </a:custGeom>
              <a:solidFill>
                <a:srgbClr val="FF9900"/>
              </a:solidFill>
              <a:ln w="9525">
                <a:no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76" name="Freeform 76"/>
              <p:cNvSpPr/>
              <p:nvPr/>
            </p:nvSpPr>
            <p:spPr bwMode="auto">
              <a:xfrm>
                <a:off x="1040" y="2857"/>
                <a:ext cx="66" cy="100"/>
              </a:xfrm>
              <a:custGeom>
                <a:avLst/>
                <a:gdLst>
                  <a:gd name="T0" fmla="*/ 0 w 591"/>
                  <a:gd name="T1" fmla="*/ 0 h 901"/>
                  <a:gd name="T2" fmla="*/ 0 w 591"/>
                  <a:gd name="T3" fmla="*/ 0 h 901"/>
                  <a:gd name="T4" fmla="*/ 0 w 591"/>
                  <a:gd name="T5" fmla="*/ 0 h 901"/>
                  <a:gd name="T6" fmla="*/ 0 w 591"/>
                  <a:gd name="T7" fmla="*/ 0 h 901"/>
                  <a:gd name="T8" fmla="*/ 0 w 591"/>
                  <a:gd name="T9" fmla="*/ 0 h 901"/>
                  <a:gd name="T10" fmla="*/ 0 w 591"/>
                  <a:gd name="T11" fmla="*/ 0 h 901"/>
                  <a:gd name="T12" fmla="*/ 0 w 591"/>
                  <a:gd name="T13" fmla="*/ 0 h 901"/>
                  <a:gd name="T14" fmla="*/ 0 w 591"/>
                  <a:gd name="T15" fmla="*/ 0 h 901"/>
                  <a:gd name="T16" fmla="*/ 0 w 591"/>
                  <a:gd name="T17" fmla="*/ 0 h 901"/>
                  <a:gd name="T18" fmla="*/ 0 w 591"/>
                  <a:gd name="T19" fmla="*/ 0 h 901"/>
                  <a:gd name="T20" fmla="*/ 0 w 591"/>
                  <a:gd name="T21" fmla="*/ 0 h 901"/>
                  <a:gd name="T22" fmla="*/ 0 w 591"/>
                  <a:gd name="T23" fmla="*/ 0 h 901"/>
                  <a:gd name="T24" fmla="*/ 0 w 591"/>
                  <a:gd name="T25" fmla="*/ 0 h 901"/>
                  <a:gd name="T26" fmla="*/ 0 w 591"/>
                  <a:gd name="T27" fmla="*/ 0 h 901"/>
                  <a:gd name="T28" fmla="*/ 0 w 591"/>
                  <a:gd name="T29" fmla="*/ 0 h 901"/>
                  <a:gd name="T30" fmla="*/ 0 w 591"/>
                  <a:gd name="T31" fmla="*/ 0 h 901"/>
                  <a:gd name="T32" fmla="*/ 0 w 591"/>
                  <a:gd name="T33" fmla="*/ 0 h 901"/>
                  <a:gd name="T34" fmla="*/ 0 w 591"/>
                  <a:gd name="T35" fmla="*/ 0 h 901"/>
                  <a:gd name="T36" fmla="*/ 0 w 591"/>
                  <a:gd name="T37" fmla="*/ 0 h 901"/>
                  <a:gd name="T38" fmla="*/ 0 w 591"/>
                  <a:gd name="T39" fmla="*/ 0 h 901"/>
                  <a:gd name="T40" fmla="*/ 0 w 591"/>
                  <a:gd name="T41" fmla="*/ 0 h 901"/>
                  <a:gd name="T42" fmla="*/ 0 w 591"/>
                  <a:gd name="T43" fmla="*/ 0 h 901"/>
                  <a:gd name="T44" fmla="*/ 0 w 591"/>
                  <a:gd name="T45" fmla="*/ 0 h 901"/>
                  <a:gd name="T46" fmla="*/ 0 w 591"/>
                  <a:gd name="T47" fmla="*/ 0 h 901"/>
                  <a:gd name="T48" fmla="*/ 0 w 591"/>
                  <a:gd name="T49" fmla="*/ 0 h 901"/>
                  <a:gd name="T50" fmla="*/ 0 w 591"/>
                  <a:gd name="T51" fmla="*/ 0 h 901"/>
                  <a:gd name="T52" fmla="*/ 0 w 591"/>
                  <a:gd name="T53" fmla="*/ 0 h 901"/>
                  <a:gd name="T54" fmla="*/ 0 w 591"/>
                  <a:gd name="T55" fmla="*/ 0 h 901"/>
                  <a:gd name="T56" fmla="*/ 0 w 591"/>
                  <a:gd name="T57" fmla="*/ 0 h 901"/>
                  <a:gd name="T58" fmla="*/ 0 w 591"/>
                  <a:gd name="T59" fmla="*/ 0 h 901"/>
                  <a:gd name="T60" fmla="*/ 0 w 591"/>
                  <a:gd name="T61" fmla="*/ 0 h 901"/>
                  <a:gd name="T62" fmla="*/ 0 w 591"/>
                  <a:gd name="T63" fmla="*/ 0 h 901"/>
                  <a:gd name="T64" fmla="*/ 0 w 591"/>
                  <a:gd name="T65" fmla="*/ 0 h 901"/>
                  <a:gd name="T66" fmla="*/ 0 w 591"/>
                  <a:gd name="T67" fmla="*/ 0 h 901"/>
                  <a:gd name="T68" fmla="*/ 0 w 591"/>
                  <a:gd name="T69" fmla="*/ 0 h 901"/>
                  <a:gd name="T70" fmla="*/ 0 w 591"/>
                  <a:gd name="T71" fmla="*/ 0 h 901"/>
                  <a:gd name="T72" fmla="*/ 0 w 591"/>
                  <a:gd name="T73" fmla="*/ 0 h 901"/>
                  <a:gd name="T74" fmla="*/ 0 w 591"/>
                  <a:gd name="T75" fmla="*/ 0 h 901"/>
                  <a:gd name="T76" fmla="*/ 0 w 591"/>
                  <a:gd name="T77" fmla="*/ 0 h 901"/>
                  <a:gd name="T78" fmla="*/ 0 w 591"/>
                  <a:gd name="T79" fmla="*/ 0 h 901"/>
                  <a:gd name="T80" fmla="*/ 0 w 591"/>
                  <a:gd name="T81" fmla="*/ 0 h 901"/>
                  <a:gd name="T82" fmla="*/ 0 w 591"/>
                  <a:gd name="T83" fmla="*/ 0 h 901"/>
                  <a:gd name="T84" fmla="*/ 0 w 591"/>
                  <a:gd name="T85" fmla="*/ 0 h 901"/>
                  <a:gd name="T86" fmla="*/ 0 w 591"/>
                  <a:gd name="T87" fmla="*/ 0 h 901"/>
                  <a:gd name="T88" fmla="*/ 0 w 591"/>
                  <a:gd name="T89" fmla="*/ 0 h 9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1"/>
                  <a:gd name="T136" fmla="*/ 0 h 901"/>
                  <a:gd name="T137" fmla="*/ 591 w 591"/>
                  <a:gd name="T138" fmla="*/ 901 h 9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1" h="901">
                    <a:moveTo>
                      <a:pt x="345" y="21"/>
                    </a:moveTo>
                    <a:lnTo>
                      <a:pt x="419" y="0"/>
                    </a:lnTo>
                    <a:lnTo>
                      <a:pt x="479" y="3"/>
                    </a:lnTo>
                    <a:lnTo>
                      <a:pt x="524" y="36"/>
                    </a:lnTo>
                    <a:lnTo>
                      <a:pt x="554" y="87"/>
                    </a:lnTo>
                    <a:lnTo>
                      <a:pt x="543" y="140"/>
                    </a:lnTo>
                    <a:lnTo>
                      <a:pt x="501" y="140"/>
                    </a:lnTo>
                    <a:lnTo>
                      <a:pt x="512" y="97"/>
                    </a:lnTo>
                    <a:lnTo>
                      <a:pt x="479" y="58"/>
                    </a:lnTo>
                    <a:lnTo>
                      <a:pt x="446" y="43"/>
                    </a:lnTo>
                    <a:lnTo>
                      <a:pt x="390" y="58"/>
                    </a:lnTo>
                    <a:lnTo>
                      <a:pt x="412" y="101"/>
                    </a:lnTo>
                    <a:lnTo>
                      <a:pt x="419" y="140"/>
                    </a:lnTo>
                    <a:lnTo>
                      <a:pt x="412" y="173"/>
                    </a:lnTo>
                    <a:lnTo>
                      <a:pt x="356" y="187"/>
                    </a:lnTo>
                    <a:lnTo>
                      <a:pt x="297" y="176"/>
                    </a:lnTo>
                    <a:lnTo>
                      <a:pt x="286" y="151"/>
                    </a:lnTo>
                    <a:lnTo>
                      <a:pt x="223" y="220"/>
                    </a:lnTo>
                    <a:lnTo>
                      <a:pt x="186" y="295"/>
                    </a:lnTo>
                    <a:lnTo>
                      <a:pt x="134" y="393"/>
                    </a:lnTo>
                    <a:lnTo>
                      <a:pt x="100" y="479"/>
                    </a:lnTo>
                    <a:lnTo>
                      <a:pt x="86" y="562"/>
                    </a:lnTo>
                    <a:lnTo>
                      <a:pt x="97" y="605"/>
                    </a:lnTo>
                    <a:lnTo>
                      <a:pt x="156" y="660"/>
                    </a:lnTo>
                    <a:lnTo>
                      <a:pt x="279" y="706"/>
                    </a:lnTo>
                    <a:lnTo>
                      <a:pt x="345" y="727"/>
                    </a:lnTo>
                    <a:lnTo>
                      <a:pt x="412" y="738"/>
                    </a:lnTo>
                    <a:lnTo>
                      <a:pt x="512" y="778"/>
                    </a:lnTo>
                    <a:lnTo>
                      <a:pt x="586" y="804"/>
                    </a:lnTo>
                    <a:lnTo>
                      <a:pt x="591" y="854"/>
                    </a:lnTo>
                    <a:lnTo>
                      <a:pt x="554" y="890"/>
                    </a:lnTo>
                    <a:lnTo>
                      <a:pt x="509" y="901"/>
                    </a:lnTo>
                    <a:lnTo>
                      <a:pt x="442" y="868"/>
                    </a:lnTo>
                    <a:lnTo>
                      <a:pt x="286" y="789"/>
                    </a:lnTo>
                    <a:lnTo>
                      <a:pt x="156" y="735"/>
                    </a:lnTo>
                    <a:lnTo>
                      <a:pt x="67" y="674"/>
                    </a:lnTo>
                    <a:lnTo>
                      <a:pt x="7" y="620"/>
                    </a:lnTo>
                    <a:lnTo>
                      <a:pt x="0" y="554"/>
                    </a:lnTo>
                    <a:lnTo>
                      <a:pt x="33" y="468"/>
                    </a:lnTo>
                    <a:lnTo>
                      <a:pt x="100" y="338"/>
                    </a:lnTo>
                    <a:lnTo>
                      <a:pt x="163" y="231"/>
                    </a:lnTo>
                    <a:lnTo>
                      <a:pt x="242" y="119"/>
                    </a:lnTo>
                    <a:lnTo>
                      <a:pt x="301" y="53"/>
                    </a:lnTo>
                    <a:lnTo>
                      <a:pt x="375" y="21"/>
                    </a:lnTo>
                    <a:lnTo>
                      <a:pt x="345" y="21"/>
                    </a:lnTo>
                    <a:close/>
                  </a:path>
                </a:pathLst>
              </a:custGeom>
              <a:solidFill>
                <a:srgbClr val="FF9900"/>
              </a:solidFill>
              <a:ln w="9525">
                <a:no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77" name="Freeform 77"/>
              <p:cNvSpPr/>
              <p:nvPr/>
            </p:nvSpPr>
            <p:spPr bwMode="auto">
              <a:xfrm>
                <a:off x="1102" y="2940"/>
                <a:ext cx="34" cy="94"/>
              </a:xfrm>
              <a:custGeom>
                <a:avLst/>
                <a:gdLst>
                  <a:gd name="T0" fmla="*/ 0 w 309"/>
                  <a:gd name="T1" fmla="*/ 0 h 846"/>
                  <a:gd name="T2" fmla="*/ 0 w 309"/>
                  <a:gd name="T3" fmla="*/ 0 h 846"/>
                  <a:gd name="T4" fmla="*/ 0 w 309"/>
                  <a:gd name="T5" fmla="*/ 0 h 846"/>
                  <a:gd name="T6" fmla="*/ 0 w 309"/>
                  <a:gd name="T7" fmla="*/ 0 h 846"/>
                  <a:gd name="T8" fmla="*/ 0 w 309"/>
                  <a:gd name="T9" fmla="*/ 0 h 846"/>
                  <a:gd name="T10" fmla="*/ 0 w 309"/>
                  <a:gd name="T11" fmla="*/ 0 h 846"/>
                  <a:gd name="T12" fmla="*/ 0 w 309"/>
                  <a:gd name="T13" fmla="*/ 0 h 846"/>
                  <a:gd name="T14" fmla="*/ 0 w 309"/>
                  <a:gd name="T15" fmla="*/ 0 h 846"/>
                  <a:gd name="T16" fmla="*/ 0 w 309"/>
                  <a:gd name="T17" fmla="*/ 0 h 846"/>
                  <a:gd name="T18" fmla="*/ 0 w 309"/>
                  <a:gd name="T19" fmla="*/ 0 h 846"/>
                  <a:gd name="T20" fmla="*/ 0 w 309"/>
                  <a:gd name="T21" fmla="*/ 0 h 846"/>
                  <a:gd name="T22" fmla="*/ 0 w 309"/>
                  <a:gd name="T23" fmla="*/ 0 h 846"/>
                  <a:gd name="T24" fmla="*/ 0 w 309"/>
                  <a:gd name="T25" fmla="*/ 0 h 846"/>
                  <a:gd name="T26" fmla="*/ 0 w 309"/>
                  <a:gd name="T27" fmla="*/ 0 h 846"/>
                  <a:gd name="T28" fmla="*/ 0 w 309"/>
                  <a:gd name="T29" fmla="*/ 0 h 846"/>
                  <a:gd name="T30" fmla="*/ 0 w 309"/>
                  <a:gd name="T31" fmla="*/ 0 h 846"/>
                  <a:gd name="T32" fmla="*/ 0 w 309"/>
                  <a:gd name="T33" fmla="*/ 0 h 846"/>
                  <a:gd name="T34" fmla="*/ 0 w 309"/>
                  <a:gd name="T35" fmla="*/ 0 h 846"/>
                  <a:gd name="T36" fmla="*/ 0 w 309"/>
                  <a:gd name="T37" fmla="*/ 0 h 846"/>
                  <a:gd name="T38" fmla="*/ 0 w 309"/>
                  <a:gd name="T39" fmla="*/ 0 h 846"/>
                  <a:gd name="T40" fmla="*/ 0 w 309"/>
                  <a:gd name="T41" fmla="*/ 0 h 846"/>
                  <a:gd name="T42" fmla="*/ 0 w 309"/>
                  <a:gd name="T43" fmla="*/ 0 h 846"/>
                  <a:gd name="T44" fmla="*/ 0 w 309"/>
                  <a:gd name="T45" fmla="*/ 0 h 84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9"/>
                  <a:gd name="T70" fmla="*/ 0 h 846"/>
                  <a:gd name="T71" fmla="*/ 309 w 309"/>
                  <a:gd name="T72" fmla="*/ 846 h 84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9" h="846">
                    <a:moveTo>
                      <a:pt x="19" y="66"/>
                    </a:moveTo>
                    <a:lnTo>
                      <a:pt x="31" y="22"/>
                    </a:lnTo>
                    <a:lnTo>
                      <a:pt x="79" y="0"/>
                    </a:lnTo>
                    <a:lnTo>
                      <a:pt x="123" y="0"/>
                    </a:lnTo>
                    <a:lnTo>
                      <a:pt x="179" y="32"/>
                    </a:lnTo>
                    <a:lnTo>
                      <a:pt x="232" y="109"/>
                    </a:lnTo>
                    <a:lnTo>
                      <a:pt x="269" y="188"/>
                    </a:lnTo>
                    <a:lnTo>
                      <a:pt x="287" y="295"/>
                    </a:lnTo>
                    <a:lnTo>
                      <a:pt x="302" y="421"/>
                    </a:lnTo>
                    <a:lnTo>
                      <a:pt x="309" y="543"/>
                    </a:lnTo>
                    <a:lnTo>
                      <a:pt x="309" y="702"/>
                    </a:lnTo>
                    <a:lnTo>
                      <a:pt x="287" y="799"/>
                    </a:lnTo>
                    <a:lnTo>
                      <a:pt x="246" y="835"/>
                    </a:lnTo>
                    <a:lnTo>
                      <a:pt x="175" y="846"/>
                    </a:lnTo>
                    <a:lnTo>
                      <a:pt x="101" y="843"/>
                    </a:lnTo>
                    <a:lnTo>
                      <a:pt x="63" y="799"/>
                    </a:lnTo>
                    <a:lnTo>
                      <a:pt x="42" y="724"/>
                    </a:lnTo>
                    <a:lnTo>
                      <a:pt x="23" y="649"/>
                    </a:lnTo>
                    <a:lnTo>
                      <a:pt x="8" y="511"/>
                    </a:lnTo>
                    <a:lnTo>
                      <a:pt x="0" y="357"/>
                    </a:lnTo>
                    <a:lnTo>
                      <a:pt x="0" y="176"/>
                    </a:lnTo>
                    <a:lnTo>
                      <a:pt x="19" y="98"/>
                    </a:lnTo>
                    <a:lnTo>
                      <a:pt x="19" y="66"/>
                    </a:lnTo>
                    <a:close/>
                  </a:path>
                </a:pathLst>
              </a:custGeom>
              <a:solidFill>
                <a:srgbClr val="FF9900"/>
              </a:solidFill>
              <a:ln w="9525">
                <a:no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78" name="Freeform 78"/>
              <p:cNvSpPr/>
              <p:nvPr/>
            </p:nvSpPr>
            <p:spPr bwMode="auto">
              <a:xfrm>
                <a:off x="1118" y="2943"/>
                <a:ext cx="52" cy="72"/>
              </a:xfrm>
              <a:custGeom>
                <a:avLst/>
                <a:gdLst>
                  <a:gd name="T0" fmla="*/ 0 w 472"/>
                  <a:gd name="T1" fmla="*/ 0 h 649"/>
                  <a:gd name="T2" fmla="*/ 0 w 472"/>
                  <a:gd name="T3" fmla="*/ 0 h 649"/>
                  <a:gd name="T4" fmla="*/ 0 w 472"/>
                  <a:gd name="T5" fmla="*/ 0 h 649"/>
                  <a:gd name="T6" fmla="*/ 0 w 472"/>
                  <a:gd name="T7" fmla="*/ 0 h 649"/>
                  <a:gd name="T8" fmla="*/ 0 w 472"/>
                  <a:gd name="T9" fmla="*/ 0 h 649"/>
                  <a:gd name="T10" fmla="*/ 0 w 472"/>
                  <a:gd name="T11" fmla="*/ 0 h 649"/>
                  <a:gd name="T12" fmla="*/ 0 w 472"/>
                  <a:gd name="T13" fmla="*/ 0 h 649"/>
                  <a:gd name="T14" fmla="*/ 0 w 472"/>
                  <a:gd name="T15" fmla="*/ 0 h 649"/>
                  <a:gd name="T16" fmla="*/ 0 w 472"/>
                  <a:gd name="T17" fmla="*/ 0 h 649"/>
                  <a:gd name="T18" fmla="*/ 0 w 472"/>
                  <a:gd name="T19" fmla="*/ 0 h 649"/>
                  <a:gd name="T20" fmla="*/ 0 w 472"/>
                  <a:gd name="T21" fmla="*/ 0 h 649"/>
                  <a:gd name="T22" fmla="*/ 0 w 472"/>
                  <a:gd name="T23" fmla="*/ 0 h 649"/>
                  <a:gd name="T24" fmla="*/ 0 w 472"/>
                  <a:gd name="T25" fmla="*/ 0 h 649"/>
                  <a:gd name="T26" fmla="*/ 0 w 472"/>
                  <a:gd name="T27" fmla="*/ 0 h 649"/>
                  <a:gd name="T28" fmla="*/ 0 w 472"/>
                  <a:gd name="T29" fmla="*/ 0 h 649"/>
                  <a:gd name="T30" fmla="*/ 0 w 472"/>
                  <a:gd name="T31" fmla="*/ 0 h 649"/>
                  <a:gd name="T32" fmla="*/ 0 w 472"/>
                  <a:gd name="T33" fmla="*/ 0 h 649"/>
                  <a:gd name="T34" fmla="*/ 0 w 472"/>
                  <a:gd name="T35" fmla="*/ 0 h 649"/>
                  <a:gd name="T36" fmla="*/ 0 w 472"/>
                  <a:gd name="T37" fmla="*/ 0 h 649"/>
                  <a:gd name="T38" fmla="*/ 0 w 472"/>
                  <a:gd name="T39" fmla="*/ 0 h 649"/>
                  <a:gd name="T40" fmla="*/ 0 w 472"/>
                  <a:gd name="T41" fmla="*/ 0 h 649"/>
                  <a:gd name="T42" fmla="*/ 0 w 472"/>
                  <a:gd name="T43" fmla="*/ 0 h 649"/>
                  <a:gd name="T44" fmla="*/ 0 w 472"/>
                  <a:gd name="T45" fmla="*/ 0 h 649"/>
                  <a:gd name="T46" fmla="*/ 0 w 472"/>
                  <a:gd name="T47" fmla="*/ 0 h 649"/>
                  <a:gd name="T48" fmla="*/ 0 w 472"/>
                  <a:gd name="T49" fmla="*/ 0 h 649"/>
                  <a:gd name="T50" fmla="*/ 0 w 472"/>
                  <a:gd name="T51" fmla="*/ 0 h 649"/>
                  <a:gd name="T52" fmla="*/ 0 w 472"/>
                  <a:gd name="T53" fmla="*/ 0 h 649"/>
                  <a:gd name="T54" fmla="*/ 0 w 472"/>
                  <a:gd name="T55" fmla="*/ 0 h 649"/>
                  <a:gd name="T56" fmla="*/ 0 w 472"/>
                  <a:gd name="T57" fmla="*/ 0 h 649"/>
                  <a:gd name="T58" fmla="*/ 0 w 472"/>
                  <a:gd name="T59" fmla="*/ 0 h 649"/>
                  <a:gd name="T60" fmla="*/ 0 w 472"/>
                  <a:gd name="T61" fmla="*/ 0 h 649"/>
                  <a:gd name="T62" fmla="*/ 0 w 472"/>
                  <a:gd name="T63" fmla="*/ 0 h 649"/>
                  <a:gd name="T64" fmla="*/ 0 w 472"/>
                  <a:gd name="T65" fmla="*/ 0 h 649"/>
                  <a:gd name="T66" fmla="*/ 0 w 472"/>
                  <a:gd name="T67" fmla="*/ 0 h 649"/>
                  <a:gd name="T68" fmla="*/ 0 w 472"/>
                  <a:gd name="T69" fmla="*/ 0 h 64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72"/>
                  <a:gd name="T106" fmla="*/ 0 h 649"/>
                  <a:gd name="T107" fmla="*/ 472 w 472"/>
                  <a:gd name="T108" fmla="*/ 649 h 64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72" h="649">
                    <a:moveTo>
                      <a:pt x="26" y="0"/>
                    </a:moveTo>
                    <a:lnTo>
                      <a:pt x="122" y="11"/>
                    </a:lnTo>
                    <a:lnTo>
                      <a:pt x="222" y="28"/>
                    </a:lnTo>
                    <a:lnTo>
                      <a:pt x="327" y="86"/>
                    </a:lnTo>
                    <a:lnTo>
                      <a:pt x="401" y="129"/>
                    </a:lnTo>
                    <a:lnTo>
                      <a:pt x="449" y="191"/>
                    </a:lnTo>
                    <a:lnTo>
                      <a:pt x="472" y="227"/>
                    </a:lnTo>
                    <a:lnTo>
                      <a:pt x="427" y="332"/>
                    </a:lnTo>
                    <a:lnTo>
                      <a:pt x="356" y="396"/>
                    </a:lnTo>
                    <a:lnTo>
                      <a:pt x="271" y="443"/>
                    </a:lnTo>
                    <a:lnTo>
                      <a:pt x="226" y="472"/>
                    </a:lnTo>
                    <a:lnTo>
                      <a:pt x="148" y="486"/>
                    </a:lnTo>
                    <a:lnTo>
                      <a:pt x="145" y="515"/>
                    </a:lnTo>
                    <a:lnTo>
                      <a:pt x="204" y="540"/>
                    </a:lnTo>
                    <a:lnTo>
                      <a:pt x="290" y="563"/>
                    </a:lnTo>
                    <a:lnTo>
                      <a:pt x="371" y="606"/>
                    </a:lnTo>
                    <a:lnTo>
                      <a:pt x="338" y="638"/>
                    </a:lnTo>
                    <a:lnTo>
                      <a:pt x="304" y="649"/>
                    </a:lnTo>
                    <a:lnTo>
                      <a:pt x="256" y="601"/>
                    </a:lnTo>
                    <a:lnTo>
                      <a:pt x="182" y="573"/>
                    </a:lnTo>
                    <a:lnTo>
                      <a:pt x="122" y="552"/>
                    </a:lnTo>
                    <a:lnTo>
                      <a:pt x="122" y="508"/>
                    </a:lnTo>
                    <a:lnTo>
                      <a:pt x="134" y="462"/>
                    </a:lnTo>
                    <a:lnTo>
                      <a:pt x="171" y="443"/>
                    </a:lnTo>
                    <a:lnTo>
                      <a:pt x="290" y="396"/>
                    </a:lnTo>
                    <a:lnTo>
                      <a:pt x="356" y="324"/>
                    </a:lnTo>
                    <a:lnTo>
                      <a:pt x="404" y="249"/>
                    </a:lnTo>
                    <a:lnTo>
                      <a:pt x="393" y="212"/>
                    </a:lnTo>
                    <a:lnTo>
                      <a:pt x="356" y="169"/>
                    </a:lnTo>
                    <a:lnTo>
                      <a:pt x="267" y="108"/>
                    </a:lnTo>
                    <a:lnTo>
                      <a:pt x="159" y="86"/>
                    </a:lnTo>
                    <a:lnTo>
                      <a:pt x="89" y="83"/>
                    </a:lnTo>
                    <a:lnTo>
                      <a:pt x="26" y="83"/>
                    </a:lnTo>
                    <a:lnTo>
                      <a:pt x="0" y="43"/>
                    </a:lnTo>
                    <a:lnTo>
                      <a:pt x="26" y="0"/>
                    </a:lnTo>
                    <a:close/>
                  </a:path>
                </a:pathLst>
              </a:custGeom>
              <a:solidFill>
                <a:srgbClr val="FF9900"/>
              </a:solidFill>
              <a:ln w="9525">
                <a:no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79" name="Freeform 79"/>
              <p:cNvSpPr/>
              <p:nvPr/>
            </p:nvSpPr>
            <p:spPr bwMode="auto">
              <a:xfrm>
                <a:off x="1122" y="3024"/>
                <a:ext cx="64" cy="117"/>
              </a:xfrm>
              <a:custGeom>
                <a:avLst/>
                <a:gdLst>
                  <a:gd name="T0" fmla="*/ 0 w 574"/>
                  <a:gd name="T1" fmla="*/ 0 h 1049"/>
                  <a:gd name="T2" fmla="*/ 0 w 574"/>
                  <a:gd name="T3" fmla="*/ 0 h 1049"/>
                  <a:gd name="T4" fmla="*/ 0 w 574"/>
                  <a:gd name="T5" fmla="*/ 0 h 1049"/>
                  <a:gd name="T6" fmla="*/ 0 w 574"/>
                  <a:gd name="T7" fmla="*/ 0 h 1049"/>
                  <a:gd name="T8" fmla="*/ 0 w 574"/>
                  <a:gd name="T9" fmla="*/ 0 h 1049"/>
                  <a:gd name="T10" fmla="*/ 0 w 574"/>
                  <a:gd name="T11" fmla="*/ 0 h 1049"/>
                  <a:gd name="T12" fmla="*/ 0 w 574"/>
                  <a:gd name="T13" fmla="*/ 0 h 1049"/>
                  <a:gd name="T14" fmla="*/ 0 w 574"/>
                  <a:gd name="T15" fmla="*/ 0 h 1049"/>
                  <a:gd name="T16" fmla="*/ 0 w 574"/>
                  <a:gd name="T17" fmla="*/ 0 h 1049"/>
                  <a:gd name="T18" fmla="*/ 0 w 574"/>
                  <a:gd name="T19" fmla="*/ 0 h 1049"/>
                  <a:gd name="T20" fmla="*/ 0 w 574"/>
                  <a:gd name="T21" fmla="*/ 0 h 1049"/>
                  <a:gd name="T22" fmla="*/ 0 w 574"/>
                  <a:gd name="T23" fmla="*/ 0 h 1049"/>
                  <a:gd name="T24" fmla="*/ 0 w 574"/>
                  <a:gd name="T25" fmla="*/ 0 h 1049"/>
                  <a:gd name="T26" fmla="*/ 0 w 574"/>
                  <a:gd name="T27" fmla="*/ 0 h 1049"/>
                  <a:gd name="T28" fmla="*/ 0 w 574"/>
                  <a:gd name="T29" fmla="*/ 0 h 1049"/>
                  <a:gd name="T30" fmla="*/ 0 w 574"/>
                  <a:gd name="T31" fmla="*/ 0 h 1049"/>
                  <a:gd name="T32" fmla="*/ 0 w 574"/>
                  <a:gd name="T33" fmla="*/ 0 h 1049"/>
                  <a:gd name="T34" fmla="*/ 0 w 574"/>
                  <a:gd name="T35" fmla="*/ 0 h 1049"/>
                  <a:gd name="T36" fmla="*/ 0 w 574"/>
                  <a:gd name="T37" fmla="*/ 0 h 1049"/>
                  <a:gd name="T38" fmla="*/ 0 w 574"/>
                  <a:gd name="T39" fmla="*/ 0 h 1049"/>
                  <a:gd name="T40" fmla="*/ 0 w 574"/>
                  <a:gd name="T41" fmla="*/ 0 h 1049"/>
                  <a:gd name="T42" fmla="*/ 0 w 574"/>
                  <a:gd name="T43" fmla="*/ 0 h 1049"/>
                  <a:gd name="T44" fmla="*/ 0 w 574"/>
                  <a:gd name="T45" fmla="*/ 0 h 1049"/>
                  <a:gd name="T46" fmla="*/ 0 w 574"/>
                  <a:gd name="T47" fmla="*/ 0 h 1049"/>
                  <a:gd name="T48" fmla="*/ 0 w 574"/>
                  <a:gd name="T49" fmla="*/ 0 h 1049"/>
                  <a:gd name="T50" fmla="*/ 0 w 574"/>
                  <a:gd name="T51" fmla="*/ 0 h 1049"/>
                  <a:gd name="T52" fmla="*/ 0 w 574"/>
                  <a:gd name="T53" fmla="*/ 0 h 1049"/>
                  <a:gd name="T54" fmla="*/ 0 w 574"/>
                  <a:gd name="T55" fmla="*/ 0 h 1049"/>
                  <a:gd name="T56" fmla="*/ 0 w 574"/>
                  <a:gd name="T57" fmla="*/ 0 h 1049"/>
                  <a:gd name="T58" fmla="*/ 0 w 574"/>
                  <a:gd name="T59" fmla="*/ 0 h 1049"/>
                  <a:gd name="T60" fmla="*/ 0 w 574"/>
                  <a:gd name="T61" fmla="*/ 0 h 1049"/>
                  <a:gd name="T62" fmla="*/ 0 w 574"/>
                  <a:gd name="T63" fmla="*/ 0 h 1049"/>
                  <a:gd name="T64" fmla="*/ 0 w 574"/>
                  <a:gd name="T65" fmla="*/ 0 h 1049"/>
                  <a:gd name="T66" fmla="*/ 0 w 574"/>
                  <a:gd name="T67" fmla="*/ 0 h 10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74"/>
                  <a:gd name="T103" fmla="*/ 0 h 1049"/>
                  <a:gd name="T104" fmla="*/ 574 w 574"/>
                  <a:gd name="T105" fmla="*/ 1049 h 10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74" h="1049">
                    <a:moveTo>
                      <a:pt x="66" y="0"/>
                    </a:moveTo>
                    <a:lnTo>
                      <a:pt x="15" y="0"/>
                    </a:lnTo>
                    <a:lnTo>
                      <a:pt x="0" y="75"/>
                    </a:lnTo>
                    <a:lnTo>
                      <a:pt x="37" y="119"/>
                    </a:lnTo>
                    <a:lnTo>
                      <a:pt x="156" y="223"/>
                    </a:lnTo>
                    <a:lnTo>
                      <a:pt x="261" y="356"/>
                    </a:lnTo>
                    <a:lnTo>
                      <a:pt x="328" y="494"/>
                    </a:lnTo>
                    <a:lnTo>
                      <a:pt x="338" y="584"/>
                    </a:lnTo>
                    <a:lnTo>
                      <a:pt x="335" y="649"/>
                    </a:lnTo>
                    <a:lnTo>
                      <a:pt x="305" y="797"/>
                    </a:lnTo>
                    <a:lnTo>
                      <a:pt x="267" y="916"/>
                    </a:lnTo>
                    <a:lnTo>
                      <a:pt x="235" y="985"/>
                    </a:lnTo>
                    <a:lnTo>
                      <a:pt x="227" y="1028"/>
                    </a:lnTo>
                    <a:lnTo>
                      <a:pt x="261" y="1028"/>
                    </a:lnTo>
                    <a:lnTo>
                      <a:pt x="312" y="1014"/>
                    </a:lnTo>
                    <a:lnTo>
                      <a:pt x="328" y="1017"/>
                    </a:lnTo>
                    <a:lnTo>
                      <a:pt x="436" y="1024"/>
                    </a:lnTo>
                    <a:lnTo>
                      <a:pt x="518" y="1049"/>
                    </a:lnTo>
                    <a:lnTo>
                      <a:pt x="547" y="1035"/>
                    </a:lnTo>
                    <a:lnTo>
                      <a:pt x="574" y="981"/>
                    </a:lnTo>
                    <a:lnTo>
                      <a:pt x="547" y="952"/>
                    </a:lnTo>
                    <a:lnTo>
                      <a:pt x="425" y="948"/>
                    </a:lnTo>
                    <a:lnTo>
                      <a:pt x="338" y="959"/>
                    </a:lnTo>
                    <a:lnTo>
                      <a:pt x="294" y="981"/>
                    </a:lnTo>
                    <a:lnTo>
                      <a:pt x="301" y="931"/>
                    </a:lnTo>
                    <a:lnTo>
                      <a:pt x="346" y="854"/>
                    </a:lnTo>
                    <a:lnTo>
                      <a:pt x="383" y="736"/>
                    </a:lnTo>
                    <a:lnTo>
                      <a:pt x="413" y="635"/>
                    </a:lnTo>
                    <a:lnTo>
                      <a:pt x="391" y="519"/>
                    </a:lnTo>
                    <a:lnTo>
                      <a:pt x="357" y="396"/>
                    </a:lnTo>
                    <a:lnTo>
                      <a:pt x="290" y="256"/>
                    </a:lnTo>
                    <a:lnTo>
                      <a:pt x="193" y="126"/>
                    </a:lnTo>
                    <a:lnTo>
                      <a:pt x="111" y="32"/>
                    </a:lnTo>
                    <a:lnTo>
                      <a:pt x="66" y="0"/>
                    </a:lnTo>
                    <a:close/>
                  </a:path>
                </a:pathLst>
              </a:custGeom>
              <a:solidFill>
                <a:srgbClr val="FF9900"/>
              </a:solidFill>
              <a:ln w="9525">
                <a:no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80" name="Freeform 80"/>
              <p:cNvSpPr/>
              <p:nvPr/>
            </p:nvSpPr>
            <p:spPr bwMode="auto">
              <a:xfrm>
                <a:off x="1082" y="3024"/>
                <a:ext cx="43" cy="119"/>
              </a:xfrm>
              <a:custGeom>
                <a:avLst/>
                <a:gdLst>
                  <a:gd name="T0" fmla="*/ 0 w 387"/>
                  <a:gd name="T1" fmla="*/ 0 h 1070"/>
                  <a:gd name="T2" fmla="*/ 0 w 387"/>
                  <a:gd name="T3" fmla="*/ 0 h 1070"/>
                  <a:gd name="T4" fmla="*/ 0 w 387"/>
                  <a:gd name="T5" fmla="*/ 0 h 1070"/>
                  <a:gd name="T6" fmla="*/ 0 w 387"/>
                  <a:gd name="T7" fmla="*/ 0 h 1070"/>
                  <a:gd name="T8" fmla="*/ 0 w 387"/>
                  <a:gd name="T9" fmla="*/ 0 h 1070"/>
                  <a:gd name="T10" fmla="*/ 0 w 387"/>
                  <a:gd name="T11" fmla="*/ 0 h 1070"/>
                  <a:gd name="T12" fmla="*/ 0 w 387"/>
                  <a:gd name="T13" fmla="*/ 0 h 1070"/>
                  <a:gd name="T14" fmla="*/ 0 w 387"/>
                  <a:gd name="T15" fmla="*/ 0 h 1070"/>
                  <a:gd name="T16" fmla="*/ 0 w 387"/>
                  <a:gd name="T17" fmla="*/ 0 h 1070"/>
                  <a:gd name="T18" fmla="*/ 0 w 387"/>
                  <a:gd name="T19" fmla="*/ 0 h 1070"/>
                  <a:gd name="T20" fmla="*/ 0 w 387"/>
                  <a:gd name="T21" fmla="*/ 0 h 1070"/>
                  <a:gd name="T22" fmla="*/ 0 w 387"/>
                  <a:gd name="T23" fmla="*/ 0 h 1070"/>
                  <a:gd name="T24" fmla="*/ 0 w 387"/>
                  <a:gd name="T25" fmla="*/ 0 h 1070"/>
                  <a:gd name="T26" fmla="*/ 0 w 387"/>
                  <a:gd name="T27" fmla="*/ 0 h 1070"/>
                  <a:gd name="T28" fmla="*/ 0 w 387"/>
                  <a:gd name="T29" fmla="*/ 0 h 1070"/>
                  <a:gd name="T30" fmla="*/ 0 w 387"/>
                  <a:gd name="T31" fmla="*/ 0 h 1070"/>
                  <a:gd name="T32" fmla="*/ 0 w 387"/>
                  <a:gd name="T33" fmla="*/ 0 h 1070"/>
                  <a:gd name="T34" fmla="*/ 0 w 387"/>
                  <a:gd name="T35" fmla="*/ 0 h 1070"/>
                  <a:gd name="T36" fmla="*/ 0 w 387"/>
                  <a:gd name="T37" fmla="*/ 0 h 1070"/>
                  <a:gd name="T38" fmla="*/ 0 w 387"/>
                  <a:gd name="T39" fmla="*/ 0 h 1070"/>
                  <a:gd name="T40" fmla="*/ 0 w 387"/>
                  <a:gd name="T41" fmla="*/ 0 h 1070"/>
                  <a:gd name="T42" fmla="*/ 0 w 387"/>
                  <a:gd name="T43" fmla="*/ 0 h 1070"/>
                  <a:gd name="T44" fmla="*/ 0 w 387"/>
                  <a:gd name="T45" fmla="*/ 0 h 1070"/>
                  <a:gd name="T46" fmla="*/ 0 w 387"/>
                  <a:gd name="T47" fmla="*/ 0 h 1070"/>
                  <a:gd name="T48" fmla="*/ 0 w 387"/>
                  <a:gd name="T49" fmla="*/ 0 h 1070"/>
                  <a:gd name="T50" fmla="*/ 0 w 387"/>
                  <a:gd name="T51" fmla="*/ 0 h 1070"/>
                  <a:gd name="T52" fmla="*/ 0 w 387"/>
                  <a:gd name="T53" fmla="*/ 0 h 1070"/>
                  <a:gd name="T54" fmla="*/ 0 w 387"/>
                  <a:gd name="T55" fmla="*/ 0 h 1070"/>
                  <a:gd name="T56" fmla="*/ 0 w 387"/>
                  <a:gd name="T57" fmla="*/ 0 h 1070"/>
                  <a:gd name="T58" fmla="*/ 0 w 387"/>
                  <a:gd name="T59" fmla="*/ 0 h 1070"/>
                  <a:gd name="T60" fmla="*/ 0 w 387"/>
                  <a:gd name="T61" fmla="*/ 0 h 1070"/>
                  <a:gd name="T62" fmla="*/ 0 w 387"/>
                  <a:gd name="T63" fmla="*/ 0 h 10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87"/>
                  <a:gd name="T97" fmla="*/ 0 h 1070"/>
                  <a:gd name="T98" fmla="*/ 387 w 387"/>
                  <a:gd name="T99" fmla="*/ 1070 h 107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87" h="1070">
                    <a:moveTo>
                      <a:pt x="268" y="0"/>
                    </a:moveTo>
                    <a:lnTo>
                      <a:pt x="219" y="101"/>
                    </a:lnTo>
                    <a:lnTo>
                      <a:pt x="186" y="249"/>
                    </a:lnTo>
                    <a:lnTo>
                      <a:pt x="145" y="412"/>
                    </a:lnTo>
                    <a:lnTo>
                      <a:pt x="108" y="577"/>
                    </a:lnTo>
                    <a:lnTo>
                      <a:pt x="108" y="638"/>
                    </a:lnTo>
                    <a:lnTo>
                      <a:pt x="145" y="746"/>
                    </a:lnTo>
                    <a:lnTo>
                      <a:pt x="197" y="804"/>
                    </a:lnTo>
                    <a:lnTo>
                      <a:pt x="245" y="876"/>
                    </a:lnTo>
                    <a:lnTo>
                      <a:pt x="279" y="929"/>
                    </a:lnTo>
                    <a:lnTo>
                      <a:pt x="264" y="955"/>
                    </a:lnTo>
                    <a:lnTo>
                      <a:pt x="179" y="966"/>
                    </a:lnTo>
                    <a:lnTo>
                      <a:pt x="41" y="987"/>
                    </a:lnTo>
                    <a:lnTo>
                      <a:pt x="0" y="1020"/>
                    </a:lnTo>
                    <a:lnTo>
                      <a:pt x="34" y="1049"/>
                    </a:lnTo>
                    <a:lnTo>
                      <a:pt x="112" y="1070"/>
                    </a:lnTo>
                    <a:lnTo>
                      <a:pt x="202" y="1027"/>
                    </a:lnTo>
                    <a:lnTo>
                      <a:pt x="268" y="998"/>
                    </a:lnTo>
                    <a:lnTo>
                      <a:pt x="353" y="987"/>
                    </a:lnTo>
                    <a:lnTo>
                      <a:pt x="387" y="977"/>
                    </a:lnTo>
                    <a:lnTo>
                      <a:pt x="376" y="940"/>
                    </a:lnTo>
                    <a:lnTo>
                      <a:pt x="279" y="847"/>
                    </a:lnTo>
                    <a:lnTo>
                      <a:pt x="223" y="750"/>
                    </a:lnTo>
                    <a:lnTo>
                      <a:pt x="175" y="684"/>
                    </a:lnTo>
                    <a:lnTo>
                      <a:pt x="168" y="620"/>
                    </a:lnTo>
                    <a:lnTo>
                      <a:pt x="190" y="512"/>
                    </a:lnTo>
                    <a:lnTo>
                      <a:pt x="242" y="400"/>
                    </a:lnTo>
                    <a:lnTo>
                      <a:pt x="298" y="210"/>
                    </a:lnTo>
                    <a:lnTo>
                      <a:pt x="346" y="98"/>
                    </a:lnTo>
                    <a:lnTo>
                      <a:pt x="342" y="32"/>
                    </a:lnTo>
                    <a:lnTo>
                      <a:pt x="298" y="0"/>
                    </a:lnTo>
                    <a:lnTo>
                      <a:pt x="268" y="0"/>
                    </a:lnTo>
                    <a:close/>
                  </a:path>
                </a:pathLst>
              </a:custGeom>
              <a:solidFill>
                <a:srgbClr val="FF9900"/>
              </a:solidFill>
              <a:ln w="9525">
                <a:no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grpSp>
        <p:grpSp>
          <p:nvGrpSpPr>
            <p:cNvPr id="58" name="Group 81"/>
            <p:cNvGrpSpPr/>
            <p:nvPr/>
          </p:nvGrpSpPr>
          <p:grpSpPr bwMode="auto">
            <a:xfrm>
              <a:off x="4073" y="3790"/>
              <a:ext cx="19" cy="21"/>
              <a:chOff x="1128" y="2833"/>
              <a:chExt cx="26" cy="35"/>
            </a:xfrm>
          </p:grpSpPr>
          <p:sp>
            <p:nvSpPr>
              <p:cNvPr id="73" name="Freeform 82"/>
              <p:cNvSpPr/>
              <p:nvPr/>
            </p:nvSpPr>
            <p:spPr bwMode="auto">
              <a:xfrm>
                <a:off x="1133" y="2833"/>
                <a:ext cx="21" cy="25"/>
              </a:xfrm>
              <a:custGeom>
                <a:avLst/>
                <a:gdLst>
                  <a:gd name="T0" fmla="*/ 0 w 191"/>
                  <a:gd name="T1" fmla="*/ 0 h 220"/>
                  <a:gd name="T2" fmla="*/ 0 w 191"/>
                  <a:gd name="T3" fmla="*/ 0 h 220"/>
                  <a:gd name="T4" fmla="*/ 0 w 191"/>
                  <a:gd name="T5" fmla="*/ 0 h 220"/>
                  <a:gd name="T6" fmla="*/ 0 w 191"/>
                  <a:gd name="T7" fmla="*/ 0 h 220"/>
                  <a:gd name="T8" fmla="*/ 0 w 191"/>
                  <a:gd name="T9" fmla="*/ 0 h 220"/>
                  <a:gd name="T10" fmla="*/ 0 w 191"/>
                  <a:gd name="T11" fmla="*/ 0 h 220"/>
                  <a:gd name="T12" fmla="*/ 0 w 191"/>
                  <a:gd name="T13" fmla="*/ 0 h 220"/>
                  <a:gd name="T14" fmla="*/ 0 w 191"/>
                  <a:gd name="T15" fmla="*/ 0 h 220"/>
                  <a:gd name="T16" fmla="*/ 0 w 191"/>
                  <a:gd name="T17" fmla="*/ 0 h 220"/>
                  <a:gd name="T18" fmla="*/ 0 w 191"/>
                  <a:gd name="T19" fmla="*/ 0 h 220"/>
                  <a:gd name="T20" fmla="*/ 0 w 191"/>
                  <a:gd name="T21" fmla="*/ 0 h 220"/>
                  <a:gd name="T22" fmla="*/ 0 w 191"/>
                  <a:gd name="T23" fmla="*/ 0 h 220"/>
                  <a:gd name="T24" fmla="*/ 0 w 191"/>
                  <a:gd name="T25" fmla="*/ 0 h 220"/>
                  <a:gd name="T26" fmla="*/ 0 w 191"/>
                  <a:gd name="T27" fmla="*/ 0 h 220"/>
                  <a:gd name="T28" fmla="*/ 0 w 191"/>
                  <a:gd name="T29" fmla="*/ 0 h 220"/>
                  <a:gd name="T30" fmla="*/ 0 w 191"/>
                  <a:gd name="T31" fmla="*/ 0 h 220"/>
                  <a:gd name="T32" fmla="*/ 0 w 191"/>
                  <a:gd name="T33" fmla="*/ 0 h 220"/>
                  <a:gd name="T34" fmla="*/ 0 w 191"/>
                  <a:gd name="T35" fmla="*/ 0 h 220"/>
                  <a:gd name="T36" fmla="*/ 0 w 191"/>
                  <a:gd name="T37" fmla="*/ 0 h 220"/>
                  <a:gd name="T38" fmla="*/ 0 w 191"/>
                  <a:gd name="T39" fmla="*/ 0 h 220"/>
                  <a:gd name="T40" fmla="*/ 0 w 191"/>
                  <a:gd name="T41" fmla="*/ 0 h 220"/>
                  <a:gd name="T42" fmla="*/ 0 w 191"/>
                  <a:gd name="T43" fmla="*/ 0 h 2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91"/>
                  <a:gd name="T67" fmla="*/ 0 h 220"/>
                  <a:gd name="T68" fmla="*/ 191 w 191"/>
                  <a:gd name="T69" fmla="*/ 220 h 22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91" h="220">
                    <a:moveTo>
                      <a:pt x="22" y="10"/>
                    </a:moveTo>
                    <a:lnTo>
                      <a:pt x="74" y="0"/>
                    </a:lnTo>
                    <a:lnTo>
                      <a:pt x="123" y="4"/>
                    </a:lnTo>
                    <a:lnTo>
                      <a:pt x="168" y="25"/>
                    </a:lnTo>
                    <a:lnTo>
                      <a:pt x="191" y="65"/>
                    </a:lnTo>
                    <a:lnTo>
                      <a:pt x="191" y="97"/>
                    </a:lnTo>
                    <a:lnTo>
                      <a:pt x="168" y="140"/>
                    </a:lnTo>
                    <a:lnTo>
                      <a:pt x="130" y="165"/>
                    </a:lnTo>
                    <a:lnTo>
                      <a:pt x="74" y="165"/>
                    </a:lnTo>
                    <a:lnTo>
                      <a:pt x="40" y="186"/>
                    </a:lnTo>
                    <a:lnTo>
                      <a:pt x="29" y="220"/>
                    </a:lnTo>
                    <a:lnTo>
                      <a:pt x="0" y="209"/>
                    </a:lnTo>
                    <a:lnTo>
                      <a:pt x="11" y="165"/>
                    </a:lnTo>
                    <a:lnTo>
                      <a:pt x="51" y="140"/>
                    </a:lnTo>
                    <a:lnTo>
                      <a:pt x="119" y="133"/>
                    </a:lnTo>
                    <a:lnTo>
                      <a:pt x="146" y="108"/>
                    </a:lnTo>
                    <a:lnTo>
                      <a:pt x="153" y="68"/>
                    </a:lnTo>
                    <a:lnTo>
                      <a:pt x="123" y="32"/>
                    </a:lnTo>
                    <a:lnTo>
                      <a:pt x="78" y="32"/>
                    </a:lnTo>
                    <a:lnTo>
                      <a:pt x="29" y="43"/>
                    </a:lnTo>
                    <a:lnTo>
                      <a:pt x="11" y="32"/>
                    </a:lnTo>
                    <a:lnTo>
                      <a:pt x="22" y="10"/>
                    </a:lnTo>
                    <a:close/>
                  </a:path>
                </a:pathLst>
              </a:custGeom>
              <a:solidFill>
                <a:srgbClr val="FF9900"/>
              </a:solidFill>
              <a:ln w="9525">
                <a:no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74" name="Freeform 83"/>
              <p:cNvSpPr/>
              <p:nvPr/>
            </p:nvSpPr>
            <p:spPr bwMode="auto">
              <a:xfrm>
                <a:off x="1128" y="2862"/>
                <a:ext cx="7" cy="6"/>
              </a:xfrm>
              <a:custGeom>
                <a:avLst/>
                <a:gdLst>
                  <a:gd name="T0" fmla="*/ 0 w 59"/>
                  <a:gd name="T1" fmla="*/ 0 h 60"/>
                  <a:gd name="T2" fmla="*/ 0 w 59"/>
                  <a:gd name="T3" fmla="*/ 0 h 60"/>
                  <a:gd name="T4" fmla="*/ 0 w 59"/>
                  <a:gd name="T5" fmla="*/ 0 h 60"/>
                  <a:gd name="T6" fmla="*/ 0 w 59"/>
                  <a:gd name="T7" fmla="*/ 0 h 60"/>
                  <a:gd name="T8" fmla="*/ 0 w 59"/>
                  <a:gd name="T9" fmla="*/ 0 h 60"/>
                  <a:gd name="T10" fmla="*/ 0 w 59"/>
                  <a:gd name="T11" fmla="*/ 0 h 60"/>
                  <a:gd name="T12" fmla="*/ 0 w 59"/>
                  <a:gd name="T13" fmla="*/ 0 h 60"/>
                  <a:gd name="T14" fmla="*/ 0 60000 65536"/>
                  <a:gd name="T15" fmla="*/ 0 60000 65536"/>
                  <a:gd name="T16" fmla="*/ 0 60000 65536"/>
                  <a:gd name="T17" fmla="*/ 0 60000 65536"/>
                  <a:gd name="T18" fmla="*/ 0 60000 65536"/>
                  <a:gd name="T19" fmla="*/ 0 60000 65536"/>
                  <a:gd name="T20" fmla="*/ 0 60000 65536"/>
                  <a:gd name="T21" fmla="*/ 0 w 59"/>
                  <a:gd name="T22" fmla="*/ 0 h 60"/>
                  <a:gd name="T23" fmla="*/ 59 w 59"/>
                  <a:gd name="T24" fmla="*/ 60 h 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 h="60">
                    <a:moveTo>
                      <a:pt x="59" y="4"/>
                    </a:moveTo>
                    <a:lnTo>
                      <a:pt x="29" y="0"/>
                    </a:lnTo>
                    <a:lnTo>
                      <a:pt x="9" y="22"/>
                    </a:lnTo>
                    <a:lnTo>
                      <a:pt x="0" y="57"/>
                    </a:lnTo>
                    <a:lnTo>
                      <a:pt x="29" y="60"/>
                    </a:lnTo>
                    <a:lnTo>
                      <a:pt x="54" y="45"/>
                    </a:lnTo>
                    <a:lnTo>
                      <a:pt x="59" y="4"/>
                    </a:lnTo>
                    <a:close/>
                  </a:path>
                </a:pathLst>
              </a:custGeom>
              <a:solidFill>
                <a:srgbClr val="FF9900"/>
              </a:solidFill>
              <a:ln w="9525">
                <a:no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grpSp>
        <p:grpSp>
          <p:nvGrpSpPr>
            <p:cNvPr id="59" name="Group 84"/>
            <p:cNvGrpSpPr/>
            <p:nvPr/>
          </p:nvGrpSpPr>
          <p:grpSpPr bwMode="auto">
            <a:xfrm>
              <a:off x="4348" y="3825"/>
              <a:ext cx="100" cy="171"/>
              <a:chOff x="1604" y="2857"/>
              <a:chExt cx="146" cy="286"/>
            </a:xfrm>
          </p:grpSpPr>
          <p:sp>
            <p:nvSpPr>
              <p:cNvPr id="67" name="Freeform 85"/>
              <p:cNvSpPr/>
              <p:nvPr/>
            </p:nvSpPr>
            <p:spPr bwMode="auto">
              <a:xfrm>
                <a:off x="1651" y="2873"/>
                <a:ext cx="57" cy="62"/>
              </a:xfrm>
              <a:custGeom>
                <a:avLst/>
                <a:gdLst>
                  <a:gd name="T0" fmla="*/ 0 w 513"/>
                  <a:gd name="T1" fmla="*/ 0 h 562"/>
                  <a:gd name="T2" fmla="*/ 0 w 513"/>
                  <a:gd name="T3" fmla="*/ 0 h 562"/>
                  <a:gd name="T4" fmla="*/ 0 w 513"/>
                  <a:gd name="T5" fmla="*/ 0 h 562"/>
                  <a:gd name="T6" fmla="*/ 0 w 513"/>
                  <a:gd name="T7" fmla="*/ 0 h 562"/>
                  <a:gd name="T8" fmla="*/ 0 w 513"/>
                  <a:gd name="T9" fmla="*/ 0 h 562"/>
                  <a:gd name="T10" fmla="*/ 0 w 513"/>
                  <a:gd name="T11" fmla="*/ 0 h 562"/>
                  <a:gd name="T12" fmla="*/ 0 w 513"/>
                  <a:gd name="T13" fmla="*/ 0 h 562"/>
                  <a:gd name="T14" fmla="*/ 0 w 513"/>
                  <a:gd name="T15" fmla="*/ 0 h 562"/>
                  <a:gd name="T16" fmla="*/ 0 w 513"/>
                  <a:gd name="T17" fmla="*/ 0 h 562"/>
                  <a:gd name="T18" fmla="*/ 0 w 513"/>
                  <a:gd name="T19" fmla="*/ 0 h 562"/>
                  <a:gd name="T20" fmla="*/ 0 w 513"/>
                  <a:gd name="T21" fmla="*/ 0 h 562"/>
                  <a:gd name="T22" fmla="*/ 0 w 513"/>
                  <a:gd name="T23" fmla="*/ 0 h 562"/>
                  <a:gd name="T24" fmla="*/ 0 w 513"/>
                  <a:gd name="T25" fmla="*/ 0 h 562"/>
                  <a:gd name="T26" fmla="*/ 0 w 513"/>
                  <a:gd name="T27" fmla="*/ 0 h 562"/>
                  <a:gd name="T28" fmla="*/ 0 w 513"/>
                  <a:gd name="T29" fmla="*/ 0 h 562"/>
                  <a:gd name="T30" fmla="*/ 0 w 513"/>
                  <a:gd name="T31" fmla="*/ 0 h 562"/>
                  <a:gd name="T32" fmla="*/ 0 w 513"/>
                  <a:gd name="T33" fmla="*/ 0 h 562"/>
                  <a:gd name="T34" fmla="*/ 0 w 513"/>
                  <a:gd name="T35" fmla="*/ 0 h 562"/>
                  <a:gd name="T36" fmla="*/ 0 w 513"/>
                  <a:gd name="T37" fmla="*/ 0 h 562"/>
                  <a:gd name="T38" fmla="*/ 0 w 513"/>
                  <a:gd name="T39" fmla="*/ 0 h 562"/>
                  <a:gd name="T40" fmla="*/ 0 w 513"/>
                  <a:gd name="T41" fmla="*/ 0 h 562"/>
                  <a:gd name="T42" fmla="*/ 0 w 513"/>
                  <a:gd name="T43" fmla="*/ 0 h 56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13"/>
                  <a:gd name="T67" fmla="*/ 0 h 562"/>
                  <a:gd name="T68" fmla="*/ 513 w 513"/>
                  <a:gd name="T69" fmla="*/ 562 h 56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13" h="562">
                    <a:moveTo>
                      <a:pt x="267" y="130"/>
                    </a:moveTo>
                    <a:lnTo>
                      <a:pt x="222" y="72"/>
                    </a:lnTo>
                    <a:lnTo>
                      <a:pt x="160" y="29"/>
                    </a:lnTo>
                    <a:lnTo>
                      <a:pt x="103" y="0"/>
                    </a:lnTo>
                    <a:lnTo>
                      <a:pt x="58" y="8"/>
                    </a:lnTo>
                    <a:lnTo>
                      <a:pt x="26" y="40"/>
                    </a:lnTo>
                    <a:lnTo>
                      <a:pt x="0" y="138"/>
                    </a:lnTo>
                    <a:lnTo>
                      <a:pt x="10" y="250"/>
                    </a:lnTo>
                    <a:lnTo>
                      <a:pt x="37" y="357"/>
                    </a:lnTo>
                    <a:lnTo>
                      <a:pt x="66" y="440"/>
                    </a:lnTo>
                    <a:lnTo>
                      <a:pt x="122" y="527"/>
                    </a:lnTo>
                    <a:lnTo>
                      <a:pt x="171" y="562"/>
                    </a:lnTo>
                    <a:lnTo>
                      <a:pt x="237" y="562"/>
                    </a:lnTo>
                    <a:lnTo>
                      <a:pt x="304" y="538"/>
                    </a:lnTo>
                    <a:lnTo>
                      <a:pt x="338" y="476"/>
                    </a:lnTo>
                    <a:lnTo>
                      <a:pt x="356" y="397"/>
                    </a:lnTo>
                    <a:lnTo>
                      <a:pt x="349" y="300"/>
                    </a:lnTo>
                    <a:lnTo>
                      <a:pt x="505" y="311"/>
                    </a:lnTo>
                    <a:lnTo>
                      <a:pt x="513" y="267"/>
                    </a:lnTo>
                    <a:lnTo>
                      <a:pt x="335" y="250"/>
                    </a:lnTo>
                    <a:lnTo>
                      <a:pt x="290" y="149"/>
                    </a:lnTo>
                    <a:lnTo>
                      <a:pt x="267" y="130"/>
                    </a:lnTo>
                    <a:close/>
                  </a:path>
                </a:pathLst>
              </a:custGeom>
              <a:solidFill>
                <a:srgbClr val="FF9900"/>
              </a:solidFill>
              <a:ln w="9525">
                <a:no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68" name="Freeform 86"/>
              <p:cNvSpPr/>
              <p:nvPr/>
            </p:nvSpPr>
            <p:spPr bwMode="auto">
              <a:xfrm>
                <a:off x="1604" y="2857"/>
                <a:ext cx="66" cy="100"/>
              </a:xfrm>
              <a:custGeom>
                <a:avLst/>
                <a:gdLst>
                  <a:gd name="T0" fmla="*/ 0 w 591"/>
                  <a:gd name="T1" fmla="*/ 0 h 901"/>
                  <a:gd name="T2" fmla="*/ 0 w 591"/>
                  <a:gd name="T3" fmla="*/ 0 h 901"/>
                  <a:gd name="T4" fmla="*/ 0 w 591"/>
                  <a:gd name="T5" fmla="*/ 0 h 901"/>
                  <a:gd name="T6" fmla="*/ 0 w 591"/>
                  <a:gd name="T7" fmla="*/ 0 h 901"/>
                  <a:gd name="T8" fmla="*/ 0 w 591"/>
                  <a:gd name="T9" fmla="*/ 0 h 901"/>
                  <a:gd name="T10" fmla="*/ 0 w 591"/>
                  <a:gd name="T11" fmla="*/ 0 h 901"/>
                  <a:gd name="T12" fmla="*/ 0 w 591"/>
                  <a:gd name="T13" fmla="*/ 0 h 901"/>
                  <a:gd name="T14" fmla="*/ 0 w 591"/>
                  <a:gd name="T15" fmla="*/ 0 h 901"/>
                  <a:gd name="T16" fmla="*/ 0 w 591"/>
                  <a:gd name="T17" fmla="*/ 0 h 901"/>
                  <a:gd name="T18" fmla="*/ 0 w 591"/>
                  <a:gd name="T19" fmla="*/ 0 h 901"/>
                  <a:gd name="T20" fmla="*/ 0 w 591"/>
                  <a:gd name="T21" fmla="*/ 0 h 901"/>
                  <a:gd name="T22" fmla="*/ 0 w 591"/>
                  <a:gd name="T23" fmla="*/ 0 h 901"/>
                  <a:gd name="T24" fmla="*/ 0 w 591"/>
                  <a:gd name="T25" fmla="*/ 0 h 901"/>
                  <a:gd name="T26" fmla="*/ 0 w 591"/>
                  <a:gd name="T27" fmla="*/ 0 h 901"/>
                  <a:gd name="T28" fmla="*/ 0 w 591"/>
                  <a:gd name="T29" fmla="*/ 0 h 901"/>
                  <a:gd name="T30" fmla="*/ 0 w 591"/>
                  <a:gd name="T31" fmla="*/ 0 h 901"/>
                  <a:gd name="T32" fmla="*/ 0 w 591"/>
                  <a:gd name="T33" fmla="*/ 0 h 901"/>
                  <a:gd name="T34" fmla="*/ 0 w 591"/>
                  <a:gd name="T35" fmla="*/ 0 h 901"/>
                  <a:gd name="T36" fmla="*/ 0 w 591"/>
                  <a:gd name="T37" fmla="*/ 0 h 901"/>
                  <a:gd name="T38" fmla="*/ 0 w 591"/>
                  <a:gd name="T39" fmla="*/ 0 h 901"/>
                  <a:gd name="T40" fmla="*/ 0 w 591"/>
                  <a:gd name="T41" fmla="*/ 0 h 901"/>
                  <a:gd name="T42" fmla="*/ 0 w 591"/>
                  <a:gd name="T43" fmla="*/ 0 h 901"/>
                  <a:gd name="T44" fmla="*/ 0 w 591"/>
                  <a:gd name="T45" fmla="*/ 0 h 901"/>
                  <a:gd name="T46" fmla="*/ 0 w 591"/>
                  <a:gd name="T47" fmla="*/ 0 h 901"/>
                  <a:gd name="T48" fmla="*/ 0 w 591"/>
                  <a:gd name="T49" fmla="*/ 0 h 901"/>
                  <a:gd name="T50" fmla="*/ 0 w 591"/>
                  <a:gd name="T51" fmla="*/ 0 h 901"/>
                  <a:gd name="T52" fmla="*/ 0 w 591"/>
                  <a:gd name="T53" fmla="*/ 0 h 901"/>
                  <a:gd name="T54" fmla="*/ 0 w 591"/>
                  <a:gd name="T55" fmla="*/ 0 h 901"/>
                  <a:gd name="T56" fmla="*/ 0 w 591"/>
                  <a:gd name="T57" fmla="*/ 0 h 901"/>
                  <a:gd name="T58" fmla="*/ 0 w 591"/>
                  <a:gd name="T59" fmla="*/ 0 h 901"/>
                  <a:gd name="T60" fmla="*/ 0 w 591"/>
                  <a:gd name="T61" fmla="*/ 0 h 901"/>
                  <a:gd name="T62" fmla="*/ 0 w 591"/>
                  <a:gd name="T63" fmla="*/ 0 h 901"/>
                  <a:gd name="T64" fmla="*/ 0 w 591"/>
                  <a:gd name="T65" fmla="*/ 0 h 901"/>
                  <a:gd name="T66" fmla="*/ 0 w 591"/>
                  <a:gd name="T67" fmla="*/ 0 h 901"/>
                  <a:gd name="T68" fmla="*/ 0 w 591"/>
                  <a:gd name="T69" fmla="*/ 0 h 901"/>
                  <a:gd name="T70" fmla="*/ 0 w 591"/>
                  <a:gd name="T71" fmla="*/ 0 h 901"/>
                  <a:gd name="T72" fmla="*/ 0 w 591"/>
                  <a:gd name="T73" fmla="*/ 0 h 901"/>
                  <a:gd name="T74" fmla="*/ 0 w 591"/>
                  <a:gd name="T75" fmla="*/ 0 h 901"/>
                  <a:gd name="T76" fmla="*/ 0 w 591"/>
                  <a:gd name="T77" fmla="*/ 0 h 901"/>
                  <a:gd name="T78" fmla="*/ 0 w 591"/>
                  <a:gd name="T79" fmla="*/ 0 h 901"/>
                  <a:gd name="T80" fmla="*/ 0 w 591"/>
                  <a:gd name="T81" fmla="*/ 0 h 901"/>
                  <a:gd name="T82" fmla="*/ 0 w 591"/>
                  <a:gd name="T83" fmla="*/ 0 h 901"/>
                  <a:gd name="T84" fmla="*/ 0 w 591"/>
                  <a:gd name="T85" fmla="*/ 0 h 901"/>
                  <a:gd name="T86" fmla="*/ 0 w 591"/>
                  <a:gd name="T87" fmla="*/ 0 h 901"/>
                  <a:gd name="T88" fmla="*/ 0 w 591"/>
                  <a:gd name="T89" fmla="*/ 0 h 9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1"/>
                  <a:gd name="T136" fmla="*/ 0 h 901"/>
                  <a:gd name="T137" fmla="*/ 591 w 591"/>
                  <a:gd name="T138" fmla="*/ 901 h 9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1" h="901">
                    <a:moveTo>
                      <a:pt x="345" y="21"/>
                    </a:moveTo>
                    <a:lnTo>
                      <a:pt x="419" y="0"/>
                    </a:lnTo>
                    <a:lnTo>
                      <a:pt x="479" y="3"/>
                    </a:lnTo>
                    <a:lnTo>
                      <a:pt x="524" y="36"/>
                    </a:lnTo>
                    <a:lnTo>
                      <a:pt x="554" y="87"/>
                    </a:lnTo>
                    <a:lnTo>
                      <a:pt x="543" y="140"/>
                    </a:lnTo>
                    <a:lnTo>
                      <a:pt x="501" y="140"/>
                    </a:lnTo>
                    <a:lnTo>
                      <a:pt x="512" y="97"/>
                    </a:lnTo>
                    <a:lnTo>
                      <a:pt x="479" y="58"/>
                    </a:lnTo>
                    <a:lnTo>
                      <a:pt x="446" y="43"/>
                    </a:lnTo>
                    <a:lnTo>
                      <a:pt x="390" y="58"/>
                    </a:lnTo>
                    <a:lnTo>
                      <a:pt x="412" y="101"/>
                    </a:lnTo>
                    <a:lnTo>
                      <a:pt x="419" y="140"/>
                    </a:lnTo>
                    <a:lnTo>
                      <a:pt x="412" y="173"/>
                    </a:lnTo>
                    <a:lnTo>
                      <a:pt x="356" y="187"/>
                    </a:lnTo>
                    <a:lnTo>
                      <a:pt x="297" y="176"/>
                    </a:lnTo>
                    <a:lnTo>
                      <a:pt x="286" y="151"/>
                    </a:lnTo>
                    <a:lnTo>
                      <a:pt x="223" y="220"/>
                    </a:lnTo>
                    <a:lnTo>
                      <a:pt x="186" y="295"/>
                    </a:lnTo>
                    <a:lnTo>
                      <a:pt x="134" y="393"/>
                    </a:lnTo>
                    <a:lnTo>
                      <a:pt x="100" y="479"/>
                    </a:lnTo>
                    <a:lnTo>
                      <a:pt x="86" y="562"/>
                    </a:lnTo>
                    <a:lnTo>
                      <a:pt x="97" y="605"/>
                    </a:lnTo>
                    <a:lnTo>
                      <a:pt x="156" y="660"/>
                    </a:lnTo>
                    <a:lnTo>
                      <a:pt x="279" y="706"/>
                    </a:lnTo>
                    <a:lnTo>
                      <a:pt x="345" y="727"/>
                    </a:lnTo>
                    <a:lnTo>
                      <a:pt x="412" y="738"/>
                    </a:lnTo>
                    <a:lnTo>
                      <a:pt x="512" y="778"/>
                    </a:lnTo>
                    <a:lnTo>
                      <a:pt x="586" y="804"/>
                    </a:lnTo>
                    <a:lnTo>
                      <a:pt x="591" y="854"/>
                    </a:lnTo>
                    <a:lnTo>
                      <a:pt x="554" y="890"/>
                    </a:lnTo>
                    <a:lnTo>
                      <a:pt x="509" y="901"/>
                    </a:lnTo>
                    <a:lnTo>
                      <a:pt x="442" y="868"/>
                    </a:lnTo>
                    <a:lnTo>
                      <a:pt x="286" y="789"/>
                    </a:lnTo>
                    <a:lnTo>
                      <a:pt x="156" y="735"/>
                    </a:lnTo>
                    <a:lnTo>
                      <a:pt x="67" y="674"/>
                    </a:lnTo>
                    <a:lnTo>
                      <a:pt x="7" y="620"/>
                    </a:lnTo>
                    <a:lnTo>
                      <a:pt x="0" y="554"/>
                    </a:lnTo>
                    <a:lnTo>
                      <a:pt x="33" y="468"/>
                    </a:lnTo>
                    <a:lnTo>
                      <a:pt x="100" y="338"/>
                    </a:lnTo>
                    <a:lnTo>
                      <a:pt x="163" y="231"/>
                    </a:lnTo>
                    <a:lnTo>
                      <a:pt x="242" y="119"/>
                    </a:lnTo>
                    <a:lnTo>
                      <a:pt x="301" y="53"/>
                    </a:lnTo>
                    <a:lnTo>
                      <a:pt x="375" y="21"/>
                    </a:lnTo>
                    <a:lnTo>
                      <a:pt x="345" y="21"/>
                    </a:lnTo>
                    <a:close/>
                  </a:path>
                </a:pathLst>
              </a:custGeom>
              <a:solidFill>
                <a:srgbClr val="FF9900"/>
              </a:solidFill>
              <a:ln w="9525">
                <a:no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69" name="Freeform 87"/>
              <p:cNvSpPr/>
              <p:nvPr/>
            </p:nvSpPr>
            <p:spPr bwMode="auto">
              <a:xfrm>
                <a:off x="1666" y="2940"/>
                <a:ext cx="34" cy="94"/>
              </a:xfrm>
              <a:custGeom>
                <a:avLst/>
                <a:gdLst>
                  <a:gd name="T0" fmla="*/ 0 w 309"/>
                  <a:gd name="T1" fmla="*/ 0 h 846"/>
                  <a:gd name="T2" fmla="*/ 0 w 309"/>
                  <a:gd name="T3" fmla="*/ 0 h 846"/>
                  <a:gd name="T4" fmla="*/ 0 w 309"/>
                  <a:gd name="T5" fmla="*/ 0 h 846"/>
                  <a:gd name="T6" fmla="*/ 0 w 309"/>
                  <a:gd name="T7" fmla="*/ 0 h 846"/>
                  <a:gd name="T8" fmla="*/ 0 w 309"/>
                  <a:gd name="T9" fmla="*/ 0 h 846"/>
                  <a:gd name="T10" fmla="*/ 0 w 309"/>
                  <a:gd name="T11" fmla="*/ 0 h 846"/>
                  <a:gd name="T12" fmla="*/ 0 w 309"/>
                  <a:gd name="T13" fmla="*/ 0 h 846"/>
                  <a:gd name="T14" fmla="*/ 0 w 309"/>
                  <a:gd name="T15" fmla="*/ 0 h 846"/>
                  <a:gd name="T16" fmla="*/ 0 w 309"/>
                  <a:gd name="T17" fmla="*/ 0 h 846"/>
                  <a:gd name="T18" fmla="*/ 0 w 309"/>
                  <a:gd name="T19" fmla="*/ 0 h 846"/>
                  <a:gd name="T20" fmla="*/ 0 w 309"/>
                  <a:gd name="T21" fmla="*/ 0 h 846"/>
                  <a:gd name="T22" fmla="*/ 0 w 309"/>
                  <a:gd name="T23" fmla="*/ 0 h 846"/>
                  <a:gd name="T24" fmla="*/ 0 w 309"/>
                  <a:gd name="T25" fmla="*/ 0 h 846"/>
                  <a:gd name="T26" fmla="*/ 0 w 309"/>
                  <a:gd name="T27" fmla="*/ 0 h 846"/>
                  <a:gd name="T28" fmla="*/ 0 w 309"/>
                  <a:gd name="T29" fmla="*/ 0 h 846"/>
                  <a:gd name="T30" fmla="*/ 0 w 309"/>
                  <a:gd name="T31" fmla="*/ 0 h 846"/>
                  <a:gd name="T32" fmla="*/ 0 w 309"/>
                  <a:gd name="T33" fmla="*/ 0 h 846"/>
                  <a:gd name="T34" fmla="*/ 0 w 309"/>
                  <a:gd name="T35" fmla="*/ 0 h 846"/>
                  <a:gd name="T36" fmla="*/ 0 w 309"/>
                  <a:gd name="T37" fmla="*/ 0 h 846"/>
                  <a:gd name="T38" fmla="*/ 0 w 309"/>
                  <a:gd name="T39" fmla="*/ 0 h 846"/>
                  <a:gd name="T40" fmla="*/ 0 w 309"/>
                  <a:gd name="T41" fmla="*/ 0 h 846"/>
                  <a:gd name="T42" fmla="*/ 0 w 309"/>
                  <a:gd name="T43" fmla="*/ 0 h 846"/>
                  <a:gd name="T44" fmla="*/ 0 w 309"/>
                  <a:gd name="T45" fmla="*/ 0 h 84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9"/>
                  <a:gd name="T70" fmla="*/ 0 h 846"/>
                  <a:gd name="T71" fmla="*/ 309 w 309"/>
                  <a:gd name="T72" fmla="*/ 846 h 84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9" h="846">
                    <a:moveTo>
                      <a:pt x="19" y="66"/>
                    </a:moveTo>
                    <a:lnTo>
                      <a:pt x="31" y="22"/>
                    </a:lnTo>
                    <a:lnTo>
                      <a:pt x="79" y="0"/>
                    </a:lnTo>
                    <a:lnTo>
                      <a:pt x="123" y="0"/>
                    </a:lnTo>
                    <a:lnTo>
                      <a:pt x="179" y="32"/>
                    </a:lnTo>
                    <a:lnTo>
                      <a:pt x="232" y="109"/>
                    </a:lnTo>
                    <a:lnTo>
                      <a:pt x="269" y="188"/>
                    </a:lnTo>
                    <a:lnTo>
                      <a:pt x="287" y="295"/>
                    </a:lnTo>
                    <a:lnTo>
                      <a:pt x="302" y="421"/>
                    </a:lnTo>
                    <a:lnTo>
                      <a:pt x="309" y="543"/>
                    </a:lnTo>
                    <a:lnTo>
                      <a:pt x="309" y="702"/>
                    </a:lnTo>
                    <a:lnTo>
                      <a:pt x="287" y="799"/>
                    </a:lnTo>
                    <a:lnTo>
                      <a:pt x="246" y="835"/>
                    </a:lnTo>
                    <a:lnTo>
                      <a:pt x="175" y="846"/>
                    </a:lnTo>
                    <a:lnTo>
                      <a:pt x="101" y="843"/>
                    </a:lnTo>
                    <a:lnTo>
                      <a:pt x="63" y="799"/>
                    </a:lnTo>
                    <a:lnTo>
                      <a:pt x="42" y="724"/>
                    </a:lnTo>
                    <a:lnTo>
                      <a:pt x="23" y="649"/>
                    </a:lnTo>
                    <a:lnTo>
                      <a:pt x="8" y="511"/>
                    </a:lnTo>
                    <a:lnTo>
                      <a:pt x="0" y="357"/>
                    </a:lnTo>
                    <a:lnTo>
                      <a:pt x="0" y="176"/>
                    </a:lnTo>
                    <a:lnTo>
                      <a:pt x="19" y="98"/>
                    </a:lnTo>
                    <a:lnTo>
                      <a:pt x="19" y="66"/>
                    </a:lnTo>
                    <a:close/>
                  </a:path>
                </a:pathLst>
              </a:custGeom>
              <a:solidFill>
                <a:srgbClr val="FF9900"/>
              </a:solidFill>
              <a:ln w="9525">
                <a:no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70" name="Freeform 88"/>
              <p:cNvSpPr/>
              <p:nvPr/>
            </p:nvSpPr>
            <p:spPr bwMode="auto">
              <a:xfrm>
                <a:off x="1682" y="2943"/>
                <a:ext cx="52" cy="72"/>
              </a:xfrm>
              <a:custGeom>
                <a:avLst/>
                <a:gdLst>
                  <a:gd name="T0" fmla="*/ 0 w 472"/>
                  <a:gd name="T1" fmla="*/ 0 h 649"/>
                  <a:gd name="T2" fmla="*/ 0 w 472"/>
                  <a:gd name="T3" fmla="*/ 0 h 649"/>
                  <a:gd name="T4" fmla="*/ 0 w 472"/>
                  <a:gd name="T5" fmla="*/ 0 h 649"/>
                  <a:gd name="T6" fmla="*/ 0 w 472"/>
                  <a:gd name="T7" fmla="*/ 0 h 649"/>
                  <a:gd name="T8" fmla="*/ 0 w 472"/>
                  <a:gd name="T9" fmla="*/ 0 h 649"/>
                  <a:gd name="T10" fmla="*/ 0 w 472"/>
                  <a:gd name="T11" fmla="*/ 0 h 649"/>
                  <a:gd name="T12" fmla="*/ 0 w 472"/>
                  <a:gd name="T13" fmla="*/ 0 h 649"/>
                  <a:gd name="T14" fmla="*/ 0 w 472"/>
                  <a:gd name="T15" fmla="*/ 0 h 649"/>
                  <a:gd name="T16" fmla="*/ 0 w 472"/>
                  <a:gd name="T17" fmla="*/ 0 h 649"/>
                  <a:gd name="T18" fmla="*/ 0 w 472"/>
                  <a:gd name="T19" fmla="*/ 0 h 649"/>
                  <a:gd name="T20" fmla="*/ 0 w 472"/>
                  <a:gd name="T21" fmla="*/ 0 h 649"/>
                  <a:gd name="T22" fmla="*/ 0 w 472"/>
                  <a:gd name="T23" fmla="*/ 0 h 649"/>
                  <a:gd name="T24" fmla="*/ 0 w 472"/>
                  <a:gd name="T25" fmla="*/ 0 h 649"/>
                  <a:gd name="T26" fmla="*/ 0 w 472"/>
                  <a:gd name="T27" fmla="*/ 0 h 649"/>
                  <a:gd name="T28" fmla="*/ 0 w 472"/>
                  <a:gd name="T29" fmla="*/ 0 h 649"/>
                  <a:gd name="T30" fmla="*/ 0 w 472"/>
                  <a:gd name="T31" fmla="*/ 0 h 649"/>
                  <a:gd name="T32" fmla="*/ 0 w 472"/>
                  <a:gd name="T33" fmla="*/ 0 h 649"/>
                  <a:gd name="T34" fmla="*/ 0 w 472"/>
                  <a:gd name="T35" fmla="*/ 0 h 649"/>
                  <a:gd name="T36" fmla="*/ 0 w 472"/>
                  <a:gd name="T37" fmla="*/ 0 h 649"/>
                  <a:gd name="T38" fmla="*/ 0 w 472"/>
                  <a:gd name="T39" fmla="*/ 0 h 649"/>
                  <a:gd name="T40" fmla="*/ 0 w 472"/>
                  <a:gd name="T41" fmla="*/ 0 h 649"/>
                  <a:gd name="T42" fmla="*/ 0 w 472"/>
                  <a:gd name="T43" fmla="*/ 0 h 649"/>
                  <a:gd name="T44" fmla="*/ 0 w 472"/>
                  <a:gd name="T45" fmla="*/ 0 h 649"/>
                  <a:gd name="T46" fmla="*/ 0 w 472"/>
                  <a:gd name="T47" fmla="*/ 0 h 649"/>
                  <a:gd name="T48" fmla="*/ 0 w 472"/>
                  <a:gd name="T49" fmla="*/ 0 h 649"/>
                  <a:gd name="T50" fmla="*/ 0 w 472"/>
                  <a:gd name="T51" fmla="*/ 0 h 649"/>
                  <a:gd name="T52" fmla="*/ 0 w 472"/>
                  <a:gd name="T53" fmla="*/ 0 h 649"/>
                  <a:gd name="T54" fmla="*/ 0 w 472"/>
                  <a:gd name="T55" fmla="*/ 0 h 649"/>
                  <a:gd name="T56" fmla="*/ 0 w 472"/>
                  <a:gd name="T57" fmla="*/ 0 h 649"/>
                  <a:gd name="T58" fmla="*/ 0 w 472"/>
                  <a:gd name="T59" fmla="*/ 0 h 649"/>
                  <a:gd name="T60" fmla="*/ 0 w 472"/>
                  <a:gd name="T61" fmla="*/ 0 h 649"/>
                  <a:gd name="T62" fmla="*/ 0 w 472"/>
                  <a:gd name="T63" fmla="*/ 0 h 649"/>
                  <a:gd name="T64" fmla="*/ 0 w 472"/>
                  <a:gd name="T65" fmla="*/ 0 h 649"/>
                  <a:gd name="T66" fmla="*/ 0 w 472"/>
                  <a:gd name="T67" fmla="*/ 0 h 649"/>
                  <a:gd name="T68" fmla="*/ 0 w 472"/>
                  <a:gd name="T69" fmla="*/ 0 h 64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72"/>
                  <a:gd name="T106" fmla="*/ 0 h 649"/>
                  <a:gd name="T107" fmla="*/ 472 w 472"/>
                  <a:gd name="T108" fmla="*/ 649 h 64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72" h="649">
                    <a:moveTo>
                      <a:pt x="26" y="0"/>
                    </a:moveTo>
                    <a:lnTo>
                      <a:pt x="122" y="11"/>
                    </a:lnTo>
                    <a:lnTo>
                      <a:pt x="222" y="28"/>
                    </a:lnTo>
                    <a:lnTo>
                      <a:pt x="327" y="86"/>
                    </a:lnTo>
                    <a:lnTo>
                      <a:pt x="401" y="129"/>
                    </a:lnTo>
                    <a:lnTo>
                      <a:pt x="449" y="191"/>
                    </a:lnTo>
                    <a:lnTo>
                      <a:pt x="472" y="227"/>
                    </a:lnTo>
                    <a:lnTo>
                      <a:pt x="427" y="332"/>
                    </a:lnTo>
                    <a:lnTo>
                      <a:pt x="356" y="396"/>
                    </a:lnTo>
                    <a:lnTo>
                      <a:pt x="271" y="443"/>
                    </a:lnTo>
                    <a:lnTo>
                      <a:pt x="226" y="472"/>
                    </a:lnTo>
                    <a:lnTo>
                      <a:pt x="148" y="486"/>
                    </a:lnTo>
                    <a:lnTo>
                      <a:pt x="145" y="515"/>
                    </a:lnTo>
                    <a:lnTo>
                      <a:pt x="204" y="540"/>
                    </a:lnTo>
                    <a:lnTo>
                      <a:pt x="290" y="563"/>
                    </a:lnTo>
                    <a:lnTo>
                      <a:pt x="371" y="606"/>
                    </a:lnTo>
                    <a:lnTo>
                      <a:pt x="338" y="638"/>
                    </a:lnTo>
                    <a:lnTo>
                      <a:pt x="304" y="649"/>
                    </a:lnTo>
                    <a:lnTo>
                      <a:pt x="256" y="601"/>
                    </a:lnTo>
                    <a:lnTo>
                      <a:pt x="182" y="573"/>
                    </a:lnTo>
                    <a:lnTo>
                      <a:pt x="122" y="552"/>
                    </a:lnTo>
                    <a:lnTo>
                      <a:pt x="122" y="508"/>
                    </a:lnTo>
                    <a:lnTo>
                      <a:pt x="134" y="462"/>
                    </a:lnTo>
                    <a:lnTo>
                      <a:pt x="171" y="443"/>
                    </a:lnTo>
                    <a:lnTo>
                      <a:pt x="290" y="396"/>
                    </a:lnTo>
                    <a:lnTo>
                      <a:pt x="356" y="324"/>
                    </a:lnTo>
                    <a:lnTo>
                      <a:pt x="404" y="249"/>
                    </a:lnTo>
                    <a:lnTo>
                      <a:pt x="393" y="212"/>
                    </a:lnTo>
                    <a:lnTo>
                      <a:pt x="356" y="169"/>
                    </a:lnTo>
                    <a:lnTo>
                      <a:pt x="267" y="108"/>
                    </a:lnTo>
                    <a:lnTo>
                      <a:pt x="159" y="86"/>
                    </a:lnTo>
                    <a:lnTo>
                      <a:pt x="89" y="83"/>
                    </a:lnTo>
                    <a:lnTo>
                      <a:pt x="26" y="83"/>
                    </a:lnTo>
                    <a:lnTo>
                      <a:pt x="0" y="43"/>
                    </a:lnTo>
                    <a:lnTo>
                      <a:pt x="26" y="0"/>
                    </a:lnTo>
                    <a:close/>
                  </a:path>
                </a:pathLst>
              </a:custGeom>
              <a:solidFill>
                <a:srgbClr val="FF9900"/>
              </a:solidFill>
              <a:ln w="9525">
                <a:no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71" name="Freeform 89"/>
              <p:cNvSpPr/>
              <p:nvPr/>
            </p:nvSpPr>
            <p:spPr bwMode="auto">
              <a:xfrm>
                <a:off x="1686" y="3024"/>
                <a:ext cx="64" cy="117"/>
              </a:xfrm>
              <a:custGeom>
                <a:avLst/>
                <a:gdLst>
                  <a:gd name="T0" fmla="*/ 0 w 574"/>
                  <a:gd name="T1" fmla="*/ 0 h 1049"/>
                  <a:gd name="T2" fmla="*/ 0 w 574"/>
                  <a:gd name="T3" fmla="*/ 0 h 1049"/>
                  <a:gd name="T4" fmla="*/ 0 w 574"/>
                  <a:gd name="T5" fmla="*/ 0 h 1049"/>
                  <a:gd name="T6" fmla="*/ 0 w 574"/>
                  <a:gd name="T7" fmla="*/ 0 h 1049"/>
                  <a:gd name="T8" fmla="*/ 0 w 574"/>
                  <a:gd name="T9" fmla="*/ 0 h 1049"/>
                  <a:gd name="T10" fmla="*/ 0 w 574"/>
                  <a:gd name="T11" fmla="*/ 0 h 1049"/>
                  <a:gd name="T12" fmla="*/ 0 w 574"/>
                  <a:gd name="T13" fmla="*/ 0 h 1049"/>
                  <a:gd name="T14" fmla="*/ 0 w 574"/>
                  <a:gd name="T15" fmla="*/ 0 h 1049"/>
                  <a:gd name="T16" fmla="*/ 0 w 574"/>
                  <a:gd name="T17" fmla="*/ 0 h 1049"/>
                  <a:gd name="T18" fmla="*/ 0 w 574"/>
                  <a:gd name="T19" fmla="*/ 0 h 1049"/>
                  <a:gd name="T20" fmla="*/ 0 w 574"/>
                  <a:gd name="T21" fmla="*/ 0 h 1049"/>
                  <a:gd name="T22" fmla="*/ 0 w 574"/>
                  <a:gd name="T23" fmla="*/ 0 h 1049"/>
                  <a:gd name="T24" fmla="*/ 0 w 574"/>
                  <a:gd name="T25" fmla="*/ 0 h 1049"/>
                  <a:gd name="T26" fmla="*/ 0 w 574"/>
                  <a:gd name="T27" fmla="*/ 0 h 1049"/>
                  <a:gd name="T28" fmla="*/ 0 w 574"/>
                  <a:gd name="T29" fmla="*/ 0 h 1049"/>
                  <a:gd name="T30" fmla="*/ 0 w 574"/>
                  <a:gd name="T31" fmla="*/ 0 h 1049"/>
                  <a:gd name="T32" fmla="*/ 0 w 574"/>
                  <a:gd name="T33" fmla="*/ 0 h 1049"/>
                  <a:gd name="T34" fmla="*/ 0 w 574"/>
                  <a:gd name="T35" fmla="*/ 0 h 1049"/>
                  <a:gd name="T36" fmla="*/ 0 w 574"/>
                  <a:gd name="T37" fmla="*/ 0 h 1049"/>
                  <a:gd name="T38" fmla="*/ 0 w 574"/>
                  <a:gd name="T39" fmla="*/ 0 h 1049"/>
                  <a:gd name="T40" fmla="*/ 0 w 574"/>
                  <a:gd name="T41" fmla="*/ 0 h 1049"/>
                  <a:gd name="T42" fmla="*/ 0 w 574"/>
                  <a:gd name="T43" fmla="*/ 0 h 1049"/>
                  <a:gd name="T44" fmla="*/ 0 w 574"/>
                  <a:gd name="T45" fmla="*/ 0 h 1049"/>
                  <a:gd name="T46" fmla="*/ 0 w 574"/>
                  <a:gd name="T47" fmla="*/ 0 h 1049"/>
                  <a:gd name="T48" fmla="*/ 0 w 574"/>
                  <a:gd name="T49" fmla="*/ 0 h 1049"/>
                  <a:gd name="T50" fmla="*/ 0 w 574"/>
                  <a:gd name="T51" fmla="*/ 0 h 1049"/>
                  <a:gd name="T52" fmla="*/ 0 w 574"/>
                  <a:gd name="T53" fmla="*/ 0 h 1049"/>
                  <a:gd name="T54" fmla="*/ 0 w 574"/>
                  <a:gd name="T55" fmla="*/ 0 h 1049"/>
                  <a:gd name="T56" fmla="*/ 0 w 574"/>
                  <a:gd name="T57" fmla="*/ 0 h 1049"/>
                  <a:gd name="T58" fmla="*/ 0 w 574"/>
                  <a:gd name="T59" fmla="*/ 0 h 1049"/>
                  <a:gd name="T60" fmla="*/ 0 w 574"/>
                  <a:gd name="T61" fmla="*/ 0 h 1049"/>
                  <a:gd name="T62" fmla="*/ 0 w 574"/>
                  <a:gd name="T63" fmla="*/ 0 h 1049"/>
                  <a:gd name="T64" fmla="*/ 0 w 574"/>
                  <a:gd name="T65" fmla="*/ 0 h 1049"/>
                  <a:gd name="T66" fmla="*/ 0 w 574"/>
                  <a:gd name="T67" fmla="*/ 0 h 10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74"/>
                  <a:gd name="T103" fmla="*/ 0 h 1049"/>
                  <a:gd name="T104" fmla="*/ 574 w 574"/>
                  <a:gd name="T105" fmla="*/ 1049 h 10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74" h="1049">
                    <a:moveTo>
                      <a:pt x="66" y="0"/>
                    </a:moveTo>
                    <a:lnTo>
                      <a:pt x="15" y="0"/>
                    </a:lnTo>
                    <a:lnTo>
                      <a:pt x="0" y="75"/>
                    </a:lnTo>
                    <a:lnTo>
                      <a:pt x="37" y="119"/>
                    </a:lnTo>
                    <a:lnTo>
                      <a:pt x="156" y="223"/>
                    </a:lnTo>
                    <a:lnTo>
                      <a:pt x="261" y="356"/>
                    </a:lnTo>
                    <a:lnTo>
                      <a:pt x="328" y="494"/>
                    </a:lnTo>
                    <a:lnTo>
                      <a:pt x="338" y="584"/>
                    </a:lnTo>
                    <a:lnTo>
                      <a:pt x="335" y="649"/>
                    </a:lnTo>
                    <a:lnTo>
                      <a:pt x="305" y="797"/>
                    </a:lnTo>
                    <a:lnTo>
                      <a:pt x="267" y="916"/>
                    </a:lnTo>
                    <a:lnTo>
                      <a:pt x="235" y="985"/>
                    </a:lnTo>
                    <a:lnTo>
                      <a:pt x="227" y="1028"/>
                    </a:lnTo>
                    <a:lnTo>
                      <a:pt x="261" y="1028"/>
                    </a:lnTo>
                    <a:lnTo>
                      <a:pt x="312" y="1014"/>
                    </a:lnTo>
                    <a:lnTo>
                      <a:pt x="328" y="1017"/>
                    </a:lnTo>
                    <a:lnTo>
                      <a:pt x="436" y="1024"/>
                    </a:lnTo>
                    <a:lnTo>
                      <a:pt x="518" y="1049"/>
                    </a:lnTo>
                    <a:lnTo>
                      <a:pt x="547" y="1035"/>
                    </a:lnTo>
                    <a:lnTo>
                      <a:pt x="574" y="981"/>
                    </a:lnTo>
                    <a:lnTo>
                      <a:pt x="547" y="952"/>
                    </a:lnTo>
                    <a:lnTo>
                      <a:pt x="425" y="948"/>
                    </a:lnTo>
                    <a:lnTo>
                      <a:pt x="338" y="959"/>
                    </a:lnTo>
                    <a:lnTo>
                      <a:pt x="294" y="981"/>
                    </a:lnTo>
                    <a:lnTo>
                      <a:pt x="301" y="931"/>
                    </a:lnTo>
                    <a:lnTo>
                      <a:pt x="346" y="854"/>
                    </a:lnTo>
                    <a:lnTo>
                      <a:pt x="383" y="736"/>
                    </a:lnTo>
                    <a:lnTo>
                      <a:pt x="413" y="635"/>
                    </a:lnTo>
                    <a:lnTo>
                      <a:pt x="391" y="519"/>
                    </a:lnTo>
                    <a:lnTo>
                      <a:pt x="357" y="396"/>
                    </a:lnTo>
                    <a:lnTo>
                      <a:pt x="290" y="256"/>
                    </a:lnTo>
                    <a:lnTo>
                      <a:pt x="193" y="126"/>
                    </a:lnTo>
                    <a:lnTo>
                      <a:pt x="111" y="32"/>
                    </a:lnTo>
                    <a:lnTo>
                      <a:pt x="66" y="0"/>
                    </a:lnTo>
                    <a:close/>
                  </a:path>
                </a:pathLst>
              </a:custGeom>
              <a:solidFill>
                <a:srgbClr val="FF9900"/>
              </a:solidFill>
              <a:ln w="9525">
                <a:no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72" name="Freeform 90"/>
              <p:cNvSpPr/>
              <p:nvPr/>
            </p:nvSpPr>
            <p:spPr bwMode="auto">
              <a:xfrm>
                <a:off x="1646" y="3024"/>
                <a:ext cx="43" cy="119"/>
              </a:xfrm>
              <a:custGeom>
                <a:avLst/>
                <a:gdLst>
                  <a:gd name="T0" fmla="*/ 0 w 387"/>
                  <a:gd name="T1" fmla="*/ 0 h 1070"/>
                  <a:gd name="T2" fmla="*/ 0 w 387"/>
                  <a:gd name="T3" fmla="*/ 0 h 1070"/>
                  <a:gd name="T4" fmla="*/ 0 w 387"/>
                  <a:gd name="T5" fmla="*/ 0 h 1070"/>
                  <a:gd name="T6" fmla="*/ 0 w 387"/>
                  <a:gd name="T7" fmla="*/ 0 h 1070"/>
                  <a:gd name="T8" fmla="*/ 0 w 387"/>
                  <a:gd name="T9" fmla="*/ 0 h 1070"/>
                  <a:gd name="T10" fmla="*/ 0 w 387"/>
                  <a:gd name="T11" fmla="*/ 0 h 1070"/>
                  <a:gd name="T12" fmla="*/ 0 w 387"/>
                  <a:gd name="T13" fmla="*/ 0 h 1070"/>
                  <a:gd name="T14" fmla="*/ 0 w 387"/>
                  <a:gd name="T15" fmla="*/ 0 h 1070"/>
                  <a:gd name="T16" fmla="*/ 0 w 387"/>
                  <a:gd name="T17" fmla="*/ 0 h 1070"/>
                  <a:gd name="T18" fmla="*/ 0 w 387"/>
                  <a:gd name="T19" fmla="*/ 0 h 1070"/>
                  <a:gd name="T20" fmla="*/ 0 w 387"/>
                  <a:gd name="T21" fmla="*/ 0 h 1070"/>
                  <a:gd name="T22" fmla="*/ 0 w 387"/>
                  <a:gd name="T23" fmla="*/ 0 h 1070"/>
                  <a:gd name="T24" fmla="*/ 0 w 387"/>
                  <a:gd name="T25" fmla="*/ 0 h 1070"/>
                  <a:gd name="T26" fmla="*/ 0 w 387"/>
                  <a:gd name="T27" fmla="*/ 0 h 1070"/>
                  <a:gd name="T28" fmla="*/ 0 w 387"/>
                  <a:gd name="T29" fmla="*/ 0 h 1070"/>
                  <a:gd name="T30" fmla="*/ 0 w 387"/>
                  <a:gd name="T31" fmla="*/ 0 h 1070"/>
                  <a:gd name="T32" fmla="*/ 0 w 387"/>
                  <a:gd name="T33" fmla="*/ 0 h 1070"/>
                  <a:gd name="T34" fmla="*/ 0 w 387"/>
                  <a:gd name="T35" fmla="*/ 0 h 1070"/>
                  <a:gd name="T36" fmla="*/ 0 w 387"/>
                  <a:gd name="T37" fmla="*/ 0 h 1070"/>
                  <a:gd name="T38" fmla="*/ 0 w 387"/>
                  <a:gd name="T39" fmla="*/ 0 h 1070"/>
                  <a:gd name="T40" fmla="*/ 0 w 387"/>
                  <a:gd name="T41" fmla="*/ 0 h 1070"/>
                  <a:gd name="T42" fmla="*/ 0 w 387"/>
                  <a:gd name="T43" fmla="*/ 0 h 1070"/>
                  <a:gd name="T44" fmla="*/ 0 w 387"/>
                  <a:gd name="T45" fmla="*/ 0 h 1070"/>
                  <a:gd name="T46" fmla="*/ 0 w 387"/>
                  <a:gd name="T47" fmla="*/ 0 h 1070"/>
                  <a:gd name="T48" fmla="*/ 0 w 387"/>
                  <a:gd name="T49" fmla="*/ 0 h 1070"/>
                  <a:gd name="T50" fmla="*/ 0 w 387"/>
                  <a:gd name="T51" fmla="*/ 0 h 1070"/>
                  <a:gd name="T52" fmla="*/ 0 w 387"/>
                  <a:gd name="T53" fmla="*/ 0 h 1070"/>
                  <a:gd name="T54" fmla="*/ 0 w 387"/>
                  <a:gd name="T55" fmla="*/ 0 h 1070"/>
                  <a:gd name="T56" fmla="*/ 0 w 387"/>
                  <a:gd name="T57" fmla="*/ 0 h 1070"/>
                  <a:gd name="T58" fmla="*/ 0 w 387"/>
                  <a:gd name="T59" fmla="*/ 0 h 1070"/>
                  <a:gd name="T60" fmla="*/ 0 w 387"/>
                  <a:gd name="T61" fmla="*/ 0 h 1070"/>
                  <a:gd name="T62" fmla="*/ 0 w 387"/>
                  <a:gd name="T63" fmla="*/ 0 h 10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87"/>
                  <a:gd name="T97" fmla="*/ 0 h 1070"/>
                  <a:gd name="T98" fmla="*/ 387 w 387"/>
                  <a:gd name="T99" fmla="*/ 1070 h 107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87" h="1070">
                    <a:moveTo>
                      <a:pt x="268" y="0"/>
                    </a:moveTo>
                    <a:lnTo>
                      <a:pt x="219" y="101"/>
                    </a:lnTo>
                    <a:lnTo>
                      <a:pt x="186" y="249"/>
                    </a:lnTo>
                    <a:lnTo>
                      <a:pt x="145" y="412"/>
                    </a:lnTo>
                    <a:lnTo>
                      <a:pt x="108" y="577"/>
                    </a:lnTo>
                    <a:lnTo>
                      <a:pt x="108" y="638"/>
                    </a:lnTo>
                    <a:lnTo>
                      <a:pt x="145" y="746"/>
                    </a:lnTo>
                    <a:lnTo>
                      <a:pt x="197" y="804"/>
                    </a:lnTo>
                    <a:lnTo>
                      <a:pt x="245" y="876"/>
                    </a:lnTo>
                    <a:lnTo>
                      <a:pt x="279" y="929"/>
                    </a:lnTo>
                    <a:lnTo>
                      <a:pt x="264" y="955"/>
                    </a:lnTo>
                    <a:lnTo>
                      <a:pt x="179" y="966"/>
                    </a:lnTo>
                    <a:lnTo>
                      <a:pt x="41" y="987"/>
                    </a:lnTo>
                    <a:lnTo>
                      <a:pt x="0" y="1020"/>
                    </a:lnTo>
                    <a:lnTo>
                      <a:pt x="34" y="1049"/>
                    </a:lnTo>
                    <a:lnTo>
                      <a:pt x="112" y="1070"/>
                    </a:lnTo>
                    <a:lnTo>
                      <a:pt x="202" y="1027"/>
                    </a:lnTo>
                    <a:lnTo>
                      <a:pt x="268" y="998"/>
                    </a:lnTo>
                    <a:lnTo>
                      <a:pt x="353" y="987"/>
                    </a:lnTo>
                    <a:lnTo>
                      <a:pt x="387" y="977"/>
                    </a:lnTo>
                    <a:lnTo>
                      <a:pt x="376" y="940"/>
                    </a:lnTo>
                    <a:lnTo>
                      <a:pt x="279" y="847"/>
                    </a:lnTo>
                    <a:lnTo>
                      <a:pt x="223" y="750"/>
                    </a:lnTo>
                    <a:lnTo>
                      <a:pt x="175" y="684"/>
                    </a:lnTo>
                    <a:lnTo>
                      <a:pt x="168" y="620"/>
                    </a:lnTo>
                    <a:lnTo>
                      <a:pt x="190" y="512"/>
                    </a:lnTo>
                    <a:lnTo>
                      <a:pt x="242" y="400"/>
                    </a:lnTo>
                    <a:lnTo>
                      <a:pt x="298" y="210"/>
                    </a:lnTo>
                    <a:lnTo>
                      <a:pt x="346" y="98"/>
                    </a:lnTo>
                    <a:lnTo>
                      <a:pt x="342" y="32"/>
                    </a:lnTo>
                    <a:lnTo>
                      <a:pt x="298" y="0"/>
                    </a:lnTo>
                    <a:lnTo>
                      <a:pt x="268" y="0"/>
                    </a:lnTo>
                    <a:close/>
                  </a:path>
                </a:pathLst>
              </a:custGeom>
              <a:solidFill>
                <a:srgbClr val="FF9900"/>
              </a:solidFill>
              <a:ln w="9525">
                <a:no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grpSp>
        <p:grpSp>
          <p:nvGrpSpPr>
            <p:cNvPr id="60" name="Group 91"/>
            <p:cNvGrpSpPr/>
            <p:nvPr/>
          </p:nvGrpSpPr>
          <p:grpSpPr bwMode="auto">
            <a:xfrm>
              <a:off x="4485" y="3790"/>
              <a:ext cx="19" cy="21"/>
              <a:chOff x="1692" y="2833"/>
              <a:chExt cx="26" cy="35"/>
            </a:xfrm>
          </p:grpSpPr>
          <p:sp>
            <p:nvSpPr>
              <p:cNvPr id="65" name="Freeform 92"/>
              <p:cNvSpPr/>
              <p:nvPr/>
            </p:nvSpPr>
            <p:spPr bwMode="auto">
              <a:xfrm>
                <a:off x="1697" y="2833"/>
                <a:ext cx="21" cy="25"/>
              </a:xfrm>
              <a:custGeom>
                <a:avLst/>
                <a:gdLst>
                  <a:gd name="T0" fmla="*/ 0 w 191"/>
                  <a:gd name="T1" fmla="*/ 0 h 220"/>
                  <a:gd name="T2" fmla="*/ 0 w 191"/>
                  <a:gd name="T3" fmla="*/ 0 h 220"/>
                  <a:gd name="T4" fmla="*/ 0 w 191"/>
                  <a:gd name="T5" fmla="*/ 0 h 220"/>
                  <a:gd name="T6" fmla="*/ 0 w 191"/>
                  <a:gd name="T7" fmla="*/ 0 h 220"/>
                  <a:gd name="T8" fmla="*/ 0 w 191"/>
                  <a:gd name="T9" fmla="*/ 0 h 220"/>
                  <a:gd name="T10" fmla="*/ 0 w 191"/>
                  <a:gd name="T11" fmla="*/ 0 h 220"/>
                  <a:gd name="T12" fmla="*/ 0 w 191"/>
                  <a:gd name="T13" fmla="*/ 0 h 220"/>
                  <a:gd name="T14" fmla="*/ 0 w 191"/>
                  <a:gd name="T15" fmla="*/ 0 h 220"/>
                  <a:gd name="T16" fmla="*/ 0 w 191"/>
                  <a:gd name="T17" fmla="*/ 0 h 220"/>
                  <a:gd name="T18" fmla="*/ 0 w 191"/>
                  <a:gd name="T19" fmla="*/ 0 h 220"/>
                  <a:gd name="T20" fmla="*/ 0 w 191"/>
                  <a:gd name="T21" fmla="*/ 0 h 220"/>
                  <a:gd name="T22" fmla="*/ 0 w 191"/>
                  <a:gd name="T23" fmla="*/ 0 h 220"/>
                  <a:gd name="T24" fmla="*/ 0 w 191"/>
                  <a:gd name="T25" fmla="*/ 0 h 220"/>
                  <a:gd name="T26" fmla="*/ 0 w 191"/>
                  <a:gd name="T27" fmla="*/ 0 h 220"/>
                  <a:gd name="T28" fmla="*/ 0 w 191"/>
                  <a:gd name="T29" fmla="*/ 0 h 220"/>
                  <a:gd name="T30" fmla="*/ 0 w 191"/>
                  <a:gd name="T31" fmla="*/ 0 h 220"/>
                  <a:gd name="T32" fmla="*/ 0 w 191"/>
                  <a:gd name="T33" fmla="*/ 0 h 220"/>
                  <a:gd name="T34" fmla="*/ 0 w 191"/>
                  <a:gd name="T35" fmla="*/ 0 h 220"/>
                  <a:gd name="T36" fmla="*/ 0 w 191"/>
                  <a:gd name="T37" fmla="*/ 0 h 220"/>
                  <a:gd name="T38" fmla="*/ 0 w 191"/>
                  <a:gd name="T39" fmla="*/ 0 h 220"/>
                  <a:gd name="T40" fmla="*/ 0 w 191"/>
                  <a:gd name="T41" fmla="*/ 0 h 220"/>
                  <a:gd name="T42" fmla="*/ 0 w 191"/>
                  <a:gd name="T43" fmla="*/ 0 h 2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91"/>
                  <a:gd name="T67" fmla="*/ 0 h 220"/>
                  <a:gd name="T68" fmla="*/ 191 w 191"/>
                  <a:gd name="T69" fmla="*/ 220 h 22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91" h="220">
                    <a:moveTo>
                      <a:pt x="22" y="10"/>
                    </a:moveTo>
                    <a:lnTo>
                      <a:pt x="74" y="0"/>
                    </a:lnTo>
                    <a:lnTo>
                      <a:pt x="123" y="4"/>
                    </a:lnTo>
                    <a:lnTo>
                      <a:pt x="168" y="25"/>
                    </a:lnTo>
                    <a:lnTo>
                      <a:pt x="191" y="65"/>
                    </a:lnTo>
                    <a:lnTo>
                      <a:pt x="191" y="97"/>
                    </a:lnTo>
                    <a:lnTo>
                      <a:pt x="168" y="140"/>
                    </a:lnTo>
                    <a:lnTo>
                      <a:pt x="130" y="165"/>
                    </a:lnTo>
                    <a:lnTo>
                      <a:pt x="74" y="165"/>
                    </a:lnTo>
                    <a:lnTo>
                      <a:pt x="40" y="186"/>
                    </a:lnTo>
                    <a:lnTo>
                      <a:pt x="29" y="220"/>
                    </a:lnTo>
                    <a:lnTo>
                      <a:pt x="0" y="209"/>
                    </a:lnTo>
                    <a:lnTo>
                      <a:pt x="11" y="165"/>
                    </a:lnTo>
                    <a:lnTo>
                      <a:pt x="51" y="140"/>
                    </a:lnTo>
                    <a:lnTo>
                      <a:pt x="119" y="133"/>
                    </a:lnTo>
                    <a:lnTo>
                      <a:pt x="146" y="108"/>
                    </a:lnTo>
                    <a:lnTo>
                      <a:pt x="153" y="68"/>
                    </a:lnTo>
                    <a:lnTo>
                      <a:pt x="123" y="32"/>
                    </a:lnTo>
                    <a:lnTo>
                      <a:pt x="78" y="32"/>
                    </a:lnTo>
                    <a:lnTo>
                      <a:pt x="29" y="43"/>
                    </a:lnTo>
                    <a:lnTo>
                      <a:pt x="11" y="32"/>
                    </a:lnTo>
                    <a:lnTo>
                      <a:pt x="22" y="10"/>
                    </a:lnTo>
                    <a:close/>
                  </a:path>
                </a:pathLst>
              </a:custGeom>
              <a:solidFill>
                <a:srgbClr val="FF9900"/>
              </a:solidFill>
              <a:ln w="9525">
                <a:no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66" name="Freeform 93"/>
              <p:cNvSpPr/>
              <p:nvPr/>
            </p:nvSpPr>
            <p:spPr bwMode="auto">
              <a:xfrm>
                <a:off x="1692" y="2862"/>
                <a:ext cx="7" cy="6"/>
              </a:xfrm>
              <a:custGeom>
                <a:avLst/>
                <a:gdLst>
                  <a:gd name="T0" fmla="*/ 0 w 59"/>
                  <a:gd name="T1" fmla="*/ 0 h 60"/>
                  <a:gd name="T2" fmla="*/ 0 w 59"/>
                  <a:gd name="T3" fmla="*/ 0 h 60"/>
                  <a:gd name="T4" fmla="*/ 0 w 59"/>
                  <a:gd name="T5" fmla="*/ 0 h 60"/>
                  <a:gd name="T6" fmla="*/ 0 w 59"/>
                  <a:gd name="T7" fmla="*/ 0 h 60"/>
                  <a:gd name="T8" fmla="*/ 0 w 59"/>
                  <a:gd name="T9" fmla="*/ 0 h 60"/>
                  <a:gd name="T10" fmla="*/ 0 w 59"/>
                  <a:gd name="T11" fmla="*/ 0 h 60"/>
                  <a:gd name="T12" fmla="*/ 0 w 59"/>
                  <a:gd name="T13" fmla="*/ 0 h 60"/>
                  <a:gd name="T14" fmla="*/ 0 60000 65536"/>
                  <a:gd name="T15" fmla="*/ 0 60000 65536"/>
                  <a:gd name="T16" fmla="*/ 0 60000 65536"/>
                  <a:gd name="T17" fmla="*/ 0 60000 65536"/>
                  <a:gd name="T18" fmla="*/ 0 60000 65536"/>
                  <a:gd name="T19" fmla="*/ 0 60000 65536"/>
                  <a:gd name="T20" fmla="*/ 0 60000 65536"/>
                  <a:gd name="T21" fmla="*/ 0 w 59"/>
                  <a:gd name="T22" fmla="*/ 0 h 60"/>
                  <a:gd name="T23" fmla="*/ 59 w 59"/>
                  <a:gd name="T24" fmla="*/ 60 h 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 h="60">
                    <a:moveTo>
                      <a:pt x="59" y="4"/>
                    </a:moveTo>
                    <a:lnTo>
                      <a:pt x="29" y="0"/>
                    </a:lnTo>
                    <a:lnTo>
                      <a:pt x="9" y="22"/>
                    </a:lnTo>
                    <a:lnTo>
                      <a:pt x="0" y="57"/>
                    </a:lnTo>
                    <a:lnTo>
                      <a:pt x="29" y="60"/>
                    </a:lnTo>
                    <a:lnTo>
                      <a:pt x="54" y="45"/>
                    </a:lnTo>
                    <a:lnTo>
                      <a:pt x="59" y="4"/>
                    </a:lnTo>
                    <a:close/>
                  </a:path>
                </a:pathLst>
              </a:custGeom>
              <a:solidFill>
                <a:srgbClr val="FF9900"/>
              </a:solidFill>
              <a:ln w="9525">
                <a:noFill/>
                <a:round/>
              </a:ln>
            </p:spPr>
            <p:txBody>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grpSp>
        <p:sp>
          <p:nvSpPr>
            <p:cNvPr id="63" name="Line 94"/>
            <p:cNvSpPr>
              <a:spLocks noChangeShapeType="1"/>
            </p:cNvSpPr>
            <p:nvPr/>
          </p:nvSpPr>
          <p:spPr bwMode="auto">
            <a:xfrm flipV="1">
              <a:off x="4033" y="3670"/>
              <a:ext cx="117" cy="116"/>
            </a:xfrm>
            <a:prstGeom prst="line">
              <a:avLst/>
            </a:prstGeom>
            <a:noFill/>
            <a:ln w="12700">
              <a:solidFill>
                <a:schemeClr val="tx1"/>
              </a:solidFill>
              <a:round/>
              <a:headEnd type="none" w="sm" len="sm"/>
              <a:tailEnd type="stealth" w="med" len="med"/>
            </a:ln>
          </p:spPr>
          <p:txBody>
            <a:bodyPr wrap="none" anchor="ct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64" name="Line 95"/>
            <p:cNvSpPr>
              <a:spLocks noChangeShapeType="1"/>
            </p:cNvSpPr>
            <p:nvPr/>
          </p:nvSpPr>
          <p:spPr bwMode="auto">
            <a:xfrm flipH="1" flipV="1">
              <a:off x="4268" y="3676"/>
              <a:ext cx="135" cy="110"/>
            </a:xfrm>
            <a:prstGeom prst="line">
              <a:avLst/>
            </a:prstGeom>
            <a:noFill/>
            <a:ln w="12700">
              <a:solidFill>
                <a:schemeClr val="tx1"/>
              </a:solidFill>
              <a:round/>
              <a:headEnd type="none" w="sm" len="sm"/>
              <a:tailEnd type="stealth" w="med" len="med"/>
            </a:ln>
          </p:spPr>
          <p:txBody>
            <a:bodyPr wrap="none" anchor="ct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grpSp>
      <p:grpSp>
        <p:nvGrpSpPr>
          <p:cNvPr id="61" name="Group 61"/>
          <p:cNvGrpSpPr/>
          <p:nvPr/>
        </p:nvGrpSpPr>
        <p:grpSpPr bwMode="auto">
          <a:xfrm>
            <a:off x="4633871" y="2330746"/>
            <a:ext cx="1340495" cy="535302"/>
            <a:chOff x="3834" y="3675"/>
            <a:chExt cx="869" cy="379"/>
          </a:xfrm>
        </p:grpSpPr>
        <p:sp>
          <p:nvSpPr>
            <p:cNvPr id="90" name="Freeform 56"/>
            <p:cNvSpPr/>
            <p:nvPr/>
          </p:nvSpPr>
          <p:spPr bwMode="blackWhite">
            <a:xfrm>
              <a:off x="4174" y="3675"/>
              <a:ext cx="93" cy="247"/>
            </a:xfrm>
            <a:custGeom>
              <a:avLst/>
              <a:gdLst>
                <a:gd name="T0" fmla="*/ 0 w 415"/>
                <a:gd name="T1" fmla="*/ 0 h 250"/>
                <a:gd name="T2" fmla="*/ 0 w 415"/>
                <a:gd name="T3" fmla="*/ 550 h 250"/>
                <a:gd name="T4" fmla="*/ 3 w 415"/>
                <a:gd name="T5" fmla="*/ 560 h 250"/>
                <a:gd name="T6" fmla="*/ 15 w 415"/>
                <a:gd name="T7" fmla="*/ 560 h 250"/>
                <a:gd name="T8" fmla="*/ 22 w 415"/>
                <a:gd name="T9" fmla="*/ 564 h 250"/>
                <a:gd name="T10" fmla="*/ 28 w 415"/>
                <a:gd name="T11" fmla="*/ 570 h 250"/>
                <a:gd name="T12" fmla="*/ 40 w 415"/>
                <a:gd name="T13" fmla="*/ 576 h 250"/>
                <a:gd name="T14" fmla="*/ 47 w 415"/>
                <a:gd name="T15" fmla="*/ 577 h 250"/>
                <a:gd name="T16" fmla="*/ 59 w 415"/>
                <a:gd name="T17" fmla="*/ 582 h 250"/>
                <a:gd name="T18" fmla="*/ 67 w 415"/>
                <a:gd name="T19" fmla="*/ 586 h 250"/>
                <a:gd name="T20" fmla="*/ 81 w 415"/>
                <a:gd name="T21" fmla="*/ 588 h 250"/>
                <a:gd name="T22" fmla="*/ 95 w 415"/>
                <a:gd name="T23" fmla="*/ 593 h 250"/>
                <a:gd name="T24" fmla="*/ 108 w 415"/>
                <a:gd name="T25" fmla="*/ 600 h 250"/>
                <a:gd name="T26" fmla="*/ 121 w 415"/>
                <a:gd name="T27" fmla="*/ 604 h 250"/>
                <a:gd name="T28" fmla="*/ 138 w 415"/>
                <a:gd name="T29" fmla="*/ 605 h 250"/>
                <a:gd name="T30" fmla="*/ 156 w 415"/>
                <a:gd name="T31" fmla="*/ 609 h 250"/>
                <a:gd name="T32" fmla="*/ 168 w 415"/>
                <a:gd name="T33" fmla="*/ 612 h 250"/>
                <a:gd name="T34" fmla="*/ 188 w 415"/>
                <a:gd name="T35" fmla="*/ 620 h 250"/>
                <a:gd name="T36" fmla="*/ 207 w 415"/>
                <a:gd name="T37" fmla="*/ 625 h 250"/>
                <a:gd name="T38" fmla="*/ 230 w 415"/>
                <a:gd name="T39" fmla="*/ 626 h 250"/>
                <a:gd name="T40" fmla="*/ 252 w 415"/>
                <a:gd name="T41" fmla="*/ 627 h 250"/>
                <a:gd name="T42" fmla="*/ 272 w 415"/>
                <a:gd name="T43" fmla="*/ 634 h 250"/>
                <a:gd name="T44" fmla="*/ 300 w 415"/>
                <a:gd name="T45" fmla="*/ 637 h 250"/>
                <a:gd name="T46" fmla="*/ 323 w 415"/>
                <a:gd name="T47" fmla="*/ 637 h 250"/>
                <a:gd name="T48" fmla="*/ 350 w 415"/>
                <a:gd name="T49" fmla="*/ 642 h 250"/>
                <a:gd name="T50" fmla="*/ 380 w 415"/>
                <a:gd name="T51" fmla="*/ 643 h 250"/>
                <a:gd name="T52" fmla="*/ 406 w 415"/>
                <a:gd name="T53" fmla="*/ 643 h 250"/>
                <a:gd name="T54" fmla="*/ 435 w 415"/>
                <a:gd name="T55" fmla="*/ 647 h 250"/>
                <a:gd name="T56" fmla="*/ 496 w 415"/>
                <a:gd name="T57" fmla="*/ 647 h 250"/>
                <a:gd name="T58" fmla="*/ 528 w 415"/>
                <a:gd name="T59" fmla="*/ 643 h 250"/>
                <a:gd name="T60" fmla="*/ 552 w 415"/>
                <a:gd name="T61" fmla="*/ 641 h 250"/>
                <a:gd name="T62" fmla="*/ 576 w 415"/>
                <a:gd name="T63" fmla="*/ 637 h 250"/>
                <a:gd name="T64" fmla="*/ 594 w 415"/>
                <a:gd name="T65" fmla="*/ 634 h 250"/>
                <a:gd name="T66" fmla="*/ 612 w 415"/>
                <a:gd name="T67" fmla="*/ 627 h 250"/>
                <a:gd name="T68" fmla="*/ 629 w 415"/>
                <a:gd name="T69" fmla="*/ 625 h 250"/>
                <a:gd name="T70" fmla="*/ 647 w 415"/>
                <a:gd name="T71" fmla="*/ 618 h 250"/>
                <a:gd name="T72" fmla="*/ 666 w 415"/>
                <a:gd name="T73" fmla="*/ 609 h 250"/>
                <a:gd name="T74" fmla="*/ 678 w 415"/>
                <a:gd name="T75" fmla="*/ 604 h 250"/>
                <a:gd name="T76" fmla="*/ 692 w 415"/>
                <a:gd name="T77" fmla="*/ 597 h 250"/>
                <a:gd name="T78" fmla="*/ 712 w 415"/>
                <a:gd name="T79" fmla="*/ 588 h 250"/>
                <a:gd name="T80" fmla="*/ 727 w 415"/>
                <a:gd name="T81" fmla="*/ 582 h 250"/>
                <a:gd name="T82" fmla="*/ 740 w 415"/>
                <a:gd name="T83" fmla="*/ 576 h 250"/>
                <a:gd name="T84" fmla="*/ 756 w 415"/>
                <a:gd name="T85" fmla="*/ 570 h 250"/>
                <a:gd name="T86" fmla="*/ 772 w 415"/>
                <a:gd name="T87" fmla="*/ 562 h 250"/>
                <a:gd name="T88" fmla="*/ 789 w 415"/>
                <a:gd name="T89" fmla="*/ 558 h 250"/>
                <a:gd name="T90" fmla="*/ 809 w 415"/>
                <a:gd name="T91" fmla="*/ 548 h 250"/>
                <a:gd name="T92" fmla="*/ 834 w 415"/>
                <a:gd name="T93" fmla="*/ 543 h 250"/>
                <a:gd name="T94" fmla="*/ 856 w 415"/>
                <a:gd name="T95" fmla="*/ 540 h 250"/>
                <a:gd name="T96" fmla="*/ 880 w 415"/>
                <a:gd name="T97" fmla="*/ 537 h 250"/>
                <a:gd name="T98" fmla="*/ 899 w 415"/>
                <a:gd name="T99" fmla="*/ 529 h 250"/>
                <a:gd name="T100" fmla="*/ 931 w 415"/>
                <a:gd name="T101" fmla="*/ 528 h 250"/>
                <a:gd name="T102" fmla="*/ 961 w 415"/>
                <a:gd name="T103" fmla="*/ 527 h 250"/>
                <a:gd name="T104" fmla="*/ 1077 w 415"/>
                <a:gd name="T105" fmla="*/ 527 h 250"/>
                <a:gd name="T106" fmla="*/ 1124 w 415"/>
                <a:gd name="T107" fmla="*/ 528 h 250"/>
                <a:gd name="T108" fmla="*/ 1168 w 415"/>
                <a:gd name="T109" fmla="*/ 533 h 250"/>
                <a:gd name="T110" fmla="*/ 1221 w 415"/>
                <a:gd name="T111" fmla="*/ 537 h 250"/>
                <a:gd name="T112" fmla="*/ 1281 w 415"/>
                <a:gd name="T113" fmla="*/ 543 h 250"/>
                <a:gd name="T114" fmla="*/ 1345 w 415"/>
                <a:gd name="T115" fmla="*/ 550 h 250"/>
                <a:gd name="T116" fmla="*/ 1345 w 415"/>
                <a:gd name="T117" fmla="*/ 0 h 250"/>
                <a:gd name="T118" fmla="*/ 0 w 415"/>
                <a:gd name="T119" fmla="*/ 0 h 25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15"/>
                <a:gd name="T181" fmla="*/ 0 h 250"/>
                <a:gd name="T182" fmla="*/ 415 w 415"/>
                <a:gd name="T183" fmla="*/ 250 h 25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15" h="250">
                  <a:moveTo>
                    <a:pt x="0" y="0"/>
                  </a:moveTo>
                  <a:lnTo>
                    <a:pt x="0" y="212"/>
                  </a:lnTo>
                  <a:lnTo>
                    <a:pt x="3" y="215"/>
                  </a:lnTo>
                  <a:lnTo>
                    <a:pt x="4" y="215"/>
                  </a:lnTo>
                  <a:lnTo>
                    <a:pt x="7" y="218"/>
                  </a:lnTo>
                  <a:lnTo>
                    <a:pt x="9" y="219"/>
                  </a:lnTo>
                  <a:lnTo>
                    <a:pt x="12" y="221"/>
                  </a:lnTo>
                  <a:lnTo>
                    <a:pt x="15" y="222"/>
                  </a:lnTo>
                  <a:lnTo>
                    <a:pt x="18" y="224"/>
                  </a:lnTo>
                  <a:lnTo>
                    <a:pt x="21" y="225"/>
                  </a:lnTo>
                  <a:lnTo>
                    <a:pt x="25" y="227"/>
                  </a:lnTo>
                  <a:lnTo>
                    <a:pt x="29" y="228"/>
                  </a:lnTo>
                  <a:lnTo>
                    <a:pt x="33" y="230"/>
                  </a:lnTo>
                  <a:lnTo>
                    <a:pt x="37" y="232"/>
                  </a:lnTo>
                  <a:lnTo>
                    <a:pt x="42" y="233"/>
                  </a:lnTo>
                  <a:lnTo>
                    <a:pt x="47" y="235"/>
                  </a:lnTo>
                  <a:lnTo>
                    <a:pt x="52" y="236"/>
                  </a:lnTo>
                  <a:lnTo>
                    <a:pt x="58" y="238"/>
                  </a:lnTo>
                  <a:lnTo>
                    <a:pt x="64" y="240"/>
                  </a:lnTo>
                  <a:lnTo>
                    <a:pt x="70" y="241"/>
                  </a:lnTo>
                  <a:lnTo>
                    <a:pt x="78" y="242"/>
                  </a:lnTo>
                  <a:lnTo>
                    <a:pt x="84" y="244"/>
                  </a:lnTo>
                  <a:lnTo>
                    <a:pt x="92" y="245"/>
                  </a:lnTo>
                  <a:lnTo>
                    <a:pt x="99" y="245"/>
                  </a:lnTo>
                  <a:lnTo>
                    <a:pt x="108" y="247"/>
                  </a:lnTo>
                  <a:lnTo>
                    <a:pt x="117" y="248"/>
                  </a:lnTo>
                  <a:lnTo>
                    <a:pt x="125" y="248"/>
                  </a:lnTo>
                  <a:lnTo>
                    <a:pt x="134" y="249"/>
                  </a:lnTo>
                  <a:lnTo>
                    <a:pt x="153" y="249"/>
                  </a:lnTo>
                  <a:lnTo>
                    <a:pt x="162" y="248"/>
                  </a:lnTo>
                  <a:lnTo>
                    <a:pt x="170" y="246"/>
                  </a:lnTo>
                  <a:lnTo>
                    <a:pt x="177" y="245"/>
                  </a:lnTo>
                  <a:lnTo>
                    <a:pt x="183" y="244"/>
                  </a:lnTo>
                  <a:lnTo>
                    <a:pt x="189" y="242"/>
                  </a:lnTo>
                  <a:lnTo>
                    <a:pt x="194" y="240"/>
                  </a:lnTo>
                  <a:lnTo>
                    <a:pt x="199" y="237"/>
                  </a:lnTo>
                  <a:lnTo>
                    <a:pt x="205" y="235"/>
                  </a:lnTo>
                  <a:lnTo>
                    <a:pt x="210" y="232"/>
                  </a:lnTo>
                  <a:lnTo>
                    <a:pt x="214" y="229"/>
                  </a:lnTo>
                  <a:lnTo>
                    <a:pt x="219" y="227"/>
                  </a:lnTo>
                  <a:lnTo>
                    <a:pt x="224" y="224"/>
                  </a:lnTo>
                  <a:lnTo>
                    <a:pt x="228" y="221"/>
                  </a:lnTo>
                  <a:lnTo>
                    <a:pt x="233" y="219"/>
                  </a:lnTo>
                  <a:lnTo>
                    <a:pt x="238" y="216"/>
                  </a:lnTo>
                  <a:lnTo>
                    <a:pt x="244" y="214"/>
                  </a:lnTo>
                  <a:lnTo>
                    <a:pt x="249" y="211"/>
                  </a:lnTo>
                  <a:lnTo>
                    <a:pt x="256" y="209"/>
                  </a:lnTo>
                  <a:lnTo>
                    <a:pt x="263" y="207"/>
                  </a:lnTo>
                  <a:lnTo>
                    <a:pt x="271" y="206"/>
                  </a:lnTo>
                  <a:lnTo>
                    <a:pt x="278" y="204"/>
                  </a:lnTo>
                  <a:lnTo>
                    <a:pt x="287" y="203"/>
                  </a:lnTo>
                  <a:lnTo>
                    <a:pt x="296" y="202"/>
                  </a:lnTo>
                  <a:lnTo>
                    <a:pt x="332" y="202"/>
                  </a:lnTo>
                  <a:lnTo>
                    <a:pt x="346" y="203"/>
                  </a:lnTo>
                  <a:lnTo>
                    <a:pt x="361" y="205"/>
                  </a:lnTo>
                  <a:lnTo>
                    <a:pt x="376" y="206"/>
                  </a:lnTo>
                  <a:lnTo>
                    <a:pt x="394" y="209"/>
                  </a:lnTo>
                  <a:lnTo>
                    <a:pt x="414" y="212"/>
                  </a:lnTo>
                  <a:lnTo>
                    <a:pt x="414" y="0"/>
                  </a:lnTo>
                  <a:lnTo>
                    <a:pt x="0" y="0"/>
                  </a:lnTo>
                </a:path>
              </a:pathLst>
            </a:custGeom>
            <a:solidFill>
              <a:srgbClr val="008000"/>
            </a:solidFill>
            <a:ln w="12700" cap="rnd">
              <a:solidFill>
                <a:schemeClr val="tx1"/>
              </a:solidFill>
              <a:round/>
            </a:ln>
          </p:spPr>
          <p:txBody>
            <a:bodyPr wrap="none" lIns="71222" tIns="35611" rIns="71222" bIns="35611">
              <a:spAutoFit/>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91" name="Rectangle 57"/>
            <p:cNvSpPr>
              <a:spLocks noChangeArrowheads="1"/>
            </p:cNvSpPr>
            <p:nvPr/>
          </p:nvSpPr>
          <p:spPr bwMode="blackWhite">
            <a:xfrm>
              <a:off x="4367" y="3706"/>
              <a:ext cx="336" cy="248"/>
            </a:xfrm>
            <a:prstGeom prst="rect">
              <a:avLst/>
            </a:prstGeom>
            <a:noFill/>
            <a:ln w="9525">
              <a:noFill/>
              <a:miter lim="800000"/>
            </a:ln>
          </p:spPr>
          <p:txBody>
            <a:bodyPr wrap="none" lIns="72668" tIns="36334" rIns="72668" bIns="36334">
              <a:spAutoFit/>
            </a:bodyPr>
            <a:lstStyle/>
            <a:p>
              <a:pPr algn="ctr" defTabSz="821055"/>
              <a:r>
                <a:rPr lang="en-US" altLang="zh-CN" b="0" dirty="0">
                  <a:latin typeface="Times New Roman" panose="02020603050405020304" pitchFamily="18" charset="0"/>
                  <a:ea typeface="微软雅黑" panose="020B0503020204020204" charset="-122"/>
                  <a:cs typeface="Times New Roman" panose="02020603050405020304" pitchFamily="18" charset="0"/>
                </a:rPr>
                <a:t>KPI</a:t>
              </a:r>
              <a:endParaRPr lang="en-US" altLang="zh-CN" b="0" dirty="0">
                <a:latin typeface="Times New Roman" panose="02020603050405020304" pitchFamily="18" charset="0"/>
                <a:ea typeface="微软雅黑" panose="020B0503020204020204" charset="-122"/>
                <a:cs typeface="Times New Roman" panose="02020603050405020304" pitchFamily="18" charset="0"/>
              </a:endParaRPr>
            </a:p>
          </p:txBody>
        </p:sp>
        <p:sp>
          <p:nvSpPr>
            <p:cNvPr id="92" name="Freeform 58"/>
            <p:cNvSpPr/>
            <p:nvPr/>
          </p:nvSpPr>
          <p:spPr bwMode="blackWhite">
            <a:xfrm>
              <a:off x="3957" y="3754"/>
              <a:ext cx="93" cy="247"/>
            </a:xfrm>
            <a:custGeom>
              <a:avLst/>
              <a:gdLst>
                <a:gd name="T0" fmla="*/ 0 w 416"/>
                <a:gd name="T1" fmla="*/ 0 h 250"/>
                <a:gd name="T2" fmla="*/ 0 w 416"/>
                <a:gd name="T3" fmla="*/ 532 h 250"/>
                <a:gd name="T4" fmla="*/ 3 w 416"/>
                <a:gd name="T5" fmla="*/ 543 h 250"/>
                <a:gd name="T6" fmla="*/ 15 w 416"/>
                <a:gd name="T7" fmla="*/ 543 h 250"/>
                <a:gd name="T8" fmla="*/ 22 w 416"/>
                <a:gd name="T9" fmla="*/ 550 h 250"/>
                <a:gd name="T10" fmla="*/ 29 w 416"/>
                <a:gd name="T11" fmla="*/ 553 h 250"/>
                <a:gd name="T12" fmla="*/ 40 w 416"/>
                <a:gd name="T13" fmla="*/ 555 h 250"/>
                <a:gd name="T14" fmla="*/ 49 w 416"/>
                <a:gd name="T15" fmla="*/ 558 h 250"/>
                <a:gd name="T16" fmla="*/ 61 w 416"/>
                <a:gd name="T17" fmla="*/ 566 h 250"/>
                <a:gd name="T18" fmla="*/ 70 w 416"/>
                <a:gd name="T19" fmla="*/ 567 h 250"/>
                <a:gd name="T20" fmla="*/ 83 w 416"/>
                <a:gd name="T21" fmla="*/ 571 h 250"/>
                <a:gd name="T22" fmla="*/ 95 w 416"/>
                <a:gd name="T23" fmla="*/ 572 h 250"/>
                <a:gd name="T24" fmla="*/ 108 w 416"/>
                <a:gd name="T25" fmla="*/ 582 h 250"/>
                <a:gd name="T26" fmla="*/ 122 w 416"/>
                <a:gd name="T27" fmla="*/ 584 h 250"/>
                <a:gd name="T28" fmla="*/ 139 w 416"/>
                <a:gd name="T29" fmla="*/ 587 h 250"/>
                <a:gd name="T30" fmla="*/ 156 w 416"/>
                <a:gd name="T31" fmla="*/ 589 h 250"/>
                <a:gd name="T32" fmla="*/ 177 w 416"/>
                <a:gd name="T33" fmla="*/ 592 h 250"/>
                <a:gd name="T34" fmla="*/ 191 w 416"/>
                <a:gd name="T35" fmla="*/ 602 h 250"/>
                <a:gd name="T36" fmla="*/ 209 w 416"/>
                <a:gd name="T37" fmla="*/ 604 h 250"/>
                <a:gd name="T38" fmla="*/ 232 w 416"/>
                <a:gd name="T39" fmla="*/ 605 h 250"/>
                <a:gd name="T40" fmla="*/ 256 w 416"/>
                <a:gd name="T41" fmla="*/ 609 h 250"/>
                <a:gd name="T42" fmla="*/ 279 w 416"/>
                <a:gd name="T43" fmla="*/ 614 h 250"/>
                <a:gd name="T44" fmla="*/ 303 w 416"/>
                <a:gd name="T45" fmla="*/ 615 h 250"/>
                <a:gd name="T46" fmla="*/ 328 w 416"/>
                <a:gd name="T47" fmla="*/ 615 h 250"/>
                <a:gd name="T48" fmla="*/ 356 w 416"/>
                <a:gd name="T49" fmla="*/ 623 h 250"/>
                <a:gd name="T50" fmla="*/ 387 w 416"/>
                <a:gd name="T51" fmla="*/ 627 h 250"/>
                <a:gd name="T52" fmla="*/ 411 w 416"/>
                <a:gd name="T53" fmla="*/ 627 h 250"/>
                <a:gd name="T54" fmla="*/ 442 w 416"/>
                <a:gd name="T55" fmla="*/ 628 h 250"/>
                <a:gd name="T56" fmla="*/ 512 w 416"/>
                <a:gd name="T57" fmla="*/ 628 h 250"/>
                <a:gd name="T58" fmla="*/ 534 w 416"/>
                <a:gd name="T59" fmla="*/ 627 h 250"/>
                <a:gd name="T60" fmla="*/ 564 w 416"/>
                <a:gd name="T61" fmla="*/ 618 h 250"/>
                <a:gd name="T62" fmla="*/ 586 w 416"/>
                <a:gd name="T63" fmla="*/ 615 h 250"/>
                <a:gd name="T64" fmla="*/ 605 w 416"/>
                <a:gd name="T65" fmla="*/ 614 h 250"/>
                <a:gd name="T66" fmla="*/ 627 w 416"/>
                <a:gd name="T67" fmla="*/ 609 h 250"/>
                <a:gd name="T68" fmla="*/ 644 w 416"/>
                <a:gd name="T69" fmla="*/ 604 h 250"/>
                <a:gd name="T70" fmla="*/ 659 w 416"/>
                <a:gd name="T71" fmla="*/ 596 h 250"/>
                <a:gd name="T72" fmla="*/ 674 w 416"/>
                <a:gd name="T73" fmla="*/ 589 h 250"/>
                <a:gd name="T74" fmla="*/ 693 w 416"/>
                <a:gd name="T75" fmla="*/ 584 h 250"/>
                <a:gd name="T76" fmla="*/ 709 w 416"/>
                <a:gd name="T77" fmla="*/ 576 h 250"/>
                <a:gd name="T78" fmla="*/ 720 w 416"/>
                <a:gd name="T79" fmla="*/ 571 h 250"/>
                <a:gd name="T80" fmla="*/ 738 w 416"/>
                <a:gd name="T81" fmla="*/ 566 h 250"/>
                <a:gd name="T82" fmla="*/ 754 w 416"/>
                <a:gd name="T83" fmla="*/ 555 h 250"/>
                <a:gd name="T84" fmla="*/ 768 w 416"/>
                <a:gd name="T85" fmla="*/ 553 h 250"/>
                <a:gd name="T86" fmla="*/ 789 w 416"/>
                <a:gd name="T87" fmla="*/ 544 h 250"/>
                <a:gd name="T88" fmla="*/ 807 w 416"/>
                <a:gd name="T89" fmla="*/ 538 h 250"/>
                <a:gd name="T90" fmla="*/ 822 w 416"/>
                <a:gd name="T91" fmla="*/ 531 h 250"/>
                <a:gd name="T92" fmla="*/ 848 w 416"/>
                <a:gd name="T93" fmla="*/ 527 h 250"/>
                <a:gd name="T94" fmla="*/ 872 w 416"/>
                <a:gd name="T95" fmla="*/ 520 h 250"/>
                <a:gd name="T96" fmla="*/ 892 w 416"/>
                <a:gd name="T97" fmla="*/ 516 h 250"/>
                <a:gd name="T98" fmla="*/ 921 w 416"/>
                <a:gd name="T99" fmla="*/ 513 h 250"/>
                <a:gd name="T100" fmla="*/ 949 w 416"/>
                <a:gd name="T101" fmla="*/ 512 h 250"/>
                <a:gd name="T102" fmla="*/ 981 w 416"/>
                <a:gd name="T103" fmla="*/ 511 h 250"/>
                <a:gd name="T104" fmla="*/ 1100 w 416"/>
                <a:gd name="T105" fmla="*/ 511 h 250"/>
                <a:gd name="T106" fmla="*/ 1143 w 416"/>
                <a:gd name="T107" fmla="*/ 512 h 250"/>
                <a:gd name="T108" fmla="*/ 1194 w 416"/>
                <a:gd name="T109" fmla="*/ 515 h 250"/>
                <a:gd name="T110" fmla="*/ 1245 w 416"/>
                <a:gd name="T111" fmla="*/ 516 h 250"/>
                <a:gd name="T112" fmla="*/ 1303 w 416"/>
                <a:gd name="T113" fmla="*/ 527 h 250"/>
                <a:gd name="T114" fmla="*/ 1369 w 416"/>
                <a:gd name="T115" fmla="*/ 532 h 250"/>
                <a:gd name="T116" fmla="*/ 1369 w 416"/>
                <a:gd name="T117" fmla="*/ 0 h 250"/>
                <a:gd name="T118" fmla="*/ 0 w 416"/>
                <a:gd name="T119" fmla="*/ 0 h 25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16"/>
                <a:gd name="T181" fmla="*/ 0 h 250"/>
                <a:gd name="T182" fmla="*/ 416 w 416"/>
                <a:gd name="T183" fmla="*/ 250 h 25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16" h="250">
                  <a:moveTo>
                    <a:pt x="0" y="0"/>
                  </a:moveTo>
                  <a:lnTo>
                    <a:pt x="0" y="212"/>
                  </a:lnTo>
                  <a:lnTo>
                    <a:pt x="3" y="215"/>
                  </a:lnTo>
                  <a:lnTo>
                    <a:pt x="4" y="215"/>
                  </a:lnTo>
                  <a:lnTo>
                    <a:pt x="7" y="218"/>
                  </a:lnTo>
                  <a:lnTo>
                    <a:pt x="9" y="219"/>
                  </a:lnTo>
                  <a:lnTo>
                    <a:pt x="12" y="221"/>
                  </a:lnTo>
                  <a:lnTo>
                    <a:pt x="15" y="222"/>
                  </a:lnTo>
                  <a:lnTo>
                    <a:pt x="18" y="224"/>
                  </a:lnTo>
                  <a:lnTo>
                    <a:pt x="21" y="225"/>
                  </a:lnTo>
                  <a:lnTo>
                    <a:pt x="25" y="227"/>
                  </a:lnTo>
                  <a:lnTo>
                    <a:pt x="29" y="228"/>
                  </a:lnTo>
                  <a:lnTo>
                    <a:pt x="33" y="230"/>
                  </a:lnTo>
                  <a:lnTo>
                    <a:pt x="37" y="232"/>
                  </a:lnTo>
                  <a:lnTo>
                    <a:pt x="42" y="233"/>
                  </a:lnTo>
                  <a:lnTo>
                    <a:pt x="47" y="235"/>
                  </a:lnTo>
                  <a:lnTo>
                    <a:pt x="53" y="236"/>
                  </a:lnTo>
                  <a:lnTo>
                    <a:pt x="58" y="238"/>
                  </a:lnTo>
                  <a:lnTo>
                    <a:pt x="64" y="240"/>
                  </a:lnTo>
                  <a:lnTo>
                    <a:pt x="71" y="241"/>
                  </a:lnTo>
                  <a:lnTo>
                    <a:pt x="78" y="242"/>
                  </a:lnTo>
                  <a:lnTo>
                    <a:pt x="84" y="244"/>
                  </a:lnTo>
                  <a:lnTo>
                    <a:pt x="92" y="245"/>
                  </a:lnTo>
                  <a:lnTo>
                    <a:pt x="100" y="245"/>
                  </a:lnTo>
                  <a:lnTo>
                    <a:pt x="108" y="247"/>
                  </a:lnTo>
                  <a:lnTo>
                    <a:pt x="117" y="248"/>
                  </a:lnTo>
                  <a:lnTo>
                    <a:pt x="125" y="248"/>
                  </a:lnTo>
                  <a:lnTo>
                    <a:pt x="134" y="249"/>
                  </a:lnTo>
                  <a:lnTo>
                    <a:pt x="154" y="249"/>
                  </a:lnTo>
                  <a:lnTo>
                    <a:pt x="162" y="248"/>
                  </a:lnTo>
                  <a:lnTo>
                    <a:pt x="171" y="246"/>
                  </a:lnTo>
                  <a:lnTo>
                    <a:pt x="177" y="245"/>
                  </a:lnTo>
                  <a:lnTo>
                    <a:pt x="183" y="244"/>
                  </a:lnTo>
                  <a:lnTo>
                    <a:pt x="190" y="242"/>
                  </a:lnTo>
                  <a:lnTo>
                    <a:pt x="195" y="240"/>
                  </a:lnTo>
                  <a:lnTo>
                    <a:pt x="200" y="237"/>
                  </a:lnTo>
                  <a:lnTo>
                    <a:pt x="205" y="235"/>
                  </a:lnTo>
                  <a:lnTo>
                    <a:pt x="210" y="232"/>
                  </a:lnTo>
                  <a:lnTo>
                    <a:pt x="215" y="229"/>
                  </a:lnTo>
                  <a:lnTo>
                    <a:pt x="219" y="227"/>
                  </a:lnTo>
                  <a:lnTo>
                    <a:pt x="224" y="224"/>
                  </a:lnTo>
                  <a:lnTo>
                    <a:pt x="229" y="221"/>
                  </a:lnTo>
                  <a:lnTo>
                    <a:pt x="233" y="219"/>
                  </a:lnTo>
                  <a:lnTo>
                    <a:pt x="239" y="216"/>
                  </a:lnTo>
                  <a:lnTo>
                    <a:pt x="244" y="214"/>
                  </a:lnTo>
                  <a:lnTo>
                    <a:pt x="250" y="211"/>
                  </a:lnTo>
                  <a:lnTo>
                    <a:pt x="257" y="209"/>
                  </a:lnTo>
                  <a:lnTo>
                    <a:pt x="264" y="207"/>
                  </a:lnTo>
                  <a:lnTo>
                    <a:pt x="271" y="206"/>
                  </a:lnTo>
                  <a:lnTo>
                    <a:pt x="279" y="204"/>
                  </a:lnTo>
                  <a:lnTo>
                    <a:pt x="288" y="203"/>
                  </a:lnTo>
                  <a:lnTo>
                    <a:pt x="297" y="202"/>
                  </a:lnTo>
                  <a:lnTo>
                    <a:pt x="333" y="202"/>
                  </a:lnTo>
                  <a:lnTo>
                    <a:pt x="347" y="203"/>
                  </a:lnTo>
                  <a:lnTo>
                    <a:pt x="362" y="205"/>
                  </a:lnTo>
                  <a:lnTo>
                    <a:pt x="377" y="206"/>
                  </a:lnTo>
                  <a:lnTo>
                    <a:pt x="395" y="209"/>
                  </a:lnTo>
                  <a:lnTo>
                    <a:pt x="415" y="212"/>
                  </a:lnTo>
                  <a:lnTo>
                    <a:pt x="415" y="0"/>
                  </a:lnTo>
                  <a:lnTo>
                    <a:pt x="0" y="0"/>
                  </a:lnTo>
                </a:path>
              </a:pathLst>
            </a:custGeom>
            <a:solidFill>
              <a:srgbClr val="008000"/>
            </a:solidFill>
            <a:ln w="12700" cap="rnd">
              <a:solidFill>
                <a:schemeClr val="tx1"/>
              </a:solidFill>
              <a:round/>
            </a:ln>
          </p:spPr>
          <p:txBody>
            <a:bodyPr wrap="none" lIns="71222" tIns="35611" rIns="71222" bIns="35611">
              <a:spAutoFit/>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93" name="Freeform 59"/>
            <p:cNvSpPr/>
            <p:nvPr/>
          </p:nvSpPr>
          <p:spPr bwMode="blackWhite">
            <a:xfrm>
              <a:off x="3834" y="3807"/>
              <a:ext cx="476" cy="247"/>
            </a:xfrm>
            <a:custGeom>
              <a:avLst/>
              <a:gdLst>
                <a:gd name="T0" fmla="*/ 0 w 416"/>
                <a:gd name="T1" fmla="*/ 0 h 249"/>
                <a:gd name="T2" fmla="*/ 0 w 416"/>
                <a:gd name="T3" fmla="*/ 534 h 249"/>
                <a:gd name="T4" fmla="*/ 3 w 416"/>
                <a:gd name="T5" fmla="*/ 542 h 249"/>
                <a:gd name="T6" fmla="*/ 15 w 416"/>
                <a:gd name="T7" fmla="*/ 542 h 249"/>
                <a:gd name="T8" fmla="*/ 22 w 416"/>
                <a:gd name="T9" fmla="*/ 549 h 249"/>
                <a:gd name="T10" fmla="*/ 29 w 416"/>
                <a:gd name="T11" fmla="*/ 552 h 249"/>
                <a:gd name="T12" fmla="*/ 40 w 416"/>
                <a:gd name="T13" fmla="*/ 554 h 249"/>
                <a:gd name="T14" fmla="*/ 49 w 416"/>
                <a:gd name="T15" fmla="*/ 558 h 249"/>
                <a:gd name="T16" fmla="*/ 61 w 416"/>
                <a:gd name="T17" fmla="*/ 565 h 249"/>
                <a:gd name="T18" fmla="*/ 70 w 416"/>
                <a:gd name="T19" fmla="*/ 566 h 249"/>
                <a:gd name="T20" fmla="*/ 84 w 416"/>
                <a:gd name="T21" fmla="*/ 570 h 249"/>
                <a:gd name="T22" fmla="*/ 96 w 416"/>
                <a:gd name="T23" fmla="*/ 574 h 249"/>
                <a:gd name="T24" fmla="*/ 110 w 416"/>
                <a:gd name="T25" fmla="*/ 581 h 249"/>
                <a:gd name="T26" fmla="*/ 124 w 416"/>
                <a:gd name="T27" fmla="*/ 586 h 249"/>
                <a:gd name="T28" fmla="*/ 142 w 416"/>
                <a:gd name="T29" fmla="*/ 586 h 249"/>
                <a:gd name="T30" fmla="*/ 158 w 416"/>
                <a:gd name="T31" fmla="*/ 589 h 249"/>
                <a:gd name="T32" fmla="*/ 180 w 416"/>
                <a:gd name="T33" fmla="*/ 596 h 249"/>
                <a:gd name="T34" fmla="*/ 195 w 416"/>
                <a:gd name="T35" fmla="*/ 601 h 249"/>
                <a:gd name="T36" fmla="*/ 216 w 416"/>
                <a:gd name="T37" fmla="*/ 603 h 249"/>
                <a:gd name="T38" fmla="*/ 237 w 416"/>
                <a:gd name="T39" fmla="*/ 604 h 249"/>
                <a:gd name="T40" fmla="*/ 262 w 416"/>
                <a:gd name="T41" fmla="*/ 609 h 249"/>
                <a:gd name="T42" fmla="*/ 283 w 416"/>
                <a:gd name="T43" fmla="*/ 613 h 249"/>
                <a:gd name="T44" fmla="*/ 309 w 416"/>
                <a:gd name="T45" fmla="*/ 614 h 249"/>
                <a:gd name="T46" fmla="*/ 334 w 416"/>
                <a:gd name="T47" fmla="*/ 614 h 249"/>
                <a:gd name="T48" fmla="*/ 364 w 416"/>
                <a:gd name="T49" fmla="*/ 623 h 249"/>
                <a:gd name="T50" fmla="*/ 392 w 416"/>
                <a:gd name="T51" fmla="*/ 626 h 249"/>
                <a:gd name="T52" fmla="*/ 421 w 416"/>
                <a:gd name="T53" fmla="*/ 626 h 249"/>
                <a:gd name="T54" fmla="*/ 449 w 416"/>
                <a:gd name="T55" fmla="*/ 627 h 249"/>
                <a:gd name="T56" fmla="*/ 516 w 416"/>
                <a:gd name="T57" fmla="*/ 627 h 249"/>
                <a:gd name="T58" fmla="*/ 546 w 416"/>
                <a:gd name="T59" fmla="*/ 626 h 249"/>
                <a:gd name="T60" fmla="*/ 573 w 416"/>
                <a:gd name="T61" fmla="*/ 619 h 249"/>
                <a:gd name="T62" fmla="*/ 594 w 416"/>
                <a:gd name="T63" fmla="*/ 614 h 249"/>
                <a:gd name="T64" fmla="*/ 611 w 416"/>
                <a:gd name="T65" fmla="*/ 613 h 249"/>
                <a:gd name="T66" fmla="*/ 637 w 416"/>
                <a:gd name="T67" fmla="*/ 609 h 249"/>
                <a:gd name="T68" fmla="*/ 655 w 416"/>
                <a:gd name="T69" fmla="*/ 603 h 249"/>
                <a:gd name="T70" fmla="*/ 673 w 416"/>
                <a:gd name="T71" fmla="*/ 596 h 249"/>
                <a:gd name="T72" fmla="*/ 690 w 416"/>
                <a:gd name="T73" fmla="*/ 589 h 249"/>
                <a:gd name="T74" fmla="*/ 706 w 416"/>
                <a:gd name="T75" fmla="*/ 586 h 249"/>
                <a:gd name="T76" fmla="*/ 723 w 416"/>
                <a:gd name="T77" fmla="*/ 575 h 249"/>
                <a:gd name="T78" fmla="*/ 736 w 416"/>
                <a:gd name="T79" fmla="*/ 570 h 249"/>
                <a:gd name="T80" fmla="*/ 751 w 416"/>
                <a:gd name="T81" fmla="*/ 565 h 249"/>
                <a:gd name="T82" fmla="*/ 770 w 416"/>
                <a:gd name="T83" fmla="*/ 554 h 249"/>
                <a:gd name="T84" fmla="*/ 786 w 416"/>
                <a:gd name="T85" fmla="*/ 552 h 249"/>
                <a:gd name="T86" fmla="*/ 800 w 416"/>
                <a:gd name="T87" fmla="*/ 543 h 249"/>
                <a:gd name="T88" fmla="*/ 819 w 416"/>
                <a:gd name="T89" fmla="*/ 538 h 249"/>
                <a:gd name="T90" fmla="*/ 841 w 416"/>
                <a:gd name="T91" fmla="*/ 531 h 249"/>
                <a:gd name="T92" fmla="*/ 860 w 416"/>
                <a:gd name="T93" fmla="*/ 528 h 249"/>
                <a:gd name="T94" fmla="*/ 889 w 416"/>
                <a:gd name="T95" fmla="*/ 519 h 249"/>
                <a:gd name="T96" fmla="*/ 913 w 416"/>
                <a:gd name="T97" fmla="*/ 518 h 249"/>
                <a:gd name="T98" fmla="*/ 937 w 416"/>
                <a:gd name="T99" fmla="*/ 512 h 249"/>
                <a:gd name="T100" fmla="*/ 970 w 416"/>
                <a:gd name="T101" fmla="*/ 511 h 249"/>
                <a:gd name="T102" fmla="*/ 998 w 416"/>
                <a:gd name="T103" fmla="*/ 510 h 249"/>
                <a:gd name="T104" fmla="*/ 1119 w 416"/>
                <a:gd name="T105" fmla="*/ 510 h 249"/>
                <a:gd name="T106" fmla="*/ 1165 w 416"/>
                <a:gd name="T107" fmla="*/ 511 h 249"/>
                <a:gd name="T108" fmla="*/ 1215 w 416"/>
                <a:gd name="T109" fmla="*/ 514 h 249"/>
                <a:gd name="T110" fmla="*/ 1264 w 416"/>
                <a:gd name="T111" fmla="*/ 519 h 249"/>
                <a:gd name="T112" fmla="*/ 1328 w 416"/>
                <a:gd name="T113" fmla="*/ 528 h 249"/>
                <a:gd name="T114" fmla="*/ 1398 w 416"/>
                <a:gd name="T115" fmla="*/ 534 h 249"/>
                <a:gd name="T116" fmla="*/ 1398 w 416"/>
                <a:gd name="T117" fmla="*/ 0 h 249"/>
                <a:gd name="T118" fmla="*/ 0 w 416"/>
                <a:gd name="T119" fmla="*/ 0 h 24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16"/>
                <a:gd name="T181" fmla="*/ 0 h 249"/>
                <a:gd name="T182" fmla="*/ 416 w 416"/>
                <a:gd name="T183" fmla="*/ 249 h 24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16" h="249">
                  <a:moveTo>
                    <a:pt x="0" y="0"/>
                  </a:moveTo>
                  <a:lnTo>
                    <a:pt x="0" y="212"/>
                  </a:lnTo>
                  <a:lnTo>
                    <a:pt x="3" y="214"/>
                  </a:lnTo>
                  <a:lnTo>
                    <a:pt x="4" y="214"/>
                  </a:lnTo>
                  <a:lnTo>
                    <a:pt x="7" y="217"/>
                  </a:lnTo>
                  <a:lnTo>
                    <a:pt x="9" y="218"/>
                  </a:lnTo>
                  <a:lnTo>
                    <a:pt x="12" y="220"/>
                  </a:lnTo>
                  <a:lnTo>
                    <a:pt x="15" y="221"/>
                  </a:lnTo>
                  <a:lnTo>
                    <a:pt x="18" y="223"/>
                  </a:lnTo>
                  <a:lnTo>
                    <a:pt x="21" y="224"/>
                  </a:lnTo>
                  <a:lnTo>
                    <a:pt x="25" y="226"/>
                  </a:lnTo>
                  <a:lnTo>
                    <a:pt x="29" y="227"/>
                  </a:lnTo>
                  <a:lnTo>
                    <a:pt x="33" y="229"/>
                  </a:lnTo>
                  <a:lnTo>
                    <a:pt x="37" y="232"/>
                  </a:lnTo>
                  <a:lnTo>
                    <a:pt x="42" y="232"/>
                  </a:lnTo>
                  <a:lnTo>
                    <a:pt x="47" y="234"/>
                  </a:lnTo>
                  <a:lnTo>
                    <a:pt x="53" y="236"/>
                  </a:lnTo>
                  <a:lnTo>
                    <a:pt x="58" y="237"/>
                  </a:lnTo>
                  <a:lnTo>
                    <a:pt x="64" y="239"/>
                  </a:lnTo>
                  <a:lnTo>
                    <a:pt x="71" y="240"/>
                  </a:lnTo>
                  <a:lnTo>
                    <a:pt x="78" y="241"/>
                  </a:lnTo>
                  <a:lnTo>
                    <a:pt x="84" y="243"/>
                  </a:lnTo>
                  <a:lnTo>
                    <a:pt x="92" y="244"/>
                  </a:lnTo>
                  <a:lnTo>
                    <a:pt x="100" y="244"/>
                  </a:lnTo>
                  <a:lnTo>
                    <a:pt x="108" y="246"/>
                  </a:lnTo>
                  <a:lnTo>
                    <a:pt x="117" y="247"/>
                  </a:lnTo>
                  <a:lnTo>
                    <a:pt x="125" y="247"/>
                  </a:lnTo>
                  <a:lnTo>
                    <a:pt x="134" y="248"/>
                  </a:lnTo>
                  <a:lnTo>
                    <a:pt x="154" y="248"/>
                  </a:lnTo>
                  <a:lnTo>
                    <a:pt x="162" y="247"/>
                  </a:lnTo>
                  <a:lnTo>
                    <a:pt x="171" y="245"/>
                  </a:lnTo>
                  <a:lnTo>
                    <a:pt x="177" y="244"/>
                  </a:lnTo>
                  <a:lnTo>
                    <a:pt x="183" y="243"/>
                  </a:lnTo>
                  <a:lnTo>
                    <a:pt x="190" y="241"/>
                  </a:lnTo>
                  <a:lnTo>
                    <a:pt x="195" y="239"/>
                  </a:lnTo>
                  <a:lnTo>
                    <a:pt x="200" y="236"/>
                  </a:lnTo>
                  <a:lnTo>
                    <a:pt x="205" y="234"/>
                  </a:lnTo>
                  <a:lnTo>
                    <a:pt x="210" y="232"/>
                  </a:lnTo>
                  <a:lnTo>
                    <a:pt x="215" y="228"/>
                  </a:lnTo>
                  <a:lnTo>
                    <a:pt x="219" y="226"/>
                  </a:lnTo>
                  <a:lnTo>
                    <a:pt x="224" y="223"/>
                  </a:lnTo>
                  <a:lnTo>
                    <a:pt x="229" y="220"/>
                  </a:lnTo>
                  <a:lnTo>
                    <a:pt x="233" y="218"/>
                  </a:lnTo>
                  <a:lnTo>
                    <a:pt x="239" y="215"/>
                  </a:lnTo>
                  <a:lnTo>
                    <a:pt x="244" y="213"/>
                  </a:lnTo>
                  <a:lnTo>
                    <a:pt x="250" y="211"/>
                  </a:lnTo>
                  <a:lnTo>
                    <a:pt x="257" y="208"/>
                  </a:lnTo>
                  <a:lnTo>
                    <a:pt x="264" y="206"/>
                  </a:lnTo>
                  <a:lnTo>
                    <a:pt x="271" y="205"/>
                  </a:lnTo>
                  <a:lnTo>
                    <a:pt x="279" y="203"/>
                  </a:lnTo>
                  <a:lnTo>
                    <a:pt x="288" y="202"/>
                  </a:lnTo>
                  <a:lnTo>
                    <a:pt x="297" y="201"/>
                  </a:lnTo>
                  <a:lnTo>
                    <a:pt x="333" y="201"/>
                  </a:lnTo>
                  <a:lnTo>
                    <a:pt x="347" y="202"/>
                  </a:lnTo>
                  <a:lnTo>
                    <a:pt x="362" y="204"/>
                  </a:lnTo>
                  <a:lnTo>
                    <a:pt x="377" y="206"/>
                  </a:lnTo>
                  <a:lnTo>
                    <a:pt x="395" y="208"/>
                  </a:lnTo>
                  <a:lnTo>
                    <a:pt x="415" y="212"/>
                  </a:lnTo>
                  <a:lnTo>
                    <a:pt x="415" y="0"/>
                  </a:lnTo>
                  <a:lnTo>
                    <a:pt x="0" y="0"/>
                  </a:lnTo>
                </a:path>
              </a:pathLst>
            </a:custGeom>
            <a:solidFill>
              <a:srgbClr val="008000"/>
            </a:solidFill>
            <a:ln w="12700" cap="rnd">
              <a:solidFill>
                <a:schemeClr val="tx1"/>
              </a:solidFill>
              <a:round/>
            </a:ln>
          </p:spPr>
          <p:txBody>
            <a:bodyPr lIns="71222" tIns="35611" rIns="71222" bIns="35611">
              <a:spAutoFit/>
            </a:bodyPr>
            <a:lstStyle/>
            <a:p>
              <a:endParaRPr lang="zh-CN" altLang="en-US">
                <a:latin typeface="Times New Roman" panose="02020603050405020304" pitchFamily="18" charset="0"/>
                <a:ea typeface="微软雅黑" panose="020B0503020204020204" charset="-122"/>
                <a:cs typeface="Times New Roman" panose="02020603050405020304" pitchFamily="18" charset="0"/>
              </a:endParaRPr>
            </a:p>
          </p:txBody>
        </p:sp>
        <p:sp>
          <p:nvSpPr>
            <p:cNvPr id="94" name="Rectangle 60"/>
            <p:cNvSpPr>
              <a:spLocks noChangeArrowheads="1"/>
            </p:cNvSpPr>
            <p:nvPr/>
          </p:nvSpPr>
          <p:spPr bwMode="blackWhite">
            <a:xfrm>
              <a:off x="3887" y="3795"/>
              <a:ext cx="393" cy="248"/>
            </a:xfrm>
            <a:prstGeom prst="rect">
              <a:avLst/>
            </a:prstGeom>
            <a:noFill/>
            <a:ln w="9525">
              <a:noFill/>
              <a:miter lim="800000"/>
            </a:ln>
          </p:spPr>
          <p:txBody>
            <a:bodyPr wrap="none" lIns="72668" tIns="36334" rIns="72668" bIns="36334">
              <a:spAutoFit/>
            </a:bodyPr>
            <a:lstStyle/>
            <a:p>
              <a:pPr algn="ctr" defTabSz="821055"/>
              <a:r>
                <a:rPr lang="en-US" altLang="zh-CN" b="0" dirty="0">
                  <a:latin typeface="Times New Roman" panose="02020603050405020304" pitchFamily="18" charset="0"/>
                  <a:ea typeface="微软雅黑" panose="020B0503020204020204" charset="-122"/>
                  <a:cs typeface="Times New Roman" panose="02020603050405020304" pitchFamily="18" charset="0"/>
                </a:rPr>
                <a:t>P&amp;L</a:t>
              </a:r>
              <a:endParaRPr lang="en-US" altLang="zh-CN" b="0" dirty="0">
                <a:latin typeface="Times New Roman" panose="02020603050405020304" pitchFamily="18" charset="0"/>
                <a:ea typeface="微软雅黑" panose="020B0503020204020204" charset="-122"/>
                <a:cs typeface="Times New Roman" panose="02020603050405020304" pitchFamily="18" charset="0"/>
              </a:endParaRPr>
            </a:p>
          </p:txBody>
        </p:sp>
      </p:grpSp>
      <p:sp>
        <p:nvSpPr>
          <p:cNvPr id="95" name="爆炸形 1 94"/>
          <p:cNvSpPr/>
          <p:nvPr/>
        </p:nvSpPr>
        <p:spPr bwMode="auto">
          <a:xfrm>
            <a:off x="133380" y="5526377"/>
            <a:ext cx="504056" cy="504056"/>
          </a:xfrm>
          <a:prstGeom prst="irregularSeal1">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spAutoFit/>
          </a:bodyPr>
          <a:lstStyle/>
          <a:p>
            <a:pPr marL="0" marR="0" indent="0" algn="l" defTabSz="914400" rtl="0" eaLnBrk="0" fontAlgn="base" latinLnBrk="0" hangingPunct="0">
              <a:lnSpc>
                <a:spcPct val="100000"/>
              </a:lnSpc>
              <a:spcBef>
                <a:spcPct val="50000"/>
              </a:spcBef>
              <a:spcAft>
                <a:spcPct val="0"/>
              </a:spcAft>
              <a:buClrTx/>
              <a:buSzTx/>
              <a:buFontTx/>
              <a:buChar char="•"/>
            </a:pPr>
            <a:endParaRPr kumimoji="0" lang="zh-CN" altLang="en-US" sz="18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smtClean="0"/>
              <a:t>信息代码分类标准</a:t>
            </a:r>
            <a:r>
              <a:rPr lang="en-US" altLang="zh-CN" dirty="0" smtClean="0"/>
              <a:t>-</a:t>
            </a:r>
            <a:r>
              <a:rPr lang="zh-CN" altLang="en-US" dirty="0" smtClean="0"/>
              <a:t>实施方法</a:t>
            </a:r>
            <a:endParaRPr lang="zh-CN" altLang="en-US" dirty="0"/>
          </a:p>
        </p:txBody>
      </p:sp>
      <p:grpSp>
        <p:nvGrpSpPr>
          <p:cNvPr id="20" name="组合 19"/>
          <p:cNvGrpSpPr/>
          <p:nvPr/>
        </p:nvGrpSpPr>
        <p:grpSpPr>
          <a:xfrm>
            <a:off x="523997" y="1546808"/>
            <a:ext cx="8096006" cy="4978536"/>
            <a:chOff x="523997" y="1546808"/>
            <a:chExt cx="8096006" cy="4978536"/>
          </a:xfrm>
        </p:grpSpPr>
        <p:sp>
          <p:nvSpPr>
            <p:cNvPr id="4" name="Text Box 75"/>
            <p:cNvSpPr txBox="1">
              <a:spLocks noChangeArrowheads="1"/>
            </p:cNvSpPr>
            <p:nvPr/>
          </p:nvSpPr>
          <p:spPr bwMode="auto">
            <a:xfrm>
              <a:off x="3258000" y="2336874"/>
              <a:ext cx="2736000" cy="381000"/>
            </a:xfrm>
            <a:prstGeom prst="rect">
              <a:avLst/>
            </a:prstGeom>
            <a:solidFill>
              <a:srgbClr val="00B0F0"/>
            </a:solidFill>
          </p:spPr>
          <p:style>
            <a:lnRef idx="1">
              <a:schemeClr val="accent2"/>
            </a:lnRef>
            <a:fillRef idx="2">
              <a:schemeClr val="accent2"/>
            </a:fillRef>
            <a:effectRef idx="1">
              <a:schemeClr val="accent2"/>
            </a:effectRef>
            <a:fontRef idx="minor">
              <a:schemeClr val="dk1"/>
            </a:fontRef>
          </p:style>
          <p:txBody>
            <a:bodyPr anchor="ctr"/>
            <a:lstStyle>
              <a:defPPr>
                <a:defRPr lang="zh-CN"/>
              </a:defPPr>
              <a:lvl1pPr algn="l" rtl="0" fontAlgn="base">
                <a:spcBef>
                  <a:spcPct val="0"/>
                </a:spcBef>
                <a:spcAft>
                  <a:spcPct val="0"/>
                </a:spcAft>
                <a:defRPr b="1" kern="1200">
                  <a:solidFill>
                    <a:schemeClr val="dk1"/>
                  </a:solidFill>
                  <a:latin typeface="+mn-lt"/>
                  <a:ea typeface="+mn-ea"/>
                  <a:cs typeface="+mn-cs"/>
                </a:defRPr>
              </a:lvl1pPr>
              <a:lvl2pPr marL="457200" algn="l" rtl="0" fontAlgn="base">
                <a:spcBef>
                  <a:spcPct val="0"/>
                </a:spcBef>
                <a:spcAft>
                  <a:spcPct val="0"/>
                </a:spcAft>
                <a:defRPr b="1" kern="1200">
                  <a:solidFill>
                    <a:schemeClr val="dk1"/>
                  </a:solidFill>
                  <a:latin typeface="+mn-lt"/>
                  <a:ea typeface="+mn-ea"/>
                  <a:cs typeface="+mn-cs"/>
                </a:defRPr>
              </a:lvl2pPr>
              <a:lvl3pPr marL="914400" algn="l" rtl="0" fontAlgn="base">
                <a:spcBef>
                  <a:spcPct val="0"/>
                </a:spcBef>
                <a:spcAft>
                  <a:spcPct val="0"/>
                </a:spcAft>
                <a:defRPr b="1" kern="1200">
                  <a:solidFill>
                    <a:schemeClr val="dk1"/>
                  </a:solidFill>
                  <a:latin typeface="+mn-lt"/>
                  <a:ea typeface="+mn-ea"/>
                  <a:cs typeface="+mn-cs"/>
                </a:defRPr>
              </a:lvl3pPr>
              <a:lvl4pPr marL="1371600" algn="l" rtl="0" fontAlgn="base">
                <a:spcBef>
                  <a:spcPct val="0"/>
                </a:spcBef>
                <a:spcAft>
                  <a:spcPct val="0"/>
                </a:spcAft>
                <a:defRPr b="1" kern="1200">
                  <a:solidFill>
                    <a:schemeClr val="dk1"/>
                  </a:solidFill>
                  <a:latin typeface="+mn-lt"/>
                  <a:ea typeface="+mn-ea"/>
                  <a:cs typeface="+mn-cs"/>
                </a:defRPr>
              </a:lvl4pPr>
              <a:lvl5pPr marL="1828800" algn="l" rtl="0" fontAlgn="base">
                <a:spcBef>
                  <a:spcPct val="0"/>
                </a:spcBef>
                <a:spcAft>
                  <a:spcPct val="0"/>
                </a:spcAft>
                <a:defRPr b="1" kern="1200">
                  <a:solidFill>
                    <a:schemeClr val="dk1"/>
                  </a:solidFill>
                  <a:latin typeface="+mn-lt"/>
                  <a:ea typeface="+mn-ea"/>
                  <a:cs typeface="+mn-cs"/>
                </a:defRPr>
              </a:lvl5pPr>
              <a:lvl6pPr marL="2286000" algn="l" defTabSz="914400" rtl="0" eaLnBrk="1" latinLnBrk="0" hangingPunct="1">
                <a:defRPr b="1" kern="1200">
                  <a:solidFill>
                    <a:schemeClr val="dk1"/>
                  </a:solidFill>
                  <a:latin typeface="+mn-lt"/>
                  <a:ea typeface="+mn-ea"/>
                  <a:cs typeface="+mn-cs"/>
                </a:defRPr>
              </a:lvl6pPr>
              <a:lvl7pPr marL="2743200" algn="l" defTabSz="914400" rtl="0" eaLnBrk="1" latinLnBrk="0" hangingPunct="1">
                <a:defRPr b="1" kern="1200">
                  <a:solidFill>
                    <a:schemeClr val="dk1"/>
                  </a:solidFill>
                  <a:latin typeface="+mn-lt"/>
                  <a:ea typeface="+mn-ea"/>
                  <a:cs typeface="+mn-cs"/>
                </a:defRPr>
              </a:lvl7pPr>
              <a:lvl8pPr marL="3200400" algn="l" defTabSz="914400" rtl="0" eaLnBrk="1" latinLnBrk="0" hangingPunct="1">
                <a:defRPr b="1" kern="1200">
                  <a:solidFill>
                    <a:schemeClr val="dk1"/>
                  </a:solidFill>
                  <a:latin typeface="+mn-lt"/>
                  <a:ea typeface="+mn-ea"/>
                  <a:cs typeface="+mn-cs"/>
                </a:defRPr>
              </a:lvl8pPr>
              <a:lvl9pPr marL="3657600" algn="l" defTabSz="914400" rtl="0" eaLnBrk="1" latinLnBrk="0" hangingPunct="1">
                <a:defRPr b="1" kern="1200">
                  <a:solidFill>
                    <a:schemeClr val="dk1"/>
                  </a:solidFill>
                  <a:latin typeface="+mn-lt"/>
                  <a:ea typeface="+mn-ea"/>
                  <a:cs typeface="+mn-cs"/>
                </a:defRPr>
              </a:lvl9pPr>
            </a:lstStyle>
            <a:p>
              <a:pPr algn="ctr"/>
              <a:r>
                <a:rPr kumimoji="1" lang="zh-CN" altLang="en-US" sz="1600" b="1" dirty="0">
                  <a:latin typeface="微软雅黑" panose="020B0503020204020204" charset="-122"/>
                  <a:ea typeface="微软雅黑" panose="020B0503020204020204" charset="-122"/>
                </a:rPr>
                <a:t>调研、收集各</a:t>
              </a:r>
              <a:r>
                <a:rPr kumimoji="1" lang="zh-CN" altLang="en-US" sz="1600" b="1" dirty="0" smtClean="0">
                  <a:latin typeface="微软雅黑" panose="020B0503020204020204" charset="-122"/>
                  <a:ea typeface="微软雅黑" panose="020B0503020204020204" charset="-122"/>
                </a:rPr>
                <a:t>类标准</a:t>
              </a:r>
              <a:endParaRPr kumimoji="1" lang="zh-CN" altLang="en-US" sz="1600" b="1" dirty="0">
                <a:latin typeface="微软雅黑" panose="020B0503020204020204" charset="-122"/>
                <a:ea typeface="微软雅黑" panose="020B0503020204020204" charset="-122"/>
              </a:endParaRPr>
            </a:p>
          </p:txBody>
        </p:sp>
        <p:grpSp>
          <p:nvGrpSpPr>
            <p:cNvPr id="2" name="组合 4"/>
            <p:cNvGrpSpPr/>
            <p:nvPr/>
          </p:nvGrpSpPr>
          <p:grpSpPr>
            <a:xfrm>
              <a:off x="3111525" y="3451498"/>
              <a:ext cx="3028951" cy="757594"/>
              <a:chOff x="2981299" y="3065001"/>
              <a:chExt cx="3028951" cy="757594"/>
            </a:xfrm>
            <a:solidFill>
              <a:schemeClr val="accent1"/>
            </a:solidFill>
          </p:grpSpPr>
          <p:sp>
            <p:nvSpPr>
              <p:cNvPr id="54" name="Text Box 79"/>
              <p:cNvSpPr txBox="1">
                <a:spLocks noChangeArrowheads="1"/>
              </p:cNvSpPr>
              <p:nvPr/>
            </p:nvSpPr>
            <p:spPr bwMode="auto">
              <a:xfrm>
                <a:off x="4770412" y="3068532"/>
                <a:ext cx="1239838" cy="754063"/>
              </a:xfrm>
              <a:prstGeom prst="rect">
                <a:avLst/>
              </a:prstGeom>
              <a:solidFill>
                <a:srgbClr val="00B0F0"/>
              </a:solidFill>
            </p:spPr>
            <p:style>
              <a:lnRef idx="1">
                <a:schemeClr val="accent2"/>
              </a:lnRef>
              <a:fillRef idx="2">
                <a:schemeClr val="accent2"/>
              </a:fillRef>
              <a:effectRef idx="1">
                <a:schemeClr val="accent2"/>
              </a:effectRef>
              <a:fontRef idx="minor">
                <a:schemeClr val="dk1"/>
              </a:fontRef>
            </p:style>
            <p:txBody>
              <a:bodyPr anchor="ctr"/>
              <a:lstStyle>
                <a:defPPr>
                  <a:defRPr lang="zh-CN"/>
                </a:defPPr>
                <a:lvl1pPr algn="l" rtl="0" fontAlgn="base">
                  <a:spcBef>
                    <a:spcPct val="0"/>
                  </a:spcBef>
                  <a:spcAft>
                    <a:spcPct val="0"/>
                  </a:spcAft>
                  <a:defRPr b="1" kern="1200">
                    <a:solidFill>
                      <a:schemeClr val="dk1"/>
                    </a:solidFill>
                    <a:latin typeface="+mn-lt"/>
                    <a:ea typeface="+mn-ea"/>
                    <a:cs typeface="+mn-cs"/>
                  </a:defRPr>
                </a:lvl1pPr>
                <a:lvl2pPr marL="457200" algn="l" rtl="0" fontAlgn="base">
                  <a:spcBef>
                    <a:spcPct val="0"/>
                  </a:spcBef>
                  <a:spcAft>
                    <a:spcPct val="0"/>
                  </a:spcAft>
                  <a:defRPr b="1" kern="1200">
                    <a:solidFill>
                      <a:schemeClr val="dk1"/>
                    </a:solidFill>
                    <a:latin typeface="+mn-lt"/>
                    <a:ea typeface="+mn-ea"/>
                    <a:cs typeface="+mn-cs"/>
                  </a:defRPr>
                </a:lvl2pPr>
                <a:lvl3pPr marL="914400" algn="l" rtl="0" fontAlgn="base">
                  <a:spcBef>
                    <a:spcPct val="0"/>
                  </a:spcBef>
                  <a:spcAft>
                    <a:spcPct val="0"/>
                  </a:spcAft>
                  <a:defRPr b="1" kern="1200">
                    <a:solidFill>
                      <a:schemeClr val="dk1"/>
                    </a:solidFill>
                    <a:latin typeface="+mn-lt"/>
                    <a:ea typeface="+mn-ea"/>
                    <a:cs typeface="+mn-cs"/>
                  </a:defRPr>
                </a:lvl3pPr>
                <a:lvl4pPr marL="1371600" algn="l" rtl="0" fontAlgn="base">
                  <a:spcBef>
                    <a:spcPct val="0"/>
                  </a:spcBef>
                  <a:spcAft>
                    <a:spcPct val="0"/>
                  </a:spcAft>
                  <a:defRPr b="1" kern="1200">
                    <a:solidFill>
                      <a:schemeClr val="dk1"/>
                    </a:solidFill>
                    <a:latin typeface="+mn-lt"/>
                    <a:ea typeface="+mn-ea"/>
                    <a:cs typeface="+mn-cs"/>
                  </a:defRPr>
                </a:lvl4pPr>
                <a:lvl5pPr marL="1828800" algn="l" rtl="0" fontAlgn="base">
                  <a:spcBef>
                    <a:spcPct val="0"/>
                  </a:spcBef>
                  <a:spcAft>
                    <a:spcPct val="0"/>
                  </a:spcAft>
                  <a:defRPr b="1" kern="1200">
                    <a:solidFill>
                      <a:schemeClr val="dk1"/>
                    </a:solidFill>
                    <a:latin typeface="+mn-lt"/>
                    <a:ea typeface="+mn-ea"/>
                    <a:cs typeface="+mn-cs"/>
                  </a:defRPr>
                </a:lvl5pPr>
                <a:lvl6pPr marL="2286000" algn="l" defTabSz="914400" rtl="0" eaLnBrk="1" latinLnBrk="0" hangingPunct="1">
                  <a:defRPr b="1" kern="1200">
                    <a:solidFill>
                      <a:schemeClr val="dk1"/>
                    </a:solidFill>
                    <a:latin typeface="+mn-lt"/>
                    <a:ea typeface="+mn-ea"/>
                    <a:cs typeface="+mn-cs"/>
                  </a:defRPr>
                </a:lvl6pPr>
                <a:lvl7pPr marL="2743200" algn="l" defTabSz="914400" rtl="0" eaLnBrk="1" latinLnBrk="0" hangingPunct="1">
                  <a:defRPr b="1" kern="1200">
                    <a:solidFill>
                      <a:schemeClr val="dk1"/>
                    </a:solidFill>
                    <a:latin typeface="+mn-lt"/>
                    <a:ea typeface="+mn-ea"/>
                    <a:cs typeface="+mn-cs"/>
                  </a:defRPr>
                </a:lvl7pPr>
                <a:lvl8pPr marL="3200400" algn="l" defTabSz="914400" rtl="0" eaLnBrk="1" latinLnBrk="0" hangingPunct="1">
                  <a:defRPr b="1" kern="1200">
                    <a:solidFill>
                      <a:schemeClr val="dk1"/>
                    </a:solidFill>
                    <a:latin typeface="+mn-lt"/>
                    <a:ea typeface="+mn-ea"/>
                    <a:cs typeface="+mn-cs"/>
                  </a:defRPr>
                </a:lvl8pPr>
                <a:lvl9pPr marL="3657600" algn="l" defTabSz="914400" rtl="0" eaLnBrk="1" latinLnBrk="0" hangingPunct="1">
                  <a:defRPr b="1" kern="1200">
                    <a:solidFill>
                      <a:schemeClr val="dk1"/>
                    </a:solidFill>
                    <a:latin typeface="+mn-lt"/>
                    <a:ea typeface="+mn-ea"/>
                    <a:cs typeface="+mn-cs"/>
                  </a:defRPr>
                </a:lvl9pPr>
              </a:lstStyle>
              <a:p>
                <a:pPr algn="ctr"/>
                <a:r>
                  <a:rPr kumimoji="1" lang="zh-CN" altLang="en-US" sz="1600" b="1" dirty="0" smtClean="0">
                    <a:latin typeface="微软雅黑" panose="020B0503020204020204" charset="-122"/>
                    <a:ea typeface="微软雅黑" panose="020B0503020204020204" charset="-122"/>
                  </a:rPr>
                  <a:t>提出规则</a:t>
                </a:r>
                <a:endParaRPr kumimoji="1" lang="en-US" altLang="zh-CN" sz="1600" b="1" dirty="0" smtClean="0">
                  <a:latin typeface="微软雅黑" panose="020B0503020204020204" charset="-122"/>
                  <a:ea typeface="微软雅黑" panose="020B0503020204020204" charset="-122"/>
                </a:endParaRPr>
              </a:p>
              <a:p>
                <a:pPr algn="ctr"/>
                <a:r>
                  <a:rPr kumimoji="1" lang="zh-CN" altLang="en-US" sz="1600" b="1" dirty="0" smtClean="0">
                    <a:latin typeface="微软雅黑" panose="020B0503020204020204" charset="-122"/>
                    <a:ea typeface="微软雅黑" panose="020B0503020204020204" charset="-122"/>
                  </a:rPr>
                  <a:t>制定建议</a:t>
                </a:r>
                <a:endParaRPr kumimoji="1" lang="zh-CN" altLang="en-US" sz="1600" b="1" dirty="0">
                  <a:latin typeface="微软雅黑" panose="020B0503020204020204" charset="-122"/>
                  <a:ea typeface="微软雅黑" panose="020B0503020204020204" charset="-122"/>
                </a:endParaRPr>
              </a:p>
            </p:txBody>
          </p:sp>
          <p:sp>
            <p:nvSpPr>
              <p:cNvPr id="55" name="Text Box 80"/>
              <p:cNvSpPr txBox="1">
                <a:spLocks noChangeArrowheads="1"/>
              </p:cNvSpPr>
              <p:nvPr/>
            </p:nvSpPr>
            <p:spPr bwMode="auto">
              <a:xfrm>
                <a:off x="2981299" y="3065001"/>
                <a:ext cx="1376363" cy="754063"/>
              </a:xfrm>
              <a:prstGeom prst="rect">
                <a:avLst/>
              </a:prstGeom>
              <a:solidFill>
                <a:srgbClr val="00B0F0"/>
              </a:solidFill>
            </p:spPr>
            <p:style>
              <a:lnRef idx="1">
                <a:schemeClr val="accent2"/>
              </a:lnRef>
              <a:fillRef idx="2">
                <a:schemeClr val="accent2"/>
              </a:fillRef>
              <a:effectRef idx="1">
                <a:schemeClr val="accent2"/>
              </a:effectRef>
              <a:fontRef idx="minor">
                <a:schemeClr val="dk1"/>
              </a:fontRef>
            </p:style>
            <p:txBody>
              <a:bodyPr anchor="ctr"/>
              <a:lstStyle>
                <a:defPPr>
                  <a:defRPr lang="zh-CN"/>
                </a:defPPr>
                <a:lvl1pPr algn="l" rtl="0" fontAlgn="base">
                  <a:spcBef>
                    <a:spcPct val="0"/>
                  </a:spcBef>
                  <a:spcAft>
                    <a:spcPct val="0"/>
                  </a:spcAft>
                  <a:defRPr b="1" kern="1200">
                    <a:solidFill>
                      <a:schemeClr val="dk1"/>
                    </a:solidFill>
                    <a:latin typeface="+mn-lt"/>
                    <a:ea typeface="+mn-ea"/>
                    <a:cs typeface="+mn-cs"/>
                  </a:defRPr>
                </a:lvl1pPr>
                <a:lvl2pPr marL="457200" algn="l" rtl="0" fontAlgn="base">
                  <a:spcBef>
                    <a:spcPct val="0"/>
                  </a:spcBef>
                  <a:spcAft>
                    <a:spcPct val="0"/>
                  </a:spcAft>
                  <a:defRPr b="1" kern="1200">
                    <a:solidFill>
                      <a:schemeClr val="dk1"/>
                    </a:solidFill>
                    <a:latin typeface="+mn-lt"/>
                    <a:ea typeface="+mn-ea"/>
                    <a:cs typeface="+mn-cs"/>
                  </a:defRPr>
                </a:lvl2pPr>
                <a:lvl3pPr marL="914400" algn="l" rtl="0" fontAlgn="base">
                  <a:spcBef>
                    <a:spcPct val="0"/>
                  </a:spcBef>
                  <a:spcAft>
                    <a:spcPct val="0"/>
                  </a:spcAft>
                  <a:defRPr b="1" kern="1200">
                    <a:solidFill>
                      <a:schemeClr val="dk1"/>
                    </a:solidFill>
                    <a:latin typeface="+mn-lt"/>
                    <a:ea typeface="+mn-ea"/>
                    <a:cs typeface="+mn-cs"/>
                  </a:defRPr>
                </a:lvl3pPr>
                <a:lvl4pPr marL="1371600" algn="l" rtl="0" fontAlgn="base">
                  <a:spcBef>
                    <a:spcPct val="0"/>
                  </a:spcBef>
                  <a:spcAft>
                    <a:spcPct val="0"/>
                  </a:spcAft>
                  <a:defRPr b="1" kern="1200">
                    <a:solidFill>
                      <a:schemeClr val="dk1"/>
                    </a:solidFill>
                    <a:latin typeface="+mn-lt"/>
                    <a:ea typeface="+mn-ea"/>
                    <a:cs typeface="+mn-cs"/>
                  </a:defRPr>
                </a:lvl4pPr>
                <a:lvl5pPr marL="1828800" algn="l" rtl="0" fontAlgn="base">
                  <a:spcBef>
                    <a:spcPct val="0"/>
                  </a:spcBef>
                  <a:spcAft>
                    <a:spcPct val="0"/>
                  </a:spcAft>
                  <a:defRPr b="1" kern="1200">
                    <a:solidFill>
                      <a:schemeClr val="dk1"/>
                    </a:solidFill>
                    <a:latin typeface="+mn-lt"/>
                    <a:ea typeface="+mn-ea"/>
                    <a:cs typeface="+mn-cs"/>
                  </a:defRPr>
                </a:lvl5pPr>
                <a:lvl6pPr marL="2286000" algn="l" defTabSz="914400" rtl="0" eaLnBrk="1" latinLnBrk="0" hangingPunct="1">
                  <a:defRPr b="1" kern="1200">
                    <a:solidFill>
                      <a:schemeClr val="dk1"/>
                    </a:solidFill>
                    <a:latin typeface="+mn-lt"/>
                    <a:ea typeface="+mn-ea"/>
                    <a:cs typeface="+mn-cs"/>
                  </a:defRPr>
                </a:lvl6pPr>
                <a:lvl7pPr marL="2743200" algn="l" defTabSz="914400" rtl="0" eaLnBrk="1" latinLnBrk="0" hangingPunct="1">
                  <a:defRPr b="1" kern="1200">
                    <a:solidFill>
                      <a:schemeClr val="dk1"/>
                    </a:solidFill>
                    <a:latin typeface="+mn-lt"/>
                    <a:ea typeface="+mn-ea"/>
                    <a:cs typeface="+mn-cs"/>
                  </a:defRPr>
                </a:lvl7pPr>
                <a:lvl8pPr marL="3200400" algn="l" defTabSz="914400" rtl="0" eaLnBrk="1" latinLnBrk="0" hangingPunct="1">
                  <a:defRPr b="1" kern="1200">
                    <a:solidFill>
                      <a:schemeClr val="dk1"/>
                    </a:solidFill>
                    <a:latin typeface="+mn-lt"/>
                    <a:ea typeface="+mn-ea"/>
                    <a:cs typeface="+mn-cs"/>
                  </a:defRPr>
                </a:lvl8pPr>
                <a:lvl9pPr marL="3657600" algn="l" defTabSz="914400" rtl="0" eaLnBrk="1" latinLnBrk="0" hangingPunct="1">
                  <a:defRPr b="1" kern="1200">
                    <a:solidFill>
                      <a:schemeClr val="dk1"/>
                    </a:solidFill>
                    <a:latin typeface="+mn-lt"/>
                    <a:ea typeface="+mn-ea"/>
                    <a:cs typeface="+mn-cs"/>
                  </a:defRPr>
                </a:lvl9pPr>
              </a:lstStyle>
              <a:p>
                <a:pPr algn="ctr"/>
                <a:r>
                  <a:rPr kumimoji="1" lang="zh-CN" altLang="en-US" sz="1600" b="1" dirty="0">
                    <a:latin typeface="微软雅黑" panose="020B0503020204020204" charset="-122"/>
                    <a:ea typeface="微软雅黑" panose="020B0503020204020204" charset="-122"/>
                  </a:rPr>
                  <a:t>分析</a:t>
                </a:r>
                <a:r>
                  <a:rPr kumimoji="1" lang="zh-CN" altLang="en-US" sz="1600" b="1" dirty="0" smtClean="0">
                    <a:latin typeface="微软雅黑" panose="020B0503020204020204" charset="-122"/>
                    <a:ea typeface="微软雅黑" panose="020B0503020204020204" charset="-122"/>
                  </a:rPr>
                  <a:t>、优选各类标准</a:t>
                </a:r>
                <a:endParaRPr kumimoji="1" lang="zh-CN" altLang="en-US" sz="1600" b="1" dirty="0">
                  <a:latin typeface="微软雅黑" panose="020B0503020204020204" charset="-122"/>
                  <a:ea typeface="微软雅黑" panose="020B0503020204020204" charset="-122"/>
                </a:endParaRPr>
              </a:p>
            </p:txBody>
          </p:sp>
        </p:grpSp>
        <p:sp>
          <p:nvSpPr>
            <p:cNvPr id="6" name="Line 90"/>
            <p:cNvSpPr>
              <a:spLocks noChangeShapeType="1"/>
            </p:cNvSpPr>
            <p:nvPr/>
          </p:nvSpPr>
          <p:spPr bwMode="auto">
            <a:xfrm>
              <a:off x="4626000" y="5272360"/>
              <a:ext cx="0" cy="180000"/>
            </a:xfrm>
            <a:prstGeom prst="line">
              <a:avLst/>
            </a:prstGeom>
            <a:ln>
              <a:solidFill>
                <a:schemeClr val="tx1"/>
              </a:solidFill>
              <a:headEnd type="none" w="med" len="med"/>
              <a:tailEnd type="arrow"/>
            </a:ln>
          </p:spPr>
          <p:style>
            <a:lnRef idx="1">
              <a:schemeClr val="dk1"/>
            </a:lnRef>
            <a:fillRef idx="0">
              <a:schemeClr val="dk1"/>
            </a:fillRef>
            <a:effectRef idx="0">
              <a:schemeClr val="dk1"/>
            </a:effectRef>
            <a:fontRef idx="minor">
              <a:schemeClr val="tx1"/>
            </a:fontRef>
          </p:style>
          <p:txBody>
            <a:bodyPr anchor="ctr"/>
            <a:lstStyle>
              <a:defPPr>
                <a:defRPr lang="zh-CN"/>
              </a:defPPr>
              <a:lvl1pPr algn="l" rtl="0" fontAlgn="base">
                <a:spcBef>
                  <a:spcPct val="0"/>
                </a:spcBef>
                <a:spcAft>
                  <a:spcPct val="0"/>
                </a:spcAft>
                <a:defRPr b="1" kern="1200">
                  <a:solidFill>
                    <a:schemeClr val="tx1"/>
                  </a:solidFill>
                  <a:latin typeface="+mn-lt"/>
                  <a:ea typeface="+mn-ea"/>
                  <a:cs typeface="+mn-cs"/>
                </a:defRPr>
              </a:lvl1pPr>
              <a:lvl2pPr marL="457200" algn="l" rtl="0" fontAlgn="base">
                <a:spcBef>
                  <a:spcPct val="0"/>
                </a:spcBef>
                <a:spcAft>
                  <a:spcPct val="0"/>
                </a:spcAft>
                <a:defRPr b="1" kern="1200">
                  <a:solidFill>
                    <a:schemeClr val="tx1"/>
                  </a:solidFill>
                  <a:latin typeface="+mn-lt"/>
                  <a:ea typeface="+mn-ea"/>
                  <a:cs typeface="+mn-cs"/>
                </a:defRPr>
              </a:lvl2pPr>
              <a:lvl3pPr marL="914400" algn="l" rtl="0" fontAlgn="base">
                <a:spcBef>
                  <a:spcPct val="0"/>
                </a:spcBef>
                <a:spcAft>
                  <a:spcPct val="0"/>
                </a:spcAft>
                <a:defRPr b="1" kern="1200">
                  <a:solidFill>
                    <a:schemeClr val="tx1"/>
                  </a:solidFill>
                  <a:latin typeface="+mn-lt"/>
                  <a:ea typeface="+mn-ea"/>
                  <a:cs typeface="+mn-cs"/>
                </a:defRPr>
              </a:lvl3pPr>
              <a:lvl4pPr marL="1371600" algn="l" rtl="0" fontAlgn="base">
                <a:spcBef>
                  <a:spcPct val="0"/>
                </a:spcBef>
                <a:spcAft>
                  <a:spcPct val="0"/>
                </a:spcAft>
                <a:defRPr b="1" kern="1200">
                  <a:solidFill>
                    <a:schemeClr val="tx1"/>
                  </a:solidFill>
                  <a:latin typeface="+mn-lt"/>
                  <a:ea typeface="+mn-ea"/>
                  <a:cs typeface="+mn-cs"/>
                </a:defRPr>
              </a:lvl4pPr>
              <a:lvl5pPr marL="1828800" algn="l" rtl="0" fontAlgn="base">
                <a:spcBef>
                  <a:spcPct val="0"/>
                </a:spcBef>
                <a:spcAft>
                  <a:spcPct val="0"/>
                </a:spcAft>
                <a:defRPr b="1" kern="1200">
                  <a:solidFill>
                    <a:schemeClr val="tx1"/>
                  </a:solidFill>
                  <a:latin typeface="+mn-lt"/>
                  <a:ea typeface="+mn-ea"/>
                  <a:cs typeface="+mn-cs"/>
                </a:defRPr>
              </a:lvl5pPr>
              <a:lvl6pPr marL="2286000" algn="l" defTabSz="914400" rtl="0" eaLnBrk="1" latinLnBrk="0" hangingPunct="1">
                <a:defRPr b="1" kern="1200">
                  <a:solidFill>
                    <a:schemeClr val="tx1"/>
                  </a:solidFill>
                  <a:latin typeface="+mn-lt"/>
                  <a:ea typeface="+mn-ea"/>
                  <a:cs typeface="+mn-cs"/>
                </a:defRPr>
              </a:lvl6pPr>
              <a:lvl7pPr marL="2743200" algn="l" defTabSz="914400" rtl="0" eaLnBrk="1" latinLnBrk="0" hangingPunct="1">
                <a:defRPr b="1" kern="1200">
                  <a:solidFill>
                    <a:schemeClr val="tx1"/>
                  </a:solidFill>
                  <a:latin typeface="+mn-lt"/>
                  <a:ea typeface="+mn-ea"/>
                  <a:cs typeface="+mn-cs"/>
                </a:defRPr>
              </a:lvl7pPr>
              <a:lvl8pPr marL="3200400" algn="l" defTabSz="914400" rtl="0" eaLnBrk="1" latinLnBrk="0" hangingPunct="1">
                <a:defRPr b="1" kern="1200">
                  <a:solidFill>
                    <a:schemeClr val="tx1"/>
                  </a:solidFill>
                  <a:latin typeface="+mn-lt"/>
                  <a:ea typeface="+mn-ea"/>
                  <a:cs typeface="+mn-cs"/>
                </a:defRPr>
              </a:lvl8pPr>
              <a:lvl9pPr marL="3657600" algn="l" defTabSz="914400" rtl="0" eaLnBrk="1" latinLnBrk="0" hangingPunct="1">
                <a:defRPr b="1" kern="1200">
                  <a:solidFill>
                    <a:schemeClr val="tx1"/>
                  </a:solidFill>
                  <a:latin typeface="+mn-lt"/>
                  <a:ea typeface="+mn-ea"/>
                  <a:cs typeface="+mn-cs"/>
                </a:defRPr>
              </a:lvl9pPr>
            </a:lstStyle>
            <a:p>
              <a:pPr algn="ctr"/>
              <a:endParaRPr lang="zh-CN" altLang="en-US" sz="1600" b="1">
                <a:latin typeface="微软雅黑" panose="020B0503020204020204" charset="-122"/>
                <a:ea typeface="微软雅黑" panose="020B0503020204020204" charset="-122"/>
              </a:endParaRPr>
            </a:p>
          </p:txBody>
        </p:sp>
        <p:sp>
          <p:nvSpPr>
            <p:cNvPr id="7" name="Text Box 96"/>
            <p:cNvSpPr txBox="1">
              <a:spLocks noChangeArrowheads="1"/>
            </p:cNvSpPr>
            <p:nvPr/>
          </p:nvSpPr>
          <p:spPr bwMode="auto">
            <a:xfrm>
              <a:off x="3258000" y="1546808"/>
              <a:ext cx="2736000" cy="396875"/>
            </a:xfrm>
            <a:prstGeom prst="rect">
              <a:avLst/>
            </a:prstGeom>
            <a:solidFill>
              <a:srgbClr val="00B0F0"/>
            </a:solidFill>
          </p:spPr>
          <p:style>
            <a:lnRef idx="1">
              <a:schemeClr val="accent2"/>
            </a:lnRef>
            <a:fillRef idx="2">
              <a:schemeClr val="accent2"/>
            </a:fillRef>
            <a:effectRef idx="1">
              <a:schemeClr val="accent2"/>
            </a:effectRef>
            <a:fontRef idx="minor">
              <a:schemeClr val="dk1"/>
            </a:fontRef>
          </p:style>
          <p:txBody>
            <a:bodyPr anchor="ctr"/>
            <a:lstStyle>
              <a:defPPr>
                <a:defRPr lang="zh-CN"/>
              </a:defPPr>
              <a:lvl1pPr algn="l" rtl="0" fontAlgn="base">
                <a:spcBef>
                  <a:spcPct val="0"/>
                </a:spcBef>
                <a:spcAft>
                  <a:spcPct val="0"/>
                </a:spcAft>
                <a:defRPr b="1" kern="1200">
                  <a:solidFill>
                    <a:schemeClr val="dk1"/>
                  </a:solidFill>
                  <a:latin typeface="+mn-lt"/>
                  <a:ea typeface="+mn-ea"/>
                  <a:cs typeface="+mn-cs"/>
                </a:defRPr>
              </a:lvl1pPr>
              <a:lvl2pPr marL="457200" algn="l" rtl="0" fontAlgn="base">
                <a:spcBef>
                  <a:spcPct val="0"/>
                </a:spcBef>
                <a:spcAft>
                  <a:spcPct val="0"/>
                </a:spcAft>
                <a:defRPr b="1" kern="1200">
                  <a:solidFill>
                    <a:schemeClr val="dk1"/>
                  </a:solidFill>
                  <a:latin typeface="+mn-lt"/>
                  <a:ea typeface="+mn-ea"/>
                  <a:cs typeface="+mn-cs"/>
                </a:defRPr>
              </a:lvl2pPr>
              <a:lvl3pPr marL="914400" algn="l" rtl="0" fontAlgn="base">
                <a:spcBef>
                  <a:spcPct val="0"/>
                </a:spcBef>
                <a:spcAft>
                  <a:spcPct val="0"/>
                </a:spcAft>
                <a:defRPr b="1" kern="1200">
                  <a:solidFill>
                    <a:schemeClr val="dk1"/>
                  </a:solidFill>
                  <a:latin typeface="+mn-lt"/>
                  <a:ea typeface="+mn-ea"/>
                  <a:cs typeface="+mn-cs"/>
                </a:defRPr>
              </a:lvl3pPr>
              <a:lvl4pPr marL="1371600" algn="l" rtl="0" fontAlgn="base">
                <a:spcBef>
                  <a:spcPct val="0"/>
                </a:spcBef>
                <a:spcAft>
                  <a:spcPct val="0"/>
                </a:spcAft>
                <a:defRPr b="1" kern="1200">
                  <a:solidFill>
                    <a:schemeClr val="dk1"/>
                  </a:solidFill>
                  <a:latin typeface="+mn-lt"/>
                  <a:ea typeface="+mn-ea"/>
                  <a:cs typeface="+mn-cs"/>
                </a:defRPr>
              </a:lvl4pPr>
              <a:lvl5pPr marL="1828800" algn="l" rtl="0" fontAlgn="base">
                <a:spcBef>
                  <a:spcPct val="0"/>
                </a:spcBef>
                <a:spcAft>
                  <a:spcPct val="0"/>
                </a:spcAft>
                <a:defRPr b="1" kern="1200">
                  <a:solidFill>
                    <a:schemeClr val="dk1"/>
                  </a:solidFill>
                  <a:latin typeface="+mn-lt"/>
                  <a:ea typeface="+mn-ea"/>
                  <a:cs typeface="+mn-cs"/>
                </a:defRPr>
              </a:lvl5pPr>
              <a:lvl6pPr marL="2286000" algn="l" defTabSz="914400" rtl="0" eaLnBrk="1" latinLnBrk="0" hangingPunct="1">
                <a:defRPr b="1" kern="1200">
                  <a:solidFill>
                    <a:schemeClr val="dk1"/>
                  </a:solidFill>
                  <a:latin typeface="+mn-lt"/>
                  <a:ea typeface="+mn-ea"/>
                  <a:cs typeface="+mn-cs"/>
                </a:defRPr>
              </a:lvl6pPr>
              <a:lvl7pPr marL="2743200" algn="l" defTabSz="914400" rtl="0" eaLnBrk="1" latinLnBrk="0" hangingPunct="1">
                <a:defRPr b="1" kern="1200">
                  <a:solidFill>
                    <a:schemeClr val="dk1"/>
                  </a:solidFill>
                  <a:latin typeface="+mn-lt"/>
                  <a:ea typeface="+mn-ea"/>
                  <a:cs typeface="+mn-cs"/>
                </a:defRPr>
              </a:lvl7pPr>
              <a:lvl8pPr marL="3200400" algn="l" defTabSz="914400" rtl="0" eaLnBrk="1" latinLnBrk="0" hangingPunct="1">
                <a:defRPr b="1" kern="1200">
                  <a:solidFill>
                    <a:schemeClr val="dk1"/>
                  </a:solidFill>
                  <a:latin typeface="+mn-lt"/>
                  <a:ea typeface="+mn-ea"/>
                  <a:cs typeface="+mn-cs"/>
                </a:defRPr>
              </a:lvl8pPr>
              <a:lvl9pPr marL="3657600" algn="l" defTabSz="914400" rtl="0" eaLnBrk="1" latinLnBrk="0" hangingPunct="1">
                <a:defRPr b="1" kern="1200">
                  <a:solidFill>
                    <a:schemeClr val="dk1"/>
                  </a:solidFill>
                  <a:latin typeface="+mn-lt"/>
                  <a:ea typeface="+mn-ea"/>
                  <a:cs typeface="+mn-cs"/>
                </a:defRPr>
              </a:lvl9pPr>
            </a:lstStyle>
            <a:p>
              <a:pPr algn="ctr"/>
              <a:r>
                <a:rPr kumimoji="1" lang="zh-CN" altLang="en-US" sz="1600" b="1" dirty="0" smtClean="0">
                  <a:latin typeface="微软雅黑" panose="020B0503020204020204" charset="-122"/>
                  <a:ea typeface="微软雅黑" panose="020B0503020204020204" charset="-122"/>
                </a:rPr>
                <a:t>确定编码结构</a:t>
              </a:r>
              <a:endParaRPr kumimoji="1" lang="zh-CN" altLang="en-US" sz="1600" b="1" dirty="0" smtClean="0">
                <a:latin typeface="微软雅黑" panose="020B0503020204020204" charset="-122"/>
                <a:ea typeface="微软雅黑" panose="020B0503020204020204" charset="-122"/>
              </a:endParaRPr>
            </a:p>
          </p:txBody>
        </p:sp>
        <p:sp>
          <p:nvSpPr>
            <p:cNvPr id="8" name="Text Box 124"/>
            <p:cNvSpPr txBox="1">
              <a:spLocks noChangeArrowheads="1"/>
            </p:cNvSpPr>
            <p:nvPr/>
          </p:nvSpPr>
          <p:spPr bwMode="auto">
            <a:xfrm>
              <a:off x="3258000" y="4756972"/>
              <a:ext cx="2736000" cy="533400"/>
            </a:xfrm>
            <a:prstGeom prst="rect">
              <a:avLst/>
            </a:prstGeom>
            <a:solidFill>
              <a:srgbClr val="00B0F0"/>
            </a:solidFill>
          </p:spPr>
          <p:style>
            <a:lnRef idx="1">
              <a:schemeClr val="accent2"/>
            </a:lnRef>
            <a:fillRef idx="2">
              <a:schemeClr val="accent2"/>
            </a:fillRef>
            <a:effectRef idx="1">
              <a:schemeClr val="accent2"/>
            </a:effectRef>
            <a:fontRef idx="minor">
              <a:schemeClr val="dk1"/>
            </a:fontRef>
          </p:style>
          <p:txBody>
            <a:bodyPr anchor="ctr"/>
            <a:lstStyle>
              <a:defPPr>
                <a:defRPr lang="zh-CN"/>
              </a:defPPr>
              <a:lvl1pPr algn="l" rtl="0" fontAlgn="base">
                <a:spcBef>
                  <a:spcPct val="0"/>
                </a:spcBef>
                <a:spcAft>
                  <a:spcPct val="0"/>
                </a:spcAft>
                <a:defRPr b="1" kern="1200">
                  <a:solidFill>
                    <a:schemeClr val="dk1"/>
                  </a:solidFill>
                  <a:latin typeface="+mn-lt"/>
                  <a:ea typeface="+mn-ea"/>
                  <a:cs typeface="+mn-cs"/>
                </a:defRPr>
              </a:lvl1pPr>
              <a:lvl2pPr marL="457200" algn="l" rtl="0" fontAlgn="base">
                <a:spcBef>
                  <a:spcPct val="0"/>
                </a:spcBef>
                <a:spcAft>
                  <a:spcPct val="0"/>
                </a:spcAft>
                <a:defRPr b="1" kern="1200">
                  <a:solidFill>
                    <a:schemeClr val="dk1"/>
                  </a:solidFill>
                  <a:latin typeface="+mn-lt"/>
                  <a:ea typeface="+mn-ea"/>
                  <a:cs typeface="+mn-cs"/>
                </a:defRPr>
              </a:lvl2pPr>
              <a:lvl3pPr marL="914400" algn="l" rtl="0" fontAlgn="base">
                <a:spcBef>
                  <a:spcPct val="0"/>
                </a:spcBef>
                <a:spcAft>
                  <a:spcPct val="0"/>
                </a:spcAft>
                <a:defRPr b="1" kern="1200">
                  <a:solidFill>
                    <a:schemeClr val="dk1"/>
                  </a:solidFill>
                  <a:latin typeface="+mn-lt"/>
                  <a:ea typeface="+mn-ea"/>
                  <a:cs typeface="+mn-cs"/>
                </a:defRPr>
              </a:lvl3pPr>
              <a:lvl4pPr marL="1371600" algn="l" rtl="0" fontAlgn="base">
                <a:spcBef>
                  <a:spcPct val="0"/>
                </a:spcBef>
                <a:spcAft>
                  <a:spcPct val="0"/>
                </a:spcAft>
                <a:defRPr b="1" kern="1200">
                  <a:solidFill>
                    <a:schemeClr val="dk1"/>
                  </a:solidFill>
                  <a:latin typeface="+mn-lt"/>
                  <a:ea typeface="+mn-ea"/>
                  <a:cs typeface="+mn-cs"/>
                </a:defRPr>
              </a:lvl4pPr>
              <a:lvl5pPr marL="1828800" algn="l" rtl="0" fontAlgn="base">
                <a:spcBef>
                  <a:spcPct val="0"/>
                </a:spcBef>
                <a:spcAft>
                  <a:spcPct val="0"/>
                </a:spcAft>
                <a:defRPr b="1" kern="1200">
                  <a:solidFill>
                    <a:schemeClr val="dk1"/>
                  </a:solidFill>
                  <a:latin typeface="+mn-lt"/>
                  <a:ea typeface="+mn-ea"/>
                  <a:cs typeface="+mn-cs"/>
                </a:defRPr>
              </a:lvl5pPr>
              <a:lvl6pPr marL="2286000" algn="l" defTabSz="914400" rtl="0" eaLnBrk="1" latinLnBrk="0" hangingPunct="1">
                <a:defRPr b="1" kern="1200">
                  <a:solidFill>
                    <a:schemeClr val="dk1"/>
                  </a:solidFill>
                  <a:latin typeface="+mn-lt"/>
                  <a:ea typeface="+mn-ea"/>
                  <a:cs typeface="+mn-cs"/>
                </a:defRPr>
              </a:lvl6pPr>
              <a:lvl7pPr marL="2743200" algn="l" defTabSz="914400" rtl="0" eaLnBrk="1" latinLnBrk="0" hangingPunct="1">
                <a:defRPr b="1" kern="1200">
                  <a:solidFill>
                    <a:schemeClr val="dk1"/>
                  </a:solidFill>
                  <a:latin typeface="+mn-lt"/>
                  <a:ea typeface="+mn-ea"/>
                  <a:cs typeface="+mn-cs"/>
                </a:defRPr>
              </a:lvl7pPr>
              <a:lvl8pPr marL="3200400" algn="l" defTabSz="914400" rtl="0" eaLnBrk="1" latinLnBrk="0" hangingPunct="1">
                <a:defRPr b="1" kern="1200">
                  <a:solidFill>
                    <a:schemeClr val="dk1"/>
                  </a:solidFill>
                  <a:latin typeface="+mn-lt"/>
                  <a:ea typeface="+mn-ea"/>
                  <a:cs typeface="+mn-cs"/>
                </a:defRPr>
              </a:lvl8pPr>
              <a:lvl9pPr marL="3657600" algn="l" defTabSz="914400" rtl="0" eaLnBrk="1" latinLnBrk="0" hangingPunct="1">
                <a:defRPr b="1" kern="1200">
                  <a:solidFill>
                    <a:schemeClr val="dk1"/>
                  </a:solidFill>
                  <a:latin typeface="+mn-lt"/>
                  <a:ea typeface="+mn-ea"/>
                  <a:cs typeface="+mn-cs"/>
                </a:defRPr>
              </a:lvl9pPr>
            </a:lstStyle>
            <a:p>
              <a:pPr algn="ctr"/>
              <a:r>
                <a:rPr kumimoji="1" lang="zh-CN" altLang="en-US" sz="1600" b="1" dirty="0" smtClean="0">
                  <a:latin typeface="微软雅黑" panose="020B0503020204020204" charset="-122"/>
                  <a:ea typeface="微软雅黑" panose="020B0503020204020204" charset="-122"/>
                </a:rPr>
                <a:t>编制相关规则</a:t>
              </a:r>
              <a:endParaRPr kumimoji="1" lang="zh-CN" altLang="en-US" sz="1600" b="1" dirty="0">
                <a:latin typeface="微软雅黑" panose="020B0503020204020204" charset="-122"/>
                <a:ea typeface="微软雅黑" panose="020B0503020204020204" charset="-122"/>
              </a:endParaRPr>
            </a:p>
            <a:p>
              <a:pPr algn="ctr"/>
              <a:r>
                <a:rPr kumimoji="1" lang="zh-CN" altLang="en-US" sz="1600" b="1" dirty="0">
                  <a:latin typeface="微软雅黑" panose="020B0503020204020204" charset="-122"/>
                  <a:ea typeface="微软雅黑" panose="020B0503020204020204" charset="-122"/>
                </a:rPr>
                <a:t>（征求意见稿）</a:t>
              </a:r>
              <a:endParaRPr kumimoji="1" lang="zh-CN" altLang="en-US" sz="1600" b="1" dirty="0">
                <a:latin typeface="微软雅黑" panose="020B0503020204020204" charset="-122"/>
                <a:ea typeface="微软雅黑" panose="020B0503020204020204" charset="-122"/>
              </a:endParaRPr>
            </a:p>
          </p:txBody>
        </p:sp>
        <p:sp>
          <p:nvSpPr>
            <p:cNvPr id="9" name="Text Box 137"/>
            <p:cNvSpPr txBox="1">
              <a:spLocks noChangeArrowheads="1"/>
            </p:cNvSpPr>
            <p:nvPr/>
          </p:nvSpPr>
          <p:spPr bwMode="auto">
            <a:xfrm>
              <a:off x="3258000" y="6172919"/>
              <a:ext cx="2736000" cy="352425"/>
            </a:xfrm>
            <a:prstGeom prst="rect">
              <a:avLst/>
            </a:prstGeom>
            <a:solidFill>
              <a:srgbClr val="00B0F0"/>
            </a:solidFill>
          </p:spPr>
          <p:style>
            <a:lnRef idx="1">
              <a:schemeClr val="accent2"/>
            </a:lnRef>
            <a:fillRef idx="2">
              <a:schemeClr val="accent2"/>
            </a:fillRef>
            <a:effectRef idx="1">
              <a:schemeClr val="accent2"/>
            </a:effectRef>
            <a:fontRef idx="minor">
              <a:schemeClr val="dk1"/>
            </a:fontRef>
          </p:style>
          <p:txBody>
            <a:bodyPr anchor="ctr"/>
            <a:lstStyle>
              <a:defPPr>
                <a:defRPr lang="zh-CN"/>
              </a:defPPr>
              <a:lvl1pPr algn="l" rtl="0" fontAlgn="base">
                <a:spcBef>
                  <a:spcPct val="0"/>
                </a:spcBef>
                <a:spcAft>
                  <a:spcPct val="0"/>
                </a:spcAft>
                <a:defRPr b="1" kern="1200">
                  <a:solidFill>
                    <a:schemeClr val="dk1"/>
                  </a:solidFill>
                  <a:latin typeface="+mn-lt"/>
                  <a:ea typeface="+mn-ea"/>
                  <a:cs typeface="+mn-cs"/>
                </a:defRPr>
              </a:lvl1pPr>
              <a:lvl2pPr marL="457200" algn="l" rtl="0" fontAlgn="base">
                <a:spcBef>
                  <a:spcPct val="0"/>
                </a:spcBef>
                <a:spcAft>
                  <a:spcPct val="0"/>
                </a:spcAft>
                <a:defRPr b="1" kern="1200">
                  <a:solidFill>
                    <a:schemeClr val="dk1"/>
                  </a:solidFill>
                  <a:latin typeface="+mn-lt"/>
                  <a:ea typeface="+mn-ea"/>
                  <a:cs typeface="+mn-cs"/>
                </a:defRPr>
              </a:lvl2pPr>
              <a:lvl3pPr marL="914400" algn="l" rtl="0" fontAlgn="base">
                <a:spcBef>
                  <a:spcPct val="0"/>
                </a:spcBef>
                <a:spcAft>
                  <a:spcPct val="0"/>
                </a:spcAft>
                <a:defRPr b="1" kern="1200">
                  <a:solidFill>
                    <a:schemeClr val="dk1"/>
                  </a:solidFill>
                  <a:latin typeface="+mn-lt"/>
                  <a:ea typeface="+mn-ea"/>
                  <a:cs typeface="+mn-cs"/>
                </a:defRPr>
              </a:lvl3pPr>
              <a:lvl4pPr marL="1371600" algn="l" rtl="0" fontAlgn="base">
                <a:spcBef>
                  <a:spcPct val="0"/>
                </a:spcBef>
                <a:spcAft>
                  <a:spcPct val="0"/>
                </a:spcAft>
                <a:defRPr b="1" kern="1200">
                  <a:solidFill>
                    <a:schemeClr val="dk1"/>
                  </a:solidFill>
                  <a:latin typeface="+mn-lt"/>
                  <a:ea typeface="+mn-ea"/>
                  <a:cs typeface="+mn-cs"/>
                </a:defRPr>
              </a:lvl4pPr>
              <a:lvl5pPr marL="1828800" algn="l" rtl="0" fontAlgn="base">
                <a:spcBef>
                  <a:spcPct val="0"/>
                </a:spcBef>
                <a:spcAft>
                  <a:spcPct val="0"/>
                </a:spcAft>
                <a:defRPr b="1" kern="1200">
                  <a:solidFill>
                    <a:schemeClr val="dk1"/>
                  </a:solidFill>
                  <a:latin typeface="+mn-lt"/>
                  <a:ea typeface="+mn-ea"/>
                  <a:cs typeface="+mn-cs"/>
                </a:defRPr>
              </a:lvl5pPr>
              <a:lvl6pPr marL="2286000" algn="l" defTabSz="914400" rtl="0" eaLnBrk="1" latinLnBrk="0" hangingPunct="1">
                <a:defRPr b="1" kern="1200">
                  <a:solidFill>
                    <a:schemeClr val="dk1"/>
                  </a:solidFill>
                  <a:latin typeface="+mn-lt"/>
                  <a:ea typeface="+mn-ea"/>
                  <a:cs typeface="+mn-cs"/>
                </a:defRPr>
              </a:lvl6pPr>
              <a:lvl7pPr marL="2743200" algn="l" defTabSz="914400" rtl="0" eaLnBrk="1" latinLnBrk="0" hangingPunct="1">
                <a:defRPr b="1" kern="1200">
                  <a:solidFill>
                    <a:schemeClr val="dk1"/>
                  </a:solidFill>
                  <a:latin typeface="+mn-lt"/>
                  <a:ea typeface="+mn-ea"/>
                  <a:cs typeface="+mn-cs"/>
                </a:defRPr>
              </a:lvl7pPr>
              <a:lvl8pPr marL="3200400" algn="l" defTabSz="914400" rtl="0" eaLnBrk="1" latinLnBrk="0" hangingPunct="1">
                <a:defRPr b="1" kern="1200">
                  <a:solidFill>
                    <a:schemeClr val="dk1"/>
                  </a:solidFill>
                  <a:latin typeface="+mn-lt"/>
                  <a:ea typeface="+mn-ea"/>
                  <a:cs typeface="+mn-cs"/>
                </a:defRPr>
              </a:lvl8pPr>
              <a:lvl9pPr marL="3657600" algn="l" defTabSz="914400" rtl="0" eaLnBrk="1" latinLnBrk="0" hangingPunct="1">
                <a:defRPr b="1" kern="1200">
                  <a:solidFill>
                    <a:schemeClr val="dk1"/>
                  </a:solidFill>
                  <a:latin typeface="+mn-lt"/>
                  <a:ea typeface="+mn-ea"/>
                  <a:cs typeface="+mn-cs"/>
                </a:defRPr>
              </a:lvl9pPr>
            </a:lstStyle>
            <a:p>
              <a:pPr algn="ctr"/>
              <a:r>
                <a:rPr kumimoji="1" lang="zh-CN" altLang="en-US" sz="1600" b="1" dirty="0" smtClean="0">
                  <a:latin typeface="微软雅黑" panose="020B0503020204020204" charset="-122"/>
                  <a:ea typeface="微软雅黑" panose="020B0503020204020204" charset="-122"/>
                </a:rPr>
                <a:t>提交相关规则（</a:t>
              </a:r>
              <a:r>
                <a:rPr kumimoji="1" lang="zh-CN" altLang="en-US" sz="1600" b="1" dirty="0">
                  <a:latin typeface="微软雅黑" panose="020B0503020204020204" charset="-122"/>
                  <a:ea typeface="微软雅黑" panose="020B0503020204020204" charset="-122"/>
                </a:rPr>
                <a:t>送审稿</a:t>
              </a:r>
              <a:r>
                <a:rPr kumimoji="1" lang="zh-CN" altLang="en-US" sz="1600" b="1" dirty="0" smtClean="0">
                  <a:latin typeface="微软雅黑" panose="020B0503020204020204" charset="-122"/>
                  <a:ea typeface="微软雅黑" panose="020B0503020204020204" charset="-122"/>
                </a:rPr>
                <a:t>）</a:t>
              </a:r>
              <a:endParaRPr kumimoji="1" lang="zh-CN" altLang="en-US" sz="1600" b="1" dirty="0">
                <a:latin typeface="微软雅黑" panose="020B0503020204020204" charset="-122"/>
                <a:ea typeface="微软雅黑" panose="020B0503020204020204" charset="-122"/>
              </a:endParaRPr>
            </a:p>
          </p:txBody>
        </p:sp>
        <p:sp>
          <p:nvSpPr>
            <p:cNvPr id="10" name="AutoShape 138"/>
            <p:cNvSpPr>
              <a:spLocks noChangeArrowheads="1"/>
            </p:cNvSpPr>
            <p:nvPr/>
          </p:nvSpPr>
          <p:spPr bwMode="auto">
            <a:xfrm>
              <a:off x="3258000" y="5459685"/>
              <a:ext cx="2736000" cy="523875"/>
            </a:xfrm>
            <a:prstGeom prst="parallelogram">
              <a:avLst>
                <a:gd name="adj" fmla="val 0"/>
              </a:avLst>
            </a:prstGeom>
            <a:solidFill>
              <a:srgbClr val="00B0F0"/>
            </a:solidFill>
          </p:spPr>
          <p:style>
            <a:lnRef idx="1">
              <a:schemeClr val="accent2"/>
            </a:lnRef>
            <a:fillRef idx="2">
              <a:schemeClr val="accent2"/>
            </a:fillRef>
            <a:effectRef idx="1">
              <a:schemeClr val="accent2"/>
            </a:effectRef>
            <a:fontRef idx="minor">
              <a:schemeClr val="dk1"/>
            </a:fontRef>
          </p:style>
          <p:txBody>
            <a:bodyPr anchor="ctr"/>
            <a:lstStyle>
              <a:defPPr>
                <a:defRPr lang="zh-CN"/>
              </a:defPPr>
              <a:lvl1pPr algn="l" rtl="0" fontAlgn="base">
                <a:spcBef>
                  <a:spcPct val="0"/>
                </a:spcBef>
                <a:spcAft>
                  <a:spcPct val="0"/>
                </a:spcAft>
                <a:defRPr b="1" kern="1200">
                  <a:solidFill>
                    <a:schemeClr val="dk1"/>
                  </a:solidFill>
                  <a:latin typeface="+mn-lt"/>
                  <a:ea typeface="+mn-ea"/>
                  <a:cs typeface="+mn-cs"/>
                </a:defRPr>
              </a:lvl1pPr>
              <a:lvl2pPr marL="457200" algn="l" rtl="0" fontAlgn="base">
                <a:spcBef>
                  <a:spcPct val="0"/>
                </a:spcBef>
                <a:spcAft>
                  <a:spcPct val="0"/>
                </a:spcAft>
                <a:defRPr b="1" kern="1200">
                  <a:solidFill>
                    <a:schemeClr val="dk1"/>
                  </a:solidFill>
                  <a:latin typeface="+mn-lt"/>
                  <a:ea typeface="+mn-ea"/>
                  <a:cs typeface="+mn-cs"/>
                </a:defRPr>
              </a:lvl2pPr>
              <a:lvl3pPr marL="914400" algn="l" rtl="0" fontAlgn="base">
                <a:spcBef>
                  <a:spcPct val="0"/>
                </a:spcBef>
                <a:spcAft>
                  <a:spcPct val="0"/>
                </a:spcAft>
                <a:defRPr b="1" kern="1200">
                  <a:solidFill>
                    <a:schemeClr val="dk1"/>
                  </a:solidFill>
                  <a:latin typeface="+mn-lt"/>
                  <a:ea typeface="+mn-ea"/>
                  <a:cs typeface="+mn-cs"/>
                </a:defRPr>
              </a:lvl3pPr>
              <a:lvl4pPr marL="1371600" algn="l" rtl="0" fontAlgn="base">
                <a:spcBef>
                  <a:spcPct val="0"/>
                </a:spcBef>
                <a:spcAft>
                  <a:spcPct val="0"/>
                </a:spcAft>
                <a:defRPr b="1" kern="1200">
                  <a:solidFill>
                    <a:schemeClr val="dk1"/>
                  </a:solidFill>
                  <a:latin typeface="+mn-lt"/>
                  <a:ea typeface="+mn-ea"/>
                  <a:cs typeface="+mn-cs"/>
                </a:defRPr>
              </a:lvl4pPr>
              <a:lvl5pPr marL="1828800" algn="l" rtl="0" fontAlgn="base">
                <a:spcBef>
                  <a:spcPct val="0"/>
                </a:spcBef>
                <a:spcAft>
                  <a:spcPct val="0"/>
                </a:spcAft>
                <a:defRPr b="1" kern="1200">
                  <a:solidFill>
                    <a:schemeClr val="dk1"/>
                  </a:solidFill>
                  <a:latin typeface="+mn-lt"/>
                  <a:ea typeface="+mn-ea"/>
                  <a:cs typeface="+mn-cs"/>
                </a:defRPr>
              </a:lvl5pPr>
              <a:lvl6pPr marL="2286000" algn="l" defTabSz="914400" rtl="0" eaLnBrk="1" latinLnBrk="0" hangingPunct="1">
                <a:defRPr b="1" kern="1200">
                  <a:solidFill>
                    <a:schemeClr val="dk1"/>
                  </a:solidFill>
                  <a:latin typeface="+mn-lt"/>
                  <a:ea typeface="+mn-ea"/>
                  <a:cs typeface="+mn-cs"/>
                </a:defRPr>
              </a:lvl6pPr>
              <a:lvl7pPr marL="2743200" algn="l" defTabSz="914400" rtl="0" eaLnBrk="1" latinLnBrk="0" hangingPunct="1">
                <a:defRPr b="1" kern="1200">
                  <a:solidFill>
                    <a:schemeClr val="dk1"/>
                  </a:solidFill>
                  <a:latin typeface="+mn-lt"/>
                  <a:ea typeface="+mn-ea"/>
                  <a:cs typeface="+mn-cs"/>
                </a:defRPr>
              </a:lvl7pPr>
              <a:lvl8pPr marL="3200400" algn="l" defTabSz="914400" rtl="0" eaLnBrk="1" latinLnBrk="0" hangingPunct="1">
                <a:defRPr b="1" kern="1200">
                  <a:solidFill>
                    <a:schemeClr val="dk1"/>
                  </a:solidFill>
                  <a:latin typeface="+mn-lt"/>
                  <a:ea typeface="+mn-ea"/>
                  <a:cs typeface="+mn-cs"/>
                </a:defRPr>
              </a:lvl8pPr>
              <a:lvl9pPr marL="3657600" algn="l" defTabSz="914400" rtl="0" eaLnBrk="1" latinLnBrk="0" hangingPunct="1">
                <a:defRPr b="1" kern="1200">
                  <a:solidFill>
                    <a:schemeClr val="dk1"/>
                  </a:solidFill>
                  <a:latin typeface="+mn-lt"/>
                  <a:ea typeface="+mn-ea"/>
                  <a:cs typeface="+mn-cs"/>
                </a:defRPr>
              </a:lvl9pPr>
            </a:lstStyle>
            <a:p>
              <a:pPr algn="ctr"/>
              <a:r>
                <a:rPr kumimoji="1" lang="zh-CN" altLang="en-US" sz="1600" b="1" dirty="0" smtClean="0">
                  <a:latin typeface="微软雅黑" panose="020B0503020204020204" charset="-122"/>
                  <a:ea typeface="微软雅黑" panose="020B0503020204020204" charset="-122"/>
                </a:rPr>
                <a:t>征求相关部门意见</a:t>
              </a:r>
              <a:endParaRPr kumimoji="1" lang="en-US" altLang="zh-CN" sz="1600" b="1" dirty="0" smtClean="0">
                <a:latin typeface="微软雅黑" panose="020B0503020204020204" charset="-122"/>
                <a:ea typeface="微软雅黑" panose="020B0503020204020204" charset="-122"/>
              </a:endParaRPr>
            </a:p>
            <a:p>
              <a:pPr algn="ctr"/>
              <a:r>
                <a:rPr kumimoji="1" lang="zh-CN" altLang="en-US" sz="1600" b="1" dirty="0" smtClean="0">
                  <a:latin typeface="微软雅黑" panose="020B0503020204020204" charset="-122"/>
                  <a:ea typeface="微软雅黑" panose="020B0503020204020204" charset="-122"/>
                </a:rPr>
                <a:t>规则完善和确认</a:t>
              </a:r>
              <a:endParaRPr kumimoji="1" lang="zh-CN" altLang="en-US" sz="1600" b="1" dirty="0">
                <a:latin typeface="微软雅黑" panose="020B0503020204020204" charset="-122"/>
                <a:ea typeface="微软雅黑" panose="020B0503020204020204" charset="-122"/>
              </a:endParaRPr>
            </a:p>
          </p:txBody>
        </p:sp>
        <p:sp>
          <p:nvSpPr>
            <p:cNvPr id="11" name="Line 140"/>
            <p:cNvSpPr>
              <a:spLocks noChangeShapeType="1"/>
            </p:cNvSpPr>
            <p:nvPr/>
          </p:nvSpPr>
          <p:spPr bwMode="auto">
            <a:xfrm>
              <a:off x="4626000" y="5966544"/>
              <a:ext cx="0" cy="228600"/>
            </a:xfrm>
            <a:prstGeom prst="line">
              <a:avLst/>
            </a:prstGeom>
            <a:ln>
              <a:solidFill>
                <a:schemeClr val="tx1"/>
              </a:solidFill>
              <a:headEnd type="none" w="med" len="med"/>
              <a:tailEnd type="arrow"/>
            </a:ln>
          </p:spPr>
          <p:style>
            <a:lnRef idx="1">
              <a:schemeClr val="dk1"/>
            </a:lnRef>
            <a:fillRef idx="0">
              <a:schemeClr val="dk1"/>
            </a:fillRef>
            <a:effectRef idx="0">
              <a:schemeClr val="dk1"/>
            </a:effectRef>
            <a:fontRef idx="minor">
              <a:schemeClr val="tx1"/>
            </a:fontRef>
          </p:style>
          <p:txBody>
            <a:bodyPr anchor="ctr"/>
            <a:lstStyle>
              <a:defPPr>
                <a:defRPr lang="zh-CN"/>
              </a:defPPr>
              <a:lvl1pPr algn="l" rtl="0" fontAlgn="base">
                <a:spcBef>
                  <a:spcPct val="0"/>
                </a:spcBef>
                <a:spcAft>
                  <a:spcPct val="0"/>
                </a:spcAft>
                <a:defRPr b="1" kern="1200">
                  <a:solidFill>
                    <a:schemeClr val="tx1"/>
                  </a:solidFill>
                  <a:latin typeface="+mn-lt"/>
                  <a:ea typeface="+mn-ea"/>
                  <a:cs typeface="+mn-cs"/>
                </a:defRPr>
              </a:lvl1pPr>
              <a:lvl2pPr marL="457200" algn="l" rtl="0" fontAlgn="base">
                <a:spcBef>
                  <a:spcPct val="0"/>
                </a:spcBef>
                <a:spcAft>
                  <a:spcPct val="0"/>
                </a:spcAft>
                <a:defRPr b="1" kern="1200">
                  <a:solidFill>
                    <a:schemeClr val="tx1"/>
                  </a:solidFill>
                  <a:latin typeface="+mn-lt"/>
                  <a:ea typeface="+mn-ea"/>
                  <a:cs typeface="+mn-cs"/>
                </a:defRPr>
              </a:lvl2pPr>
              <a:lvl3pPr marL="914400" algn="l" rtl="0" fontAlgn="base">
                <a:spcBef>
                  <a:spcPct val="0"/>
                </a:spcBef>
                <a:spcAft>
                  <a:spcPct val="0"/>
                </a:spcAft>
                <a:defRPr b="1" kern="1200">
                  <a:solidFill>
                    <a:schemeClr val="tx1"/>
                  </a:solidFill>
                  <a:latin typeface="+mn-lt"/>
                  <a:ea typeface="+mn-ea"/>
                  <a:cs typeface="+mn-cs"/>
                </a:defRPr>
              </a:lvl3pPr>
              <a:lvl4pPr marL="1371600" algn="l" rtl="0" fontAlgn="base">
                <a:spcBef>
                  <a:spcPct val="0"/>
                </a:spcBef>
                <a:spcAft>
                  <a:spcPct val="0"/>
                </a:spcAft>
                <a:defRPr b="1" kern="1200">
                  <a:solidFill>
                    <a:schemeClr val="tx1"/>
                  </a:solidFill>
                  <a:latin typeface="+mn-lt"/>
                  <a:ea typeface="+mn-ea"/>
                  <a:cs typeface="+mn-cs"/>
                </a:defRPr>
              </a:lvl4pPr>
              <a:lvl5pPr marL="1828800" algn="l" rtl="0" fontAlgn="base">
                <a:spcBef>
                  <a:spcPct val="0"/>
                </a:spcBef>
                <a:spcAft>
                  <a:spcPct val="0"/>
                </a:spcAft>
                <a:defRPr b="1" kern="1200">
                  <a:solidFill>
                    <a:schemeClr val="tx1"/>
                  </a:solidFill>
                  <a:latin typeface="+mn-lt"/>
                  <a:ea typeface="+mn-ea"/>
                  <a:cs typeface="+mn-cs"/>
                </a:defRPr>
              </a:lvl5pPr>
              <a:lvl6pPr marL="2286000" algn="l" defTabSz="914400" rtl="0" eaLnBrk="1" latinLnBrk="0" hangingPunct="1">
                <a:defRPr b="1" kern="1200">
                  <a:solidFill>
                    <a:schemeClr val="tx1"/>
                  </a:solidFill>
                  <a:latin typeface="+mn-lt"/>
                  <a:ea typeface="+mn-ea"/>
                  <a:cs typeface="+mn-cs"/>
                </a:defRPr>
              </a:lvl6pPr>
              <a:lvl7pPr marL="2743200" algn="l" defTabSz="914400" rtl="0" eaLnBrk="1" latinLnBrk="0" hangingPunct="1">
                <a:defRPr b="1" kern="1200">
                  <a:solidFill>
                    <a:schemeClr val="tx1"/>
                  </a:solidFill>
                  <a:latin typeface="+mn-lt"/>
                  <a:ea typeface="+mn-ea"/>
                  <a:cs typeface="+mn-cs"/>
                </a:defRPr>
              </a:lvl7pPr>
              <a:lvl8pPr marL="3200400" algn="l" defTabSz="914400" rtl="0" eaLnBrk="1" latinLnBrk="0" hangingPunct="1">
                <a:defRPr b="1" kern="1200">
                  <a:solidFill>
                    <a:schemeClr val="tx1"/>
                  </a:solidFill>
                  <a:latin typeface="+mn-lt"/>
                  <a:ea typeface="+mn-ea"/>
                  <a:cs typeface="+mn-cs"/>
                </a:defRPr>
              </a:lvl8pPr>
              <a:lvl9pPr marL="3657600" algn="l" defTabSz="914400" rtl="0" eaLnBrk="1" latinLnBrk="0" hangingPunct="1">
                <a:defRPr b="1" kern="1200">
                  <a:solidFill>
                    <a:schemeClr val="tx1"/>
                  </a:solidFill>
                  <a:latin typeface="+mn-lt"/>
                  <a:ea typeface="+mn-ea"/>
                  <a:cs typeface="+mn-cs"/>
                </a:defRPr>
              </a:lvl9pPr>
            </a:lstStyle>
            <a:p>
              <a:pPr algn="ctr"/>
              <a:endParaRPr lang="zh-CN" altLang="en-US" sz="1600" b="1">
                <a:latin typeface="微软雅黑" panose="020B0503020204020204" charset="-122"/>
                <a:ea typeface="微软雅黑" panose="020B0503020204020204" charset="-122"/>
              </a:endParaRPr>
            </a:p>
          </p:txBody>
        </p:sp>
        <p:grpSp>
          <p:nvGrpSpPr>
            <p:cNvPr id="5" name="组合 11"/>
            <p:cNvGrpSpPr/>
            <p:nvPr/>
          </p:nvGrpSpPr>
          <p:grpSpPr>
            <a:xfrm>
              <a:off x="523997" y="4597072"/>
              <a:ext cx="1908000" cy="853200"/>
              <a:chOff x="539744" y="4056047"/>
              <a:chExt cx="1728000" cy="853200"/>
            </a:xfrm>
            <a:solidFill>
              <a:schemeClr val="accent5">
                <a:lumMod val="60000"/>
                <a:lumOff val="40000"/>
              </a:schemeClr>
            </a:solidFill>
          </p:grpSpPr>
          <p:sp>
            <p:nvSpPr>
              <p:cNvPr id="52" name="Text Box 81"/>
              <p:cNvSpPr txBox="1">
                <a:spLocks noChangeArrowheads="1"/>
              </p:cNvSpPr>
              <p:nvPr/>
            </p:nvSpPr>
            <p:spPr bwMode="auto">
              <a:xfrm>
                <a:off x="539744" y="4513247"/>
                <a:ext cx="1728000" cy="396000"/>
              </a:xfrm>
              <a:prstGeom prst="rect">
                <a:avLst/>
              </a:prstGeom>
              <a:grpFill/>
              <a:ln>
                <a:noFill/>
              </a:ln>
            </p:spPr>
            <p:style>
              <a:lnRef idx="1">
                <a:schemeClr val="accent2"/>
              </a:lnRef>
              <a:fillRef idx="2">
                <a:schemeClr val="accent2"/>
              </a:fillRef>
              <a:effectRef idx="1">
                <a:schemeClr val="accent2"/>
              </a:effectRef>
              <a:fontRef idx="minor">
                <a:schemeClr val="dk1"/>
              </a:fontRef>
            </p:style>
            <p:txBody>
              <a:bodyPr anchor="ctr"/>
              <a:lstStyle>
                <a:defPPr>
                  <a:defRPr lang="zh-CN"/>
                </a:defPPr>
                <a:lvl1pPr algn="l" rtl="0" fontAlgn="base">
                  <a:spcBef>
                    <a:spcPct val="0"/>
                  </a:spcBef>
                  <a:spcAft>
                    <a:spcPct val="0"/>
                  </a:spcAft>
                  <a:defRPr b="1" kern="1200">
                    <a:solidFill>
                      <a:schemeClr val="dk1"/>
                    </a:solidFill>
                    <a:latin typeface="+mn-lt"/>
                    <a:ea typeface="+mn-ea"/>
                    <a:cs typeface="+mn-cs"/>
                  </a:defRPr>
                </a:lvl1pPr>
                <a:lvl2pPr marL="457200" algn="l" rtl="0" fontAlgn="base">
                  <a:spcBef>
                    <a:spcPct val="0"/>
                  </a:spcBef>
                  <a:spcAft>
                    <a:spcPct val="0"/>
                  </a:spcAft>
                  <a:defRPr b="1" kern="1200">
                    <a:solidFill>
                      <a:schemeClr val="dk1"/>
                    </a:solidFill>
                    <a:latin typeface="+mn-lt"/>
                    <a:ea typeface="+mn-ea"/>
                    <a:cs typeface="+mn-cs"/>
                  </a:defRPr>
                </a:lvl2pPr>
                <a:lvl3pPr marL="914400" algn="l" rtl="0" fontAlgn="base">
                  <a:spcBef>
                    <a:spcPct val="0"/>
                  </a:spcBef>
                  <a:spcAft>
                    <a:spcPct val="0"/>
                  </a:spcAft>
                  <a:defRPr b="1" kern="1200">
                    <a:solidFill>
                      <a:schemeClr val="dk1"/>
                    </a:solidFill>
                    <a:latin typeface="+mn-lt"/>
                    <a:ea typeface="+mn-ea"/>
                    <a:cs typeface="+mn-cs"/>
                  </a:defRPr>
                </a:lvl3pPr>
                <a:lvl4pPr marL="1371600" algn="l" rtl="0" fontAlgn="base">
                  <a:spcBef>
                    <a:spcPct val="0"/>
                  </a:spcBef>
                  <a:spcAft>
                    <a:spcPct val="0"/>
                  </a:spcAft>
                  <a:defRPr b="1" kern="1200">
                    <a:solidFill>
                      <a:schemeClr val="dk1"/>
                    </a:solidFill>
                    <a:latin typeface="+mn-lt"/>
                    <a:ea typeface="+mn-ea"/>
                    <a:cs typeface="+mn-cs"/>
                  </a:defRPr>
                </a:lvl4pPr>
                <a:lvl5pPr marL="1828800" algn="l" rtl="0" fontAlgn="base">
                  <a:spcBef>
                    <a:spcPct val="0"/>
                  </a:spcBef>
                  <a:spcAft>
                    <a:spcPct val="0"/>
                  </a:spcAft>
                  <a:defRPr b="1" kern="1200">
                    <a:solidFill>
                      <a:schemeClr val="dk1"/>
                    </a:solidFill>
                    <a:latin typeface="+mn-lt"/>
                    <a:ea typeface="+mn-ea"/>
                    <a:cs typeface="+mn-cs"/>
                  </a:defRPr>
                </a:lvl5pPr>
                <a:lvl6pPr marL="2286000" algn="l" defTabSz="914400" rtl="0" eaLnBrk="1" latinLnBrk="0" hangingPunct="1">
                  <a:defRPr b="1" kern="1200">
                    <a:solidFill>
                      <a:schemeClr val="dk1"/>
                    </a:solidFill>
                    <a:latin typeface="+mn-lt"/>
                    <a:ea typeface="+mn-ea"/>
                    <a:cs typeface="+mn-cs"/>
                  </a:defRPr>
                </a:lvl6pPr>
                <a:lvl7pPr marL="2743200" algn="l" defTabSz="914400" rtl="0" eaLnBrk="1" latinLnBrk="0" hangingPunct="1">
                  <a:defRPr b="1" kern="1200">
                    <a:solidFill>
                      <a:schemeClr val="dk1"/>
                    </a:solidFill>
                    <a:latin typeface="+mn-lt"/>
                    <a:ea typeface="+mn-ea"/>
                    <a:cs typeface="+mn-cs"/>
                  </a:defRPr>
                </a:lvl7pPr>
                <a:lvl8pPr marL="3200400" algn="l" defTabSz="914400" rtl="0" eaLnBrk="1" latinLnBrk="0" hangingPunct="1">
                  <a:defRPr b="1" kern="1200">
                    <a:solidFill>
                      <a:schemeClr val="dk1"/>
                    </a:solidFill>
                    <a:latin typeface="+mn-lt"/>
                    <a:ea typeface="+mn-ea"/>
                    <a:cs typeface="+mn-cs"/>
                  </a:defRPr>
                </a:lvl8pPr>
                <a:lvl9pPr marL="3657600" algn="l" defTabSz="914400" rtl="0" eaLnBrk="1" latinLnBrk="0" hangingPunct="1">
                  <a:defRPr b="1" kern="1200">
                    <a:solidFill>
                      <a:schemeClr val="dk1"/>
                    </a:solidFill>
                    <a:latin typeface="+mn-lt"/>
                    <a:ea typeface="+mn-ea"/>
                    <a:cs typeface="+mn-cs"/>
                  </a:defRPr>
                </a:lvl9pPr>
              </a:lstStyle>
              <a:p>
                <a:pPr algn="ctr"/>
                <a:r>
                  <a:rPr kumimoji="1" lang="zh-CN" altLang="en-US" sz="1400" b="1" dirty="0">
                    <a:solidFill>
                      <a:schemeClr val="dk1"/>
                    </a:solidFill>
                    <a:latin typeface="微软雅黑" panose="020B0503020204020204" charset="-122"/>
                    <a:ea typeface="微软雅黑" panose="020B0503020204020204" charset="-122"/>
                  </a:rPr>
                  <a:t>实际适用性</a:t>
                </a:r>
                <a:endParaRPr kumimoji="1" lang="zh-CN" altLang="en-US" sz="1400" b="1" dirty="0">
                  <a:solidFill>
                    <a:schemeClr val="dk1"/>
                  </a:solidFill>
                  <a:latin typeface="微软雅黑" panose="020B0503020204020204" charset="-122"/>
                  <a:ea typeface="微软雅黑" panose="020B0503020204020204" charset="-122"/>
                </a:endParaRPr>
              </a:p>
            </p:txBody>
          </p:sp>
          <p:sp>
            <p:nvSpPr>
              <p:cNvPr id="53" name="Text Box 82"/>
              <p:cNvSpPr txBox="1">
                <a:spLocks noChangeArrowheads="1"/>
              </p:cNvSpPr>
              <p:nvPr/>
            </p:nvSpPr>
            <p:spPr bwMode="auto">
              <a:xfrm>
                <a:off x="539744" y="4056047"/>
                <a:ext cx="1728000" cy="396000"/>
              </a:xfrm>
              <a:prstGeom prst="rect">
                <a:avLst/>
              </a:prstGeom>
              <a:grpFill/>
              <a:ln>
                <a:noFill/>
              </a:ln>
            </p:spPr>
            <p:style>
              <a:lnRef idx="1">
                <a:schemeClr val="accent2"/>
              </a:lnRef>
              <a:fillRef idx="2">
                <a:schemeClr val="accent2"/>
              </a:fillRef>
              <a:effectRef idx="1">
                <a:schemeClr val="accent2"/>
              </a:effectRef>
              <a:fontRef idx="minor">
                <a:schemeClr val="dk1"/>
              </a:fontRef>
            </p:style>
            <p:txBody>
              <a:bodyPr anchor="ctr"/>
              <a:lstStyle>
                <a:defPPr>
                  <a:defRPr lang="zh-CN"/>
                </a:defPPr>
                <a:lvl1pPr algn="l" rtl="0" fontAlgn="base">
                  <a:spcBef>
                    <a:spcPct val="0"/>
                  </a:spcBef>
                  <a:spcAft>
                    <a:spcPct val="0"/>
                  </a:spcAft>
                  <a:defRPr b="1" kern="1200">
                    <a:solidFill>
                      <a:schemeClr val="dk1"/>
                    </a:solidFill>
                    <a:latin typeface="+mn-lt"/>
                    <a:ea typeface="+mn-ea"/>
                    <a:cs typeface="+mn-cs"/>
                  </a:defRPr>
                </a:lvl1pPr>
                <a:lvl2pPr marL="457200" algn="l" rtl="0" fontAlgn="base">
                  <a:spcBef>
                    <a:spcPct val="0"/>
                  </a:spcBef>
                  <a:spcAft>
                    <a:spcPct val="0"/>
                  </a:spcAft>
                  <a:defRPr b="1" kern="1200">
                    <a:solidFill>
                      <a:schemeClr val="dk1"/>
                    </a:solidFill>
                    <a:latin typeface="+mn-lt"/>
                    <a:ea typeface="+mn-ea"/>
                    <a:cs typeface="+mn-cs"/>
                  </a:defRPr>
                </a:lvl2pPr>
                <a:lvl3pPr marL="914400" algn="l" rtl="0" fontAlgn="base">
                  <a:spcBef>
                    <a:spcPct val="0"/>
                  </a:spcBef>
                  <a:spcAft>
                    <a:spcPct val="0"/>
                  </a:spcAft>
                  <a:defRPr b="1" kern="1200">
                    <a:solidFill>
                      <a:schemeClr val="dk1"/>
                    </a:solidFill>
                    <a:latin typeface="+mn-lt"/>
                    <a:ea typeface="+mn-ea"/>
                    <a:cs typeface="+mn-cs"/>
                  </a:defRPr>
                </a:lvl3pPr>
                <a:lvl4pPr marL="1371600" algn="l" rtl="0" fontAlgn="base">
                  <a:spcBef>
                    <a:spcPct val="0"/>
                  </a:spcBef>
                  <a:spcAft>
                    <a:spcPct val="0"/>
                  </a:spcAft>
                  <a:defRPr b="1" kern="1200">
                    <a:solidFill>
                      <a:schemeClr val="dk1"/>
                    </a:solidFill>
                    <a:latin typeface="+mn-lt"/>
                    <a:ea typeface="+mn-ea"/>
                    <a:cs typeface="+mn-cs"/>
                  </a:defRPr>
                </a:lvl4pPr>
                <a:lvl5pPr marL="1828800" algn="l" rtl="0" fontAlgn="base">
                  <a:spcBef>
                    <a:spcPct val="0"/>
                  </a:spcBef>
                  <a:spcAft>
                    <a:spcPct val="0"/>
                  </a:spcAft>
                  <a:defRPr b="1" kern="1200">
                    <a:solidFill>
                      <a:schemeClr val="dk1"/>
                    </a:solidFill>
                    <a:latin typeface="+mn-lt"/>
                    <a:ea typeface="+mn-ea"/>
                    <a:cs typeface="+mn-cs"/>
                  </a:defRPr>
                </a:lvl5pPr>
                <a:lvl6pPr marL="2286000" algn="l" defTabSz="914400" rtl="0" eaLnBrk="1" latinLnBrk="0" hangingPunct="1">
                  <a:defRPr b="1" kern="1200">
                    <a:solidFill>
                      <a:schemeClr val="dk1"/>
                    </a:solidFill>
                    <a:latin typeface="+mn-lt"/>
                    <a:ea typeface="+mn-ea"/>
                    <a:cs typeface="+mn-cs"/>
                  </a:defRPr>
                </a:lvl6pPr>
                <a:lvl7pPr marL="2743200" algn="l" defTabSz="914400" rtl="0" eaLnBrk="1" latinLnBrk="0" hangingPunct="1">
                  <a:defRPr b="1" kern="1200">
                    <a:solidFill>
                      <a:schemeClr val="dk1"/>
                    </a:solidFill>
                    <a:latin typeface="+mn-lt"/>
                    <a:ea typeface="+mn-ea"/>
                    <a:cs typeface="+mn-cs"/>
                  </a:defRPr>
                </a:lvl7pPr>
                <a:lvl8pPr marL="3200400" algn="l" defTabSz="914400" rtl="0" eaLnBrk="1" latinLnBrk="0" hangingPunct="1">
                  <a:defRPr b="1" kern="1200">
                    <a:solidFill>
                      <a:schemeClr val="dk1"/>
                    </a:solidFill>
                    <a:latin typeface="+mn-lt"/>
                    <a:ea typeface="+mn-ea"/>
                    <a:cs typeface="+mn-cs"/>
                  </a:defRPr>
                </a:lvl8pPr>
                <a:lvl9pPr marL="3657600" algn="l" defTabSz="914400" rtl="0" eaLnBrk="1" latinLnBrk="0" hangingPunct="1">
                  <a:defRPr b="1" kern="1200">
                    <a:solidFill>
                      <a:schemeClr val="dk1"/>
                    </a:solidFill>
                    <a:latin typeface="+mn-lt"/>
                    <a:ea typeface="+mn-ea"/>
                    <a:cs typeface="+mn-cs"/>
                  </a:defRPr>
                </a:lvl9pPr>
              </a:lstStyle>
              <a:p>
                <a:pPr algn="ctr"/>
                <a:r>
                  <a:rPr kumimoji="1" lang="zh-CN" altLang="en-US" sz="1400" b="1" dirty="0">
                    <a:solidFill>
                      <a:schemeClr val="dk1"/>
                    </a:solidFill>
                    <a:latin typeface="微软雅黑" panose="020B0503020204020204" charset="-122"/>
                    <a:ea typeface="微软雅黑" panose="020B0503020204020204" charset="-122"/>
                  </a:rPr>
                  <a:t>科学先进性</a:t>
                </a:r>
                <a:endParaRPr kumimoji="1" lang="zh-CN" altLang="en-US" sz="1400" b="1" dirty="0">
                  <a:solidFill>
                    <a:schemeClr val="dk1"/>
                  </a:solidFill>
                  <a:latin typeface="微软雅黑" panose="020B0503020204020204" charset="-122"/>
                  <a:ea typeface="微软雅黑" panose="020B0503020204020204" charset="-122"/>
                </a:endParaRPr>
              </a:p>
            </p:txBody>
          </p:sp>
        </p:grpSp>
        <p:sp>
          <p:nvSpPr>
            <p:cNvPr id="13" name="AutoShape 91"/>
            <p:cNvSpPr>
              <a:spLocks noChangeArrowheads="1"/>
            </p:cNvSpPr>
            <p:nvPr/>
          </p:nvSpPr>
          <p:spPr bwMode="auto">
            <a:xfrm>
              <a:off x="523997" y="3138760"/>
              <a:ext cx="1908000" cy="396000"/>
            </a:xfrm>
            <a:prstGeom prst="rect">
              <a:avLst/>
            </a:prstGeom>
            <a:solidFill>
              <a:schemeClr val="accent5">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defPPr>
                <a:defRPr lang="zh-CN"/>
              </a:defPPr>
              <a:lvl1pPr algn="l" rtl="0" fontAlgn="base">
                <a:spcBef>
                  <a:spcPct val="0"/>
                </a:spcBef>
                <a:spcAft>
                  <a:spcPct val="0"/>
                </a:spcAft>
                <a:defRPr b="1" kern="1200">
                  <a:solidFill>
                    <a:schemeClr val="dk1"/>
                  </a:solidFill>
                  <a:latin typeface="+mn-lt"/>
                  <a:ea typeface="+mn-ea"/>
                  <a:cs typeface="+mn-cs"/>
                </a:defRPr>
              </a:lvl1pPr>
              <a:lvl2pPr marL="457200" algn="l" rtl="0" fontAlgn="base">
                <a:spcBef>
                  <a:spcPct val="0"/>
                </a:spcBef>
                <a:spcAft>
                  <a:spcPct val="0"/>
                </a:spcAft>
                <a:defRPr b="1" kern="1200">
                  <a:solidFill>
                    <a:schemeClr val="dk1"/>
                  </a:solidFill>
                  <a:latin typeface="+mn-lt"/>
                  <a:ea typeface="+mn-ea"/>
                  <a:cs typeface="+mn-cs"/>
                </a:defRPr>
              </a:lvl2pPr>
              <a:lvl3pPr marL="914400" algn="l" rtl="0" fontAlgn="base">
                <a:spcBef>
                  <a:spcPct val="0"/>
                </a:spcBef>
                <a:spcAft>
                  <a:spcPct val="0"/>
                </a:spcAft>
                <a:defRPr b="1" kern="1200">
                  <a:solidFill>
                    <a:schemeClr val="dk1"/>
                  </a:solidFill>
                  <a:latin typeface="+mn-lt"/>
                  <a:ea typeface="+mn-ea"/>
                  <a:cs typeface="+mn-cs"/>
                </a:defRPr>
              </a:lvl3pPr>
              <a:lvl4pPr marL="1371600" algn="l" rtl="0" fontAlgn="base">
                <a:spcBef>
                  <a:spcPct val="0"/>
                </a:spcBef>
                <a:spcAft>
                  <a:spcPct val="0"/>
                </a:spcAft>
                <a:defRPr b="1" kern="1200">
                  <a:solidFill>
                    <a:schemeClr val="dk1"/>
                  </a:solidFill>
                  <a:latin typeface="+mn-lt"/>
                  <a:ea typeface="+mn-ea"/>
                  <a:cs typeface="+mn-cs"/>
                </a:defRPr>
              </a:lvl4pPr>
              <a:lvl5pPr marL="1828800" algn="l" rtl="0" fontAlgn="base">
                <a:spcBef>
                  <a:spcPct val="0"/>
                </a:spcBef>
                <a:spcAft>
                  <a:spcPct val="0"/>
                </a:spcAft>
                <a:defRPr b="1" kern="1200">
                  <a:solidFill>
                    <a:schemeClr val="dk1"/>
                  </a:solidFill>
                  <a:latin typeface="+mn-lt"/>
                  <a:ea typeface="+mn-ea"/>
                  <a:cs typeface="+mn-cs"/>
                </a:defRPr>
              </a:lvl5pPr>
              <a:lvl6pPr marL="2286000" algn="l" defTabSz="914400" rtl="0" eaLnBrk="1" latinLnBrk="0" hangingPunct="1">
                <a:defRPr b="1" kern="1200">
                  <a:solidFill>
                    <a:schemeClr val="dk1"/>
                  </a:solidFill>
                  <a:latin typeface="+mn-lt"/>
                  <a:ea typeface="+mn-ea"/>
                  <a:cs typeface="+mn-cs"/>
                </a:defRPr>
              </a:lvl6pPr>
              <a:lvl7pPr marL="2743200" algn="l" defTabSz="914400" rtl="0" eaLnBrk="1" latinLnBrk="0" hangingPunct="1">
                <a:defRPr b="1" kern="1200">
                  <a:solidFill>
                    <a:schemeClr val="dk1"/>
                  </a:solidFill>
                  <a:latin typeface="+mn-lt"/>
                  <a:ea typeface="+mn-ea"/>
                  <a:cs typeface="+mn-cs"/>
                </a:defRPr>
              </a:lvl7pPr>
              <a:lvl8pPr marL="3200400" algn="l" defTabSz="914400" rtl="0" eaLnBrk="1" latinLnBrk="0" hangingPunct="1">
                <a:defRPr b="1" kern="1200">
                  <a:solidFill>
                    <a:schemeClr val="dk1"/>
                  </a:solidFill>
                  <a:latin typeface="+mn-lt"/>
                  <a:ea typeface="+mn-ea"/>
                  <a:cs typeface="+mn-cs"/>
                </a:defRPr>
              </a:lvl8pPr>
              <a:lvl9pPr marL="3657600" algn="l" defTabSz="914400" rtl="0" eaLnBrk="1" latinLnBrk="0" hangingPunct="1">
                <a:defRPr b="1" kern="1200">
                  <a:solidFill>
                    <a:schemeClr val="dk1"/>
                  </a:solidFill>
                  <a:latin typeface="+mn-lt"/>
                  <a:ea typeface="+mn-ea"/>
                  <a:cs typeface="+mn-cs"/>
                </a:defRPr>
              </a:lvl9pPr>
            </a:lstStyle>
            <a:p>
              <a:pPr algn="ctr"/>
              <a:r>
                <a:rPr kumimoji="1" lang="zh-CN" altLang="en-US" sz="1400" b="1" dirty="0" smtClean="0">
                  <a:solidFill>
                    <a:schemeClr val="dk1"/>
                  </a:solidFill>
                  <a:latin typeface="微软雅黑" panose="020B0503020204020204" charset="-122"/>
                  <a:ea typeface="微软雅黑" panose="020B0503020204020204" charset="-122"/>
                </a:rPr>
                <a:t>国家标准</a:t>
              </a:r>
              <a:endParaRPr kumimoji="1" lang="zh-CN" altLang="en-US" sz="1400" b="1" dirty="0" smtClean="0">
                <a:solidFill>
                  <a:schemeClr val="dk1"/>
                </a:solidFill>
                <a:latin typeface="微软雅黑" panose="020B0503020204020204" charset="-122"/>
                <a:ea typeface="微软雅黑" panose="020B0503020204020204" charset="-122"/>
              </a:endParaRPr>
            </a:p>
          </p:txBody>
        </p:sp>
        <p:sp>
          <p:nvSpPr>
            <p:cNvPr id="14" name="AutoShape 92"/>
            <p:cNvSpPr>
              <a:spLocks noChangeArrowheads="1"/>
            </p:cNvSpPr>
            <p:nvPr/>
          </p:nvSpPr>
          <p:spPr bwMode="auto">
            <a:xfrm>
              <a:off x="523997" y="3634060"/>
              <a:ext cx="1908000" cy="396000"/>
            </a:xfrm>
            <a:prstGeom prst="rect">
              <a:avLst/>
            </a:prstGeom>
            <a:solidFill>
              <a:schemeClr val="accent5">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defPPr>
                <a:defRPr lang="zh-CN"/>
              </a:defPPr>
              <a:lvl1pPr algn="l" rtl="0" fontAlgn="base">
                <a:spcBef>
                  <a:spcPct val="0"/>
                </a:spcBef>
                <a:spcAft>
                  <a:spcPct val="0"/>
                </a:spcAft>
                <a:defRPr b="1" kern="1200">
                  <a:solidFill>
                    <a:schemeClr val="dk1"/>
                  </a:solidFill>
                  <a:latin typeface="+mn-lt"/>
                  <a:ea typeface="+mn-ea"/>
                  <a:cs typeface="+mn-cs"/>
                </a:defRPr>
              </a:lvl1pPr>
              <a:lvl2pPr marL="457200" algn="l" rtl="0" fontAlgn="base">
                <a:spcBef>
                  <a:spcPct val="0"/>
                </a:spcBef>
                <a:spcAft>
                  <a:spcPct val="0"/>
                </a:spcAft>
                <a:defRPr b="1" kern="1200">
                  <a:solidFill>
                    <a:schemeClr val="dk1"/>
                  </a:solidFill>
                  <a:latin typeface="+mn-lt"/>
                  <a:ea typeface="+mn-ea"/>
                  <a:cs typeface="+mn-cs"/>
                </a:defRPr>
              </a:lvl2pPr>
              <a:lvl3pPr marL="914400" algn="l" rtl="0" fontAlgn="base">
                <a:spcBef>
                  <a:spcPct val="0"/>
                </a:spcBef>
                <a:spcAft>
                  <a:spcPct val="0"/>
                </a:spcAft>
                <a:defRPr b="1" kern="1200">
                  <a:solidFill>
                    <a:schemeClr val="dk1"/>
                  </a:solidFill>
                  <a:latin typeface="+mn-lt"/>
                  <a:ea typeface="+mn-ea"/>
                  <a:cs typeface="+mn-cs"/>
                </a:defRPr>
              </a:lvl3pPr>
              <a:lvl4pPr marL="1371600" algn="l" rtl="0" fontAlgn="base">
                <a:spcBef>
                  <a:spcPct val="0"/>
                </a:spcBef>
                <a:spcAft>
                  <a:spcPct val="0"/>
                </a:spcAft>
                <a:defRPr b="1" kern="1200">
                  <a:solidFill>
                    <a:schemeClr val="dk1"/>
                  </a:solidFill>
                  <a:latin typeface="+mn-lt"/>
                  <a:ea typeface="+mn-ea"/>
                  <a:cs typeface="+mn-cs"/>
                </a:defRPr>
              </a:lvl4pPr>
              <a:lvl5pPr marL="1828800" algn="l" rtl="0" fontAlgn="base">
                <a:spcBef>
                  <a:spcPct val="0"/>
                </a:spcBef>
                <a:spcAft>
                  <a:spcPct val="0"/>
                </a:spcAft>
                <a:defRPr b="1" kern="1200">
                  <a:solidFill>
                    <a:schemeClr val="dk1"/>
                  </a:solidFill>
                  <a:latin typeface="+mn-lt"/>
                  <a:ea typeface="+mn-ea"/>
                  <a:cs typeface="+mn-cs"/>
                </a:defRPr>
              </a:lvl5pPr>
              <a:lvl6pPr marL="2286000" algn="l" defTabSz="914400" rtl="0" eaLnBrk="1" latinLnBrk="0" hangingPunct="1">
                <a:defRPr b="1" kern="1200">
                  <a:solidFill>
                    <a:schemeClr val="dk1"/>
                  </a:solidFill>
                  <a:latin typeface="+mn-lt"/>
                  <a:ea typeface="+mn-ea"/>
                  <a:cs typeface="+mn-cs"/>
                </a:defRPr>
              </a:lvl6pPr>
              <a:lvl7pPr marL="2743200" algn="l" defTabSz="914400" rtl="0" eaLnBrk="1" latinLnBrk="0" hangingPunct="1">
                <a:defRPr b="1" kern="1200">
                  <a:solidFill>
                    <a:schemeClr val="dk1"/>
                  </a:solidFill>
                  <a:latin typeface="+mn-lt"/>
                  <a:ea typeface="+mn-ea"/>
                  <a:cs typeface="+mn-cs"/>
                </a:defRPr>
              </a:lvl7pPr>
              <a:lvl8pPr marL="3200400" algn="l" defTabSz="914400" rtl="0" eaLnBrk="1" latinLnBrk="0" hangingPunct="1">
                <a:defRPr b="1" kern="1200">
                  <a:solidFill>
                    <a:schemeClr val="dk1"/>
                  </a:solidFill>
                  <a:latin typeface="+mn-lt"/>
                  <a:ea typeface="+mn-ea"/>
                  <a:cs typeface="+mn-cs"/>
                </a:defRPr>
              </a:lvl8pPr>
              <a:lvl9pPr marL="3657600" algn="l" defTabSz="914400" rtl="0" eaLnBrk="1" latinLnBrk="0" hangingPunct="1">
                <a:defRPr b="1" kern="1200">
                  <a:solidFill>
                    <a:schemeClr val="dk1"/>
                  </a:solidFill>
                  <a:latin typeface="+mn-lt"/>
                  <a:ea typeface="+mn-ea"/>
                  <a:cs typeface="+mn-cs"/>
                </a:defRPr>
              </a:lvl9pPr>
            </a:lstStyle>
            <a:p>
              <a:pPr algn="ctr"/>
              <a:r>
                <a:rPr kumimoji="1" lang="zh-CN" altLang="en-US" sz="1400" b="1" dirty="0" smtClean="0">
                  <a:solidFill>
                    <a:schemeClr val="dk1"/>
                  </a:solidFill>
                  <a:latin typeface="微软雅黑" panose="020B0503020204020204" charset="-122"/>
                  <a:ea typeface="微软雅黑" panose="020B0503020204020204" charset="-122"/>
                </a:rPr>
                <a:t>国内同行业标准</a:t>
              </a:r>
              <a:endParaRPr kumimoji="1" lang="zh-CN" altLang="en-US" sz="1400" b="1" dirty="0" smtClean="0">
                <a:solidFill>
                  <a:schemeClr val="dk1"/>
                </a:solidFill>
                <a:latin typeface="微软雅黑" panose="020B0503020204020204" charset="-122"/>
                <a:ea typeface="微软雅黑" panose="020B0503020204020204" charset="-122"/>
              </a:endParaRPr>
            </a:p>
          </p:txBody>
        </p:sp>
        <p:sp>
          <p:nvSpPr>
            <p:cNvPr id="15" name="AutoShape 93"/>
            <p:cNvSpPr>
              <a:spLocks noChangeArrowheads="1"/>
            </p:cNvSpPr>
            <p:nvPr/>
          </p:nvSpPr>
          <p:spPr bwMode="auto">
            <a:xfrm>
              <a:off x="523997" y="4129360"/>
              <a:ext cx="1908000" cy="396000"/>
            </a:xfrm>
            <a:prstGeom prst="rect">
              <a:avLst/>
            </a:prstGeom>
            <a:solidFill>
              <a:schemeClr val="accent5">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defPPr>
                <a:defRPr lang="zh-CN"/>
              </a:defPPr>
              <a:lvl1pPr algn="l" rtl="0" fontAlgn="base">
                <a:spcBef>
                  <a:spcPct val="0"/>
                </a:spcBef>
                <a:spcAft>
                  <a:spcPct val="0"/>
                </a:spcAft>
                <a:defRPr b="1" kern="1200">
                  <a:solidFill>
                    <a:schemeClr val="dk1"/>
                  </a:solidFill>
                  <a:latin typeface="+mn-lt"/>
                  <a:ea typeface="+mn-ea"/>
                  <a:cs typeface="+mn-cs"/>
                </a:defRPr>
              </a:lvl1pPr>
              <a:lvl2pPr marL="457200" algn="l" rtl="0" fontAlgn="base">
                <a:spcBef>
                  <a:spcPct val="0"/>
                </a:spcBef>
                <a:spcAft>
                  <a:spcPct val="0"/>
                </a:spcAft>
                <a:defRPr b="1" kern="1200">
                  <a:solidFill>
                    <a:schemeClr val="dk1"/>
                  </a:solidFill>
                  <a:latin typeface="+mn-lt"/>
                  <a:ea typeface="+mn-ea"/>
                  <a:cs typeface="+mn-cs"/>
                </a:defRPr>
              </a:lvl2pPr>
              <a:lvl3pPr marL="914400" algn="l" rtl="0" fontAlgn="base">
                <a:spcBef>
                  <a:spcPct val="0"/>
                </a:spcBef>
                <a:spcAft>
                  <a:spcPct val="0"/>
                </a:spcAft>
                <a:defRPr b="1" kern="1200">
                  <a:solidFill>
                    <a:schemeClr val="dk1"/>
                  </a:solidFill>
                  <a:latin typeface="+mn-lt"/>
                  <a:ea typeface="+mn-ea"/>
                  <a:cs typeface="+mn-cs"/>
                </a:defRPr>
              </a:lvl3pPr>
              <a:lvl4pPr marL="1371600" algn="l" rtl="0" fontAlgn="base">
                <a:spcBef>
                  <a:spcPct val="0"/>
                </a:spcBef>
                <a:spcAft>
                  <a:spcPct val="0"/>
                </a:spcAft>
                <a:defRPr b="1" kern="1200">
                  <a:solidFill>
                    <a:schemeClr val="dk1"/>
                  </a:solidFill>
                  <a:latin typeface="+mn-lt"/>
                  <a:ea typeface="+mn-ea"/>
                  <a:cs typeface="+mn-cs"/>
                </a:defRPr>
              </a:lvl4pPr>
              <a:lvl5pPr marL="1828800" algn="l" rtl="0" fontAlgn="base">
                <a:spcBef>
                  <a:spcPct val="0"/>
                </a:spcBef>
                <a:spcAft>
                  <a:spcPct val="0"/>
                </a:spcAft>
                <a:defRPr b="1" kern="1200">
                  <a:solidFill>
                    <a:schemeClr val="dk1"/>
                  </a:solidFill>
                  <a:latin typeface="+mn-lt"/>
                  <a:ea typeface="+mn-ea"/>
                  <a:cs typeface="+mn-cs"/>
                </a:defRPr>
              </a:lvl5pPr>
              <a:lvl6pPr marL="2286000" algn="l" defTabSz="914400" rtl="0" eaLnBrk="1" latinLnBrk="0" hangingPunct="1">
                <a:defRPr b="1" kern="1200">
                  <a:solidFill>
                    <a:schemeClr val="dk1"/>
                  </a:solidFill>
                  <a:latin typeface="+mn-lt"/>
                  <a:ea typeface="+mn-ea"/>
                  <a:cs typeface="+mn-cs"/>
                </a:defRPr>
              </a:lvl6pPr>
              <a:lvl7pPr marL="2743200" algn="l" defTabSz="914400" rtl="0" eaLnBrk="1" latinLnBrk="0" hangingPunct="1">
                <a:defRPr b="1" kern="1200">
                  <a:solidFill>
                    <a:schemeClr val="dk1"/>
                  </a:solidFill>
                  <a:latin typeface="+mn-lt"/>
                  <a:ea typeface="+mn-ea"/>
                  <a:cs typeface="+mn-cs"/>
                </a:defRPr>
              </a:lvl7pPr>
              <a:lvl8pPr marL="3200400" algn="l" defTabSz="914400" rtl="0" eaLnBrk="1" latinLnBrk="0" hangingPunct="1">
                <a:defRPr b="1" kern="1200">
                  <a:solidFill>
                    <a:schemeClr val="dk1"/>
                  </a:solidFill>
                  <a:latin typeface="+mn-lt"/>
                  <a:ea typeface="+mn-ea"/>
                  <a:cs typeface="+mn-cs"/>
                </a:defRPr>
              </a:lvl8pPr>
              <a:lvl9pPr marL="3657600" algn="l" defTabSz="914400" rtl="0" eaLnBrk="1" latinLnBrk="0" hangingPunct="1">
                <a:defRPr b="1" kern="1200">
                  <a:solidFill>
                    <a:schemeClr val="dk1"/>
                  </a:solidFill>
                  <a:latin typeface="+mn-lt"/>
                  <a:ea typeface="+mn-ea"/>
                  <a:cs typeface="+mn-cs"/>
                </a:defRPr>
              </a:lvl9pPr>
            </a:lstStyle>
            <a:p>
              <a:pPr algn="ctr"/>
              <a:r>
                <a:rPr kumimoji="1" lang="zh-CN" altLang="en-US" sz="1400" b="1" dirty="0" smtClean="0">
                  <a:solidFill>
                    <a:schemeClr val="dk1"/>
                  </a:solidFill>
                  <a:latin typeface="微软雅黑" panose="020B0503020204020204" charset="-122"/>
                  <a:ea typeface="微软雅黑" panose="020B0503020204020204" charset="-122"/>
                </a:rPr>
                <a:t>信息行业标准</a:t>
              </a:r>
              <a:endParaRPr kumimoji="1" lang="zh-CN" altLang="en-US" sz="1400" b="1" dirty="0" smtClean="0">
                <a:solidFill>
                  <a:schemeClr val="dk1"/>
                </a:solidFill>
                <a:latin typeface="微软雅黑" panose="020B0503020204020204" charset="-122"/>
                <a:ea typeface="微软雅黑" panose="020B0503020204020204" charset="-122"/>
              </a:endParaRPr>
            </a:p>
          </p:txBody>
        </p:sp>
        <p:grpSp>
          <p:nvGrpSpPr>
            <p:cNvPr id="12" name="组合 15"/>
            <p:cNvGrpSpPr/>
            <p:nvPr/>
          </p:nvGrpSpPr>
          <p:grpSpPr>
            <a:xfrm>
              <a:off x="523997" y="2100774"/>
              <a:ext cx="1908000" cy="853200"/>
              <a:chOff x="539744" y="1693847"/>
              <a:chExt cx="1728000" cy="853200"/>
            </a:xfrm>
            <a:solidFill>
              <a:schemeClr val="accent5">
                <a:lumMod val="60000"/>
                <a:lumOff val="40000"/>
              </a:schemeClr>
            </a:solidFill>
          </p:grpSpPr>
          <p:sp>
            <p:nvSpPr>
              <p:cNvPr id="50" name="Text Box 76"/>
              <p:cNvSpPr txBox="1">
                <a:spLocks noChangeArrowheads="1"/>
              </p:cNvSpPr>
              <p:nvPr/>
            </p:nvSpPr>
            <p:spPr bwMode="auto">
              <a:xfrm>
                <a:off x="539744" y="1693847"/>
                <a:ext cx="1728000" cy="396000"/>
              </a:xfrm>
              <a:prstGeom prst="rect">
                <a:avLst/>
              </a:prstGeom>
              <a:grpFill/>
              <a:ln>
                <a:noFill/>
              </a:ln>
            </p:spPr>
            <p:style>
              <a:lnRef idx="1">
                <a:schemeClr val="accent2"/>
              </a:lnRef>
              <a:fillRef idx="2">
                <a:schemeClr val="accent2"/>
              </a:fillRef>
              <a:effectRef idx="1">
                <a:schemeClr val="accent2"/>
              </a:effectRef>
              <a:fontRef idx="minor">
                <a:schemeClr val="dk1"/>
              </a:fontRef>
            </p:style>
            <p:txBody>
              <a:bodyPr anchor="ctr"/>
              <a:lstStyle>
                <a:defPPr>
                  <a:defRPr lang="zh-CN"/>
                </a:defPPr>
                <a:lvl1pPr algn="l" rtl="0" fontAlgn="base">
                  <a:spcBef>
                    <a:spcPct val="0"/>
                  </a:spcBef>
                  <a:spcAft>
                    <a:spcPct val="0"/>
                  </a:spcAft>
                  <a:defRPr b="1" kern="1200">
                    <a:solidFill>
                      <a:schemeClr val="dk1"/>
                    </a:solidFill>
                    <a:latin typeface="+mn-lt"/>
                    <a:ea typeface="+mn-ea"/>
                    <a:cs typeface="+mn-cs"/>
                  </a:defRPr>
                </a:lvl1pPr>
                <a:lvl2pPr marL="457200" algn="l" rtl="0" fontAlgn="base">
                  <a:spcBef>
                    <a:spcPct val="0"/>
                  </a:spcBef>
                  <a:spcAft>
                    <a:spcPct val="0"/>
                  </a:spcAft>
                  <a:defRPr b="1" kern="1200">
                    <a:solidFill>
                      <a:schemeClr val="dk1"/>
                    </a:solidFill>
                    <a:latin typeface="+mn-lt"/>
                    <a:ea typeface="+mn-ea"/>
                    <a:cs typeface="+mn-cs"/>
                  </a:defRPr>
                </a:lvl2pPr>
                <a:lvl3pPr marL="914400" algn="l" rtl="0" fontAlgn="base">
                  <a:spcBef>
                    <a:spcPct val="0"/>
                  </a:spcBef>
                  <a:spcAft>
                    <a:spcPct val="0"/>
                  </a:spcAft>
                  <a:defRPr b="1" kern="1200">
                    <a:solidFill>
                      <a:schemeClr val="dk1"/>
                    </a:solidFill>
                    <a:latin typeface="+mn-lt"/>
                    <a:ea typeface="+mn-ea"/>
                    <a:cs typeface="+mn-cs"/>
                  </a:defRPr>
                </a:lvl3pPr>
                <a:lvl4pPr marL="1371600" algn="l" rtl="0" fontAlgn="base">
                  <a:spcBef>
                    <a:spcPct val="0"/>
                  </a:spcBef>
                  <a:spcAft>
                    <a:spcPct val="0"/>
                  </a:spcAft>
                  <a:defRPr b="1" kern="1200">
                    <a:solidFill>
                      <a:schemeClr val="dk1"/>
                    </a:solidFill>
                    <a:latin typeface="+mn-lt"/>
                    <a:ea typeface="+mn-ea"/>
                    <a:cs typeface="+mn-cs"/>
                  </a:defRPr>
                </a:lvl4pPr>
                <a:lvl5pPr marL="1828800" algn="l" rtl="0" fontAlgn="base">
                  <a:spcBef>
                    <a:spcPct val="0"/>
                  </a:spcBef>
                  <a:spcAft>
                    <a:spcPct val="0"/>
                  </a:spcAft>
                  <a:defRPr b="1" kern="1200">
                    <a:solidFill>
                      <a:schemeClr val="dk1"/>
                    </a:solidFill>
                    <a:latin typeface="+mn-lt"/>
                    <a:ea typeface="+mn-ea"/>
                    <a:cs typeface="+mn-cs"/>
                  </a:defRPr>
                </a:lvl5pPr>
                <a:lvl6pPr marL="2286000" algn="l" defTabSz="914400" rtl="0" eaLnBrk="1" latinLnBrk="0" hangingPunct="1">
                  <a:defRPr b="1" kern="1200">
                    <a:solidFill>
                      <a:schemeClr val="dk1"/>
                    </a:solidFill>
                    <a:latin typeface="+mn-lt"/>
                    <a:ea typeface="+mn-ea"/>
                    <a:cs typeface="+mn-cs"/>
                  </a:defRPr>
                </a:lvl6pPr>
                <a:lvl7pPr marL="2743200" algn="l" defTabSz="914400" rtl="0" eaLnBrk="1" latinLnBrk="0" hangingPunct="1">
                  <a:defRPr b="1" kern="1200">
                    <a:solidFill>
                      <a:schemeClr val="dk1"/>
                    </a:solidFill>
                    <a:latin typeface="+mn-lt"/>
                    <a:ea typeface="+mn-ea"/>
                    <a:cs typeface="+mn-cs"/>
                  </a:defRPr>
                </a:lvl7pPr>
                <a:lvl8pPr marL="3200400" algn="l" defTabSz="914400" rtl="0" eaLnBrk="1" latinLnBrk="0" hangingPunct="1">
                  <a:defRPr b="1" kern="1200">
                    <a:solidFill>
                      <a:schemeClr val="dk1"/>
                    </a:solidFill>
                    <a:latin typeface="+mn-lt"/>
                    <a:ea typeface="+mn-ea"/>
                    <a:cs typeface="+mn-cs"/>
                  </a:defRPr>
                </a:lvl8pPr>
                <a:lvl9pPr marL="3657600" algn="l" defTabSz="914400" rtl="0" eaLnBrk="1" latinLnBrk="0" hangingPunct="1">
                  <a:defRPr b="1" kern="1200">
                    <a:solidFill>
                      <a:schemeClr val="dk1"/>
                    </a:solidFill>
                    <a:latin typeface="+mn-lt"/>
                    <a:ea typeface="+mn-ea"/>
                    <a:cs typeface="+mn-cs"/>
                  </a:defRPr>
                </a:lvl9pPr>
              </a:lstStyle>
              <a:p>
                <a:pPr algn="ctr"/>
                <a:r>
                  <a:rPr kumimoji="1" lang="zh-CN" altLang="en-US" sz="1400" b="1" dirty="0" smtClean="0">
                    <a:solidFill>
                      <a:schemeClr val="dk1"/>
                    </a:solidFill>
                    <a:latin typeface="微软雅黑" panose="020B0503020204020204" charset="-122"/>
                    <a:ea typeface="微软雅黑" panose="020B0503020204020204" charset="-122"/>
                  </a:rPr>
                  <a:t>国内先进企业经验</a:t>
                </a:r>
                <a:endParaRPr kumimoji="1" lang="zh-CN" altLang="en-US" sz="1400" b="1" dirty="0">
                  <a:solidFill>
                    <a:schemeClr val="dk1"/>
                  </a:solidFill>
                  <a:latin typeface="微软雅黑" panose="020B0503020204020204" charset="-122"/>
                  <a:ea typeface="微软雅黑" panose="020B0503020204020204" charset="-122"/>
                </a:endParaRPr>
              </a:p>
            </p:txBody>
          </p:sp>
          <p:sp>
            <p:nvSpPr>
              <p:cNvPr id="51" name="Text Box 97"/>
              <p:cNvSpPr txBox="1">
                <a:spLocks noChangeArrowheads="1"/>
              </p:cNvSpPr>
              <p:nvPr/>
            </p:nvSpPr>
            <p:spPr bwMode="auto">
              <a:xfrm>
                <a:off x="539744" y="2151047"/>
                <a:ext cx="1728000" cy="396000"/>
              </a:xfrm>
              <a:prstGeom prst="rect">
                <a:avLst/>
              </a:prstGeom>
              <a:grpFill/>
              <a:ln>
                <a:noFill/>
              </a:ln>
            </p:spPr>
            <p:style>
              <a:lnRef idx="1">
                <a:schemeClr val="accent2"/>
              </a:lnRef>
              <a:fillRef idx="2">
                <a:schemeClr val="accent2"/>
              </a:fillRef>
              <a:effectRef idx="1">
                <a:schemeClr val="accent2"/>
              </a:effectRef>
              <a:fontRef idx="minor">
                <a:schemeClr val="dk1"/>
              </a:fontRef>
            </p:style>
            <p:txBody>
              <a:bodyPr anchor="ctr"/>
              <a:lstStyle>
                <a:defPPr>
                  <a:defRPr lang="zh-CN"/>
                </a:defPPr>
                <a:lvl1pPr algn="l" rtl="0" fontAlgn="base">
                  <a:spcBef>
                    <a:spcPct val="0"/>
                  </a:spcBef>
                  <a:spcAft>
                    <a:spcPct val="0"/>
                  </a:spcAft>
                  <a:defRPr b="1" kern="1200">
                    <a:solidFill>
                      <a:schemeClr val="dk1"/>
                    </a:solidFill>
                    <a:latin typeface="+mn-lt"/>
                    <a:ea typeface="+mn-ea"/>
                    <a:cs typeface="+mn-cs"/>
                  </a:defRPr>
                </a:lvl1pPr>
                <a:lvl2pPr marL="457200" algn="l" rtl="0" fontAlgn="base">
                  <a:spcBef>
                    <a:spcPct val="0"/>
                  </a:spcBef>
                  <a:spcAft>
                    <a:spcPct val="0"/>
                  </a:spcAft>
                  <a:defRPr b="1" kern="1200">
                    <a:solidFill>
                      <a:schemeClr val="dk1"/>
                    </a:solidFill>
                    <a:latin typeface="+mn-lt"/>
                    <a:ea typeface="+mn-ea"/>
                    <a:cs typeface="+mn-cs"/>
                  </a:defRPr>
                </a:lvl2pPr>
                <a:lvl3pPr marL="914400" algn="l" rtl="0" fontAlgn="base">
                  <a:spcBef>
                    <a:spcPct val="0"/>
                  </a:spcBef>
                  <a:spcAft>
                    <a:spcPct val="0"/>
                  </a:spcAft>
                  <a:defRPr b="1" kern="1200">
                    <a:solidFill>
                      <a:schemeClr val="dk1"/>
                    </a:solidFill>
                    <a:latin typeface="+mn-lt"/>
                    <a:ea typeface="+mn-ea"/>
                    <a:cs typeface="+mn-cs"/>
                  </a:defRPr>
                </a:lvl3pPr>
                <a:lvl4pPr marL="1371600" algn="l" rtl="0" fontAlgn="base">
                  <a:spcBef>
                    <a:spcPct val="0"/>
                  </a:spcBef>
                  <a:spcAft>
                    <a:spcPct val="0"/>
                  </a:spcAft>
                  <a:defRPr b="1" kern="1200">
                    <a:solidFill>
                      <a:schemeClr val="dk1"/>
                    </a:solidFill>
                    <a:latin typeface="+mn-lt"/>
                    <a:ea typeface="+mn-ea"/>
                    <a:cs typeface="+mn-cs"/>
                  </a:defRPr>
                </a:lvl4pPr>
                <a:lvl5pPr marL="1828800" algn="l" rtl="0" fontAlgn="base">
                  <a:spcBef>
                    <a:spcPct val="0"/>
                  </a:spcBef>
                  <a:spcAft>
                    <a:spcPct val="0"/>
                  </a:spcAft>
                  <a:defRPr b="1" kern="1200">
                    <a:solidFill>
                      <a:schemeClr val="dk1"/>
                    </a:solidFill>
                    <a:latin typeface="+mn-lt"/>
                    <a:ea typeface="+mn-ea"/>
                    <a:cs typeface="+mn-cs"/>
                  </a:defRPr>
                </a:lvl5pPr>
                <a:lvl6pPr marL="2286000" algn="l" defTabSz="914400" rtl="0" eaLnBrk="1" latinLnBrk="0" hangingPunct="1">
                  <a:defRPr b="1" kern="1200">
                    <a:solidFill>
                      <a:schemeClr val="dk1"/>
                    </a:solidFill>
                    <a:latin typeface="+mn-lt"/>
                    <a:ea typeface="+mn-ea"/>
                    <a:cs typeface="+mn-cs"/>
                  </a:defRPr>
                </a:lvl6pPr>
                <a:lvl7pPr marL="2743200" algn="l" defTabSz="914400" rtl="0" eaLnBrk="1" latinLnBrk="0" hangingPunct="1">
                  <a:defRPr b="1" kern="1200">
                    <a:solidFill>
                      <a:schemeClr val="dk1"/>
                    </a:solidFill>
                    <a:latin typeface="+mn-lt"/>
                    <a:ea typeface="+mn-ea"/>
                    <a:cs typeface="+mn-cs"/>
                  </a:defRPr>
                </a:lvl7pPr>
                <a:lvl8pPr marL="3200400" algn="l" defTabSz="914400" rtl="0" eaLnBrk="1" latinLnBrk="0" hangingPunct="1">
                  <a:defRPr b="1" kern="1200">
                    <a:solidFill>
                      <a:schemeClr val="dk1"/>
                    </a:solidFill>
                    <a:latin typeface="+mn-lt"/>
                    <a:ea typeface="+mn-ea"/>
                    <a:cs typeface="+mn-cs"/>
                  </a:defRPr>
                </a:lvl8pPr>
                <a:lvl9pPr marL="3657600" algn="l" defTabSz="914400" rtl="0" eaLnBrk="1" latinLnBrk="0" hangingPunct="1">
                  <a:defRPr b="1" kern="1200">
                    <a:solidFill>
                      <a:schemeClr val="dk1"/>
                    </a:solidFill>
                    <a:latin typeface="+mn-lt"/>
                    <a:ea typeface="+mn-ea"/>
                    <a:cs typeface="+mn-cs"/>
                  </a:defRPr>
                </a:lvl9pPr>
              </a:lstStyle>
              <a:p>
                <a:pPr algn="ctr"/>
                <a:r>
                  <a:rPr kumimoji="1" lang="zh-CN" altLang="en-US" sz="1400" b="1" dirty="0">
                    <a:solidFill>
                      <a:schemeClr val="dk1"/>
                    </a:solidFill>
                    <a:latin typeface="微软雅黑" panose="020B0503020204020204" charset="-122"/>
                    <a:ea typeface="微软雅黑" panose="020B0503020204020204" charset="-122"/>
                  </a:rPr>
                  <a:t>国家标</a:t>
                </a:r>
                <a:r>
                  <a:rPr kumimoji="1" lang="zh-CN" altLang="en-US" sz="1400" b="1" dirty="0" smtClean="0">
                    <a:solidFill>
                      <a:schemeClr val="dk1"/>
                    </a:solidFill>
                    <a:latin typeface="微软雅黑" panose="020B0503020204020204" charset="-122"/>
                    <a:ea typeface="微软雅黑" panose="020B0503020204020204" charset="-122"/>
                  </a:rPr>
                  <a:t>准</a:t>
                </a:r>
                <a:endParaRPr kumimoji="1" lang="en-US" altLang="zh-CN" sz="1400" b="1" dirty="0">
                  <a:solidFill>
                    <a:schemeClr val="dk1"/>
                  </a:solidFill>
                  <a:latin typeface="微软雅黑" panose="020B0503020204020204" charset="-122"/>
                  <a:ea typeface="微软雅黑" panose="020B0503020204020204" charset="-122"/>
                </a:endParaRPr>
              </a:p>
            </p:txBody>
          </p:sp>
        </p:grpSp>
        <p:sp>
          <p:nvSpPr>
            <p:cNvPr id="17" name="Text Box 151"/>
            <p:cNvSpPr txBox="1">
              <a:spLocks noChangeArrowheads="1"/>
            </p:cNvSpPr>
            <p:nvPr/>
          </p:nvSpPr>
          <p:spPr bwMode="auto">
            <a:xfrm>
              <a:off x="523997" y="1547245"/>
              <a:ext cx="1908000" cy="396000"/>
            </a:xfrm>
            <a:prstGeom prst="rect">
              <a:avLst/>
            </a:prstGeom>
            <a:solidFill>
              <a:schemeClr val="accent5">
                <a:lumMod val="60000"/>
                <a:lumOff val="40000"/>
              </a:schemeClr>
            </a:soli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anchor="ctr"/>
            <a:lstStyle>
              <a:defPPr>
                <a:defRPr lang="zh-CN"/>
              </a:defPPr>
              <a:lvl1pPr algn="l" rtl="0" fontAlgn="base">
                <a:spcBef>
                  <a:spcPct val="0"/>
                </a:spcBef>
                <a:spcAft>
                  <a:spcPct val="0"/>
                </a:spcAft>
                <a:defRPr b="1" kern="1200">
                  <a:solidFill>
                    <a:schemeClr val="dk1"/>
                  </a:solidFill>
                  <a:latin typeface="+mn-lt"/>
                  <a:ea typeface="+mn-ea"/>
                  <a:cs typeface="+mn-cs"/>
                </a:defRPr>
              </a:lvl1pPr>
              <a:lvl2pPr marL="457200" algn="l" rtl="0" fontAlgn="base">
                <a:spcBef>
                  <a:spcPct val="0"/>
                </a:spcBef>
                <a:spcAft>
                  <a:spcPct val="0"/>
                </a:spcAft>
                <a:defRPr b="1" kern="1200">
                  <a:solidFill>
                    <a:schemeClr val="dk1"/>
                  </a:solidFill>
                  <a:latin typeface="+mn-lt"/>
                  <a:ea typeface="+mn-ea"/>
                  <a:cs typeface="+mn-cs"/>
                </a:defRPr>
              </a:lvl2pPr>
              <a:lvl3pPr marL="914400" algn="l" rtl="0" fontAlgn="base">
                <a:spcBef>
                  <a:spcPct val="0"/>
                </a:spcBef>
                <a:spcAft>
                  <a:spcPct val="0"/>
                </a:spcAft>
                <a:defRPr b="1" kern="1200">
                  <a:solidFill>
                    <a:schemeClr val="dk1"/>
                  </a:solidFill>
                  <a:latin typeface="+mn-lt"/>
                  <a:ea typeface="+mn-ea"/>
                  <a:cs typeface="+mn-cs"/>
                </a:defRPr>
              </a:lvl3pPr>
              <a:lvl4pPr marL="1371600" algn="l" rtl="0" fontAlgn="base">
                <a:spcBef>
                  <a:spcPct val="0"/>
                </a:spcBef>
                <a:spcAft>
                  <a:spcPct val="0"/>
                </a:spcAft>
                <a:defRPr b="1" kern="1200">
                  <a:solidFill>
                    <a:schemeClr val="dk1"/>
                  </a:solidFill>
                  <a:latin typeface="+mn-lt"/>
                  <a:ea typeface="+mn-ea"/>
                  <a:cs typeface="+mn-cs"/>
                </a:defRPr>
              </a:lvl4pPr>
              <a:lvl5pPr marL="1828800" algn="l" rtl="0" fontAlgn="base">
                <a:spcBef>
                  <a:spcPct val="0"/>
                </a:spcBef>
                <a:spcAft>
                  <a:spcPct val="0"/>
                </a:spcAft>
                <a:defRPr b="1" kern="1200">
                  <a:solidFill>
                    <a:schemeClr val="dk1"/>
                  </a:solidFill>
                  <a:latin typeface="+mn-lt"/>
                  <a:ea typeface="+mn-ea"/>
                  <a:cs typeface="+mn-cs"/>
                </a:defRPr>
              </a:lvl5pPr>
              <a:lvl6pPr marL="2286000" algn="l" defTabSz="914400" rtl="0" eaLnBrk="1" latinLnBrk="0" hangingPunct="1">
                <a:defRPr b="1" kern="1200">
                  <a:solidFill>
                    <a:schemeClr val="dk1"/>
                  </a:solidFill>
                  <a:latin typeface="+mn-lt"/>
                  <a:ea typeface="+mn-ea"/>
                  <a:cs typeface="+mn-cs"/>
                </a:defRPr>
              </a:lvl6pPr>
              <a:lvl7pPr marL="2743200" algn="l" defTabSz="914400" rtl="0" eaLnBrk="1" latinLnBrk="0" hangingPunct="1">
                <a:defRPr b="1" kern="1200">
                  <a:solidFill>
                    <a:schemeClr val="dk1"/>
                  </a:solidFill>
                  <a:latin typeface="+mn-lt"/>
                  <a:ea typeface="+mn-ea"/>
                  <a:cs typeface="+mn-cs"/>
                </a:defRPr>
              </a:lvl7pPr>
              <a:lvl8pPr marL="3200400" algn="l" defTabSz="914400" rtl="0" eaLnBrk="1" latinLnBrk="0" hangingPunct="1">
                <a:defRPr b="1" kern="1200">
                  <a:solidFill>
                    <a:schemeClr val="dk1"/>
                  </a:solidFill>
                  <a:latin typeface="+mn-lt"/>
                  <a:ea typeface="+mn-ea"/>
                  <a:cs typeface="+mn-cs"/>
                </a:defRPr>
              </a:lvl8pPr>
              <a:lvl9pPr marL="3657600" algn="l" defTabSz="914400" rtl="0" eaLnBrk="1" latinLnBrk="0" hangingPunct="1">
                <a:defRPr b="1" kern="1200">
                  <a:solidFill>
                    <a:schemeClr val="dk1"/>
                  </a:solidFill>
                  <a:latin typeface="+mn-lt"/>
                  <a:ea typeface="+mn-ea"/>
                  <a:cs typeface="+mn-cs"/>
                </a:defRPr>
              </a:lvl9pPr>
            </a:lstStyle>
            <a:p>
              <a:pPr algn="ctr"/>
              <a:r>
                <a:rPr kumimoji="1" lang="zh-CN" altLang="en-US" sz="1400" b="1" dirty="0" smtClean="0">
                  <a:latin typeface="微软雅黑" panose="020B0503020204020204" charset="-122"/>
                  <a:ea typeface="微软雅黑" panose="020B0503020204020204" charset="-122"/>
                </a:rPr>
                <a:t>调研系统及</a:t>
              </a:r>
              <a:r>
                <a:rPr kumimoji="1" lang="zh-CN" altLang="en-US" sz="1400" b="1" dirty="0">
                  <a:latin typeface="微软雅黑" panose="020B0503020204020204" charset="-122"/>
                  <a:ea typeface="微软雅黑" panose="020B0503020204020204" charset="-122"/>
                </a:rPr>
                <a:t>标准化现状</a:t>
              </a:r>
              <a:endParaRPr kumimoji="1" lang="zh-CN" altLang="en-US" sz="1400" b="1" dirty="0">
                <a:latin typeface="微软雅黑" panose="020B0503020204020204" charset="-122"/>
                <a:ea typeface="微软雅黑" panose="020B0503020204020204" charset="-122"/>
              </a:endParaRPr>
            </a:p>
          </p:txBody>
        </p:sp>
        <p:grpSp>
          <p:nvGrpSpPr>
            <p:cNvPr id="16" name="组合 17"/>
            <p:cNvGrpSpPr/>
            <p:nvPr/>
          </p:nvGrpSpPr>
          <p:grpSpPr>
            <a:xfrm>
              <a:off x="6820003" y="2100774"/>
              <a:ext cx="1800000" cy="853200"/>
              <a:chOff x="6835750" y="1770047"/>
              <a:chExt cx="1728000" cy="853200"/>
            </a:xfrm>
            <a:solidFill>
              <a:schemeClr val="accent5">
                <a:lumMod val="60000"/>
                <a:lumOff val="40000"/>
              </a:schemeClr>
            </a:solidFill>
          </p:grpSpPr>
          <p:sp>
            <p:nvSpPr>
              <p:cNvPr id="48" name="Text Box 77"/>
              <p:cNvSpPr txBox="1">
                <a:spLocks noChangeArrowheads="1"/>
              </p:cNvSpPr>
              <p:nvPr/>
            </p:nvSpPr>
            <p:spPr bwMode="auto">
              <a:xfrm>
                <a:off x="6835750" y="1770047"/>
                <a:ext cx="1728000" cy="396000"/>
              </a:xfrm>
              <a:prstGeom prst="rect">
                <a:avLst/>
              </a:prstGeom>
              <a:grpFill/>
              <a:ln>
                <a:noFill/>
              </a:ln>
            </p:spPr>
            <p:style>
              <a:lnRef idx="1">
                <a:schemeClr val="accent2"/>
              </a:lnRef>
              <a:fillRef idx="2">
                <a:schemeClr val="accent2"/>
              </a:fillRef>
              <a:effectRef idx="1">
                <a:schemeClr val="accent2"/>
              </a:effectRef>
              <a:fontRef idx="minor">
                <a:schemeClr val="dk1"/>
              </a:fontRef>
            </p:style>
            <p:txBody>
              <a:bodyPr anchor="ctr"/>
              <a:lstStyle>
                <a:defPPr>
                  <a:defRPr lang="zh-CN"/>
                </a:defPPr>
                <a:lvl1pPr algn="l" rtl="0" fontAlgn="base">
                  <a:spcBef>
                    <a:spcPct val="0"/>
                  </a:spcBef>
                  <a:spcAft>
                    <a:spcPct val="0"/>
                  </a:spcAft>
                  <a:defRPr b="1" kern="1200">
                    <a:solidFill>
                      <a:schemeClr val="dk1"/>
                    </a:solidFill>
                    <a:latin typeface="+mn-lt"/>
                    <a:ea typeface="+mn-ea"/>
                    <a:cs typeface="+mn-cs"/>
                  </a:defRPr>
                </a:lvl1pPr>
                <a:lvl2pPr marL="457200" algn="l" rtl="0" fontAlgn="base">
                  <a:spcBef>
                    <a:spcPct val="0"/>
                  </a:spcBef>
                  <a:spcAft>
                    <a:spcPct val="0"/>
                  </a:spcAft>
                  <a:defRPr b="1" kern="1200">
                    <a:solidFill>
                      <a:schemeClr val="dk1"/>
                    </a:solidFill>
                    <a:latin typeface="+mn-lt"/>
                    <a:ea typeface="+mn-ea"/>
                    <a:cs typeface="+mn-cs"/>
                  </a:defRPr>
                </a:lvl2pPr>
                <a:lvl3pPr marL="914400" algn="l" rtl="0" fontAlgn="base">
                  <a:spcBef>
                    <a:spcPct val="0"/>
                  </a:spcBef>
                  <a:spcAft>
                    <a:spcPct val="0"/>
                  </a:spcAft>
                  <a:defRPr b="1" kern="1200">
                    <a:solidFill>
                      <a:schemeClr val="dk1"/>
                    </a:solidFill>
                    <a:latin typeface="+mn-lt"/>
                    <a:ea typeface="+mn-ea"/>
                    <a:cs typeface="+mn-cs"/>
                  </a:defRPr>
                </a:lvl3pPr>
                <a:lvl4pPr marL="1371600" algn="l" rtl="0" fontAlgn="base">
                  <a:spcBef>
                    <a:spcPct val="0"/>
                  </a:spcBef>
                  <a:spcAft>
                    <a:spcPct val="0"/>
                  </a:spcAft>
                  <a:defRPr b="1" kern="1200">
                    <a:solidFill>
                      <a:schemeClr val="dk1"/>
                    </a:solidFill>
                    <a:latin typeface="+mn-lt"/>
                    <a:ea typeface="+mn-ea"/>
                    <a:cs typeface="+mn-cs"/>
                  </a:defRPr>
                </a:lvl4pPr>
                <a:lvl5pPr marL="1828800" algn="l" rtl="0" fontAlgn="base">
                  <a:spcBef>
                    <a:spcPct val="0"/>
                  </a:spcBef>
                  <a:spcAft>
                    <a:spcPct val="0"/>
                  </a:spcAft>
                  <a:defRPr b="1" kern="1200">
                    <a:solidFill>
                      <a:schemeClr val="dk1"/>
                    </a:solidFill>
                    <a:latin typeface="+mn-lt"/>
                    <a:ea typeface="+mn-ea"/>
                    <a:cs typeface="+mn-cs"/>
                  </a:defRPr>
                </a:lvl5pPr>
                <a:lvl6pPr marL="2286000" algn="l" defTabSz="914400" rtl="0" eaLnBrk="1" latinLnBrk="0" hangingPunct="1">
                  <a:defRPr b="1" kern="1200">
                    <a:solidFill>
                      <a:schemeClr val="dk1"/>
                    </a:solidFill>
                    <a:latin typeface="+mn-lt"/>
                    <a:ea typeface="+mn-ea"/>
                    <a:cs typeface="+mn-cs"/>
                  </a:defRPr>
                </a:lvl6pPr>
                <a:lvl7pPr marL="2743200" algn="l" defTabSz="914400" rtl="0" eaLnBrk="1" latinLnBrk="0" hangingPunct="1">
                  <a:defRPr b="1" kern="1200">
                    <a:solidFill>
                      <a:schemeClr val="dk1"/>
                    </a:solidFill>
                    <a:latin typeface="+mn-lt"/>
                    <a:ea typeface="+mn-ea"/>
                    <a:cs typeface="+mn-cs"/>
                  </a:defRPr>
                </a:lvl7pPr>
                <a:lvl8pPr marL="3200400" algn="l" defTabSz="914400" rtl="0" eaLnBrk="1" latinLnBrk="0" hangingPunct="1">
                  <a:defRPr b="1" kern="1200">
                    <a:solidFill>
                      <a:schemeClr val="dk1"/>
                    </a:solidFill>
                    <a:latin typeface="+mn-lt"/>
                    <a:ea typeface="+mn-ea"/>
                    <a:cs typeface="+mn-cs"/>
                  </a:defRPr>
                </a:lvl8pPr>
                <a:lvl9pPr marL="3657600" algn="l" defTabSz="914400" rtl="0" eaLnBrk="1" latinLnBrk="0" hangingPunct="1">
                  <a:defRPr b="1" kern="1200">
                    <a:solidFill>
                      <a:schemeClr val="dk1"/>
                    </a:solidFill>
                    <a:latin typeface="+mn-lt"/>
                    <a:ea typeface="+mn-ea"/>
                    <a:cs typeface="+mn-cs"/>
                  </a:defRPr>
                </a:lvl9pPr>
              </a:lstStyle>
              <a:p>
                <a:pPr algn="ctr"/>
                <a:r>
                  <a:rPr kumimoji="1" lang="zh-CN" altLang="en-US" sz="1400" b="1" dirty="0">
                    <a:solidFill>
                      <a:schemeClr val="dk1"/>
                    </a:solidFill>
                    <a:latin typeface="微软雅黑" panose="020B0503020204020204" charset="-122"/>
                    <a:ea typeface="微软雅黑" panose="020B0503020204020204" charset="-122"/>
                  </a:rPr>
                  <a:t>行业标</a:t>
                </a:r>
                <a:r>
                  <a:rPr kumimoji="1" lang="zh-CN" altLang="en-US" sz="1400" b="1" dirty="0" smtClean="0">
                    <a:solidFill>
                      <a:schemeClr val="dk1"/>
                    </a:solidFill>
                    <a:latin typeface="微软雅黑" panose="020B0503020204020204" charset="-122"/>
                    <a:ea typeface="微软雅黑" panose="020B0503020204020204" charset="-122"/>
                  </a:rPr>
                  <a:t>准</a:t>
                </a:r>
                <a:endParaRPr kumimoji="1" lang="en-US" altLang="zh-CN" sz="1400" b="1" dirty="0">
                  <a:solidFill>
                    <a:schemeClr val="dk1"/>
                  </a:solidFill>
                  <a:latin typeface="微软雅黑" panose="020B0503020204020204" charset="-122"/>
                  <a:ea typeface="微软雅黑" panose="020B0503020204020204" charset="-122"/>
                </a:endParaRPr>
              </a:p>
            </p:txBody>
          </p:sp>
          <p:sp>
            <p:nvSpPr>
              <p:cNvPr id="49" name="Text Box 78"/>
              <p:cNvSpPr txBox="1">
                <a:spLocks noChangeArrowheads="1"/>
              </p:cNvSpPr>
              <p:nvPr/>
            </p:nvSpPr>
            <p:spPr bwMode="auto">
              <a:xfrm>
                <a:off x="6835750" y="2227247"/>
                <a:ext cx="1728000" cy="396000"/>
              </a:xfrm>
              <a:prstGeom prst="rect">
                <a:avLst/>
              </a:prstGeom>
              <a:grpFill/>
              <a:ln>
                <a:noFill/>
              </a:ln>
            </p:spPr>
            <p:style>
              <a:lnRef idx="1">
                <a:schemeClr val="accent2"/>
              </a:lnRef>
              <a:fillRef idx="2">
                <a:schemeClr val="accent2"/>
              </a:fillRef>
              <a:effectRef idx="1">
                <a:schemeClr val="accent2"/>
              </a:effectRef>
              <a:fontRef idx="minor">
                <a:schemeClr val="dk1"/>
              </a:fontRef>
            </p:style>
            <p:txBody>
              <a:bodyPr anchor="ctr"/>
              <a:lstStyle>
                <a:defPPr>
                  <a:defRPr lang="zh-CN"/>
                </a:defPPr>
                <a:lvl1pPr algn="l" rtl="0" fontAlgn="base">
                  <a:spcBef>
                    <a:spcPct val="0"/>
                  </a:spcBef>
                  <a:spcAft>
                    <a:spcPct val="0"/>
                  </a:spcAft>
                  <a:defRPr b="1" kern="1200">
                    <a:solidFill>
                      <a:schemeClr val="dk1"/>
                    </a:solidFill>
                    <a:latin typeface="+mn-lt"/>
                    <a:ea typeface="+mn-ea"/>
                    <a:cs typeface="+mn-cs"/>
                  </a:defRPr>
                </a:lvl1pPr>
                <a:lvl2pPr marL="457200" algn="l" rtl="0" fontAlgn="base">
                  <a:spcBef>
                    <a:spcPct val="0"/>
                  </a:spcBef>
                  <a:spcAft>
                    <a:spcPct val="0"/>
                  </a:spcAft>
                  <a:defRPr b="1" kern="1200">
                    <a:solidFill>
                      <a:schemeClr val="dk1"/>
                    </a:solidFill>
                    <a:latin typeface="+mn-lt"/>
                    <a:ea typeface="+mn-ea"/>
                    <a:cs typeface="+mn-cs"/>
                  </a:defRPr>
                </a:lvl2pPr>
                <a:lvl3pPr marL="914400" algn="l" rtl="0" fontAlgn="base">
                  <a:spcBef>
                    <a:spcPct val="0"/>
                  </a:spcBef>
                  <a:spcAft>
                    <a:spcPct val="0"/>
                  </a:spcAft>
                  <a:defRPr b="1" kern="1200">
                    <a:solidFill>
                      <a:schemeClr val="dk1"/>
                    </a:solidFill>
                    <a:latin typeface="+mn-lt"/>
                    <a:ea typeface="+mn-ea"/>
                    <a:cs typeface="+mn-cs"/>
                  </a:defRPr>
                </a:lvl3pPr>
                <a:lvl4pPr marL="1371600" algn="l" rtl="0" fontAlgn="base">
                  <a:spcBef>
                    <a:spcPct val="0"/>
                  </a:spcBef>
                  <a:spcAft>
                    <a:spcPct val="0"/>
                  </a:spcAft>
                  <a:defRPr b="1" kern="1200">
                    <a:solidFill>
                      <a:schemeClr val="dk1"/>
                    </a:solidFill>
                    <a:latin typeface="+mn-lt"/>
                    <a:ea typeface="+mn-ea"/>
                    <a:cs typeface="+mn-cs"/>
                  </a:defRPr>
                </a:lvl4pPr>
                <a:lvl5pPr marL="1828800" algn="l" rtl="0" fontAlgn="base">
                  <a:spcBef>
                    <a:spcPct val="0"/>
                  </a:spcBef>
                  <a:spcAft>
                    <a:spcPct val="0"/>
                  </a:spcAft>
                  <a:defRPr b="1" kern="1200">
                    <a:solidFill>
                      <a:schemeClr val="dk1"/>
                    </a:solidFill>
                    <a:latin typeface="+mn-lt"/>
                    <a:ea typeface="+mn-ea"/>
                    <a:cs typeface="+mn-cs"/>
                  </a:defRPr>
                </a:lvl5pPr>
                <a:lvl6pPr marL="2286000" algn="l" defTabSz="914400" rtl="0" eaLnBrk="1" latinLnBrk="0" hangingPunct="1">
                  <a:defRPr b="1" kern="1200">
                    <a:solidFill>
                      <a:schemeClr val="dk1"/>
                    </a:solidFill>
                    <a:latin typeface="+mn-lt"/>
                    <a:ea typeface="+mn-ea"/>
                    <a:cs typeface="+mn-cs"/>
                  </a:defRPr>
                </a:lvl6pPr>
                <a:lvl7pPr marL="2743200" algn="l" defTabSz="914400" rtl="0" eaLnBrk="1" latinLnBrk="0" hangingPunct="1">
                  <a:defRPr b="1" kern="1200">
                    <a:solidFill>
                      <a:schemeClr val="dk1"/>
                    </a:solidFill>
                    <a:latin typeface="+mn-lt"/>
                    <a:ea typeface="+mn-ea"/>
                    <a:cs typeface="+mn-cs"/>
                  </a:defRPr>
                </a:lvl7pPr>
                <a:lvl8pPr marL="3200400" algn="l" defTabSz="914400" rtl="0" eaLnBrk="1" latinLnBrk="0" hangingPunct="1">
                  <a:defRPr b="1" kern="1200">
                    <a:solidFill>
                      <a:schemeClr val="dk1"/>
                    </a:solidFill>
                    <a:latin typeface="+mn-lt"/>
                    <a:ea typeface="+mn-ea"/>
                    <a:cs typeface="+mn-cs"/>
                  </a:defRPr>
                </a:lvl8pPr>
                <a:lvl9pPr marL="3657600" algn="l" defTabSz="914400" rtl="0" eaLnBrk="1" latinLnBrk="0" hangingPunct="1">
                  <a:defRPr b="1" kern="1200">
                    <a:solidFill>
                      <a:schemeClr val="dk1"/>
                    </a:solidFill>
                    <a:latin typeface="+mn-lt"/>
                    <a:ea typeface="+mn-ea"/>
                    <a:cs typeface="+mn-cs"/>
                  </a:defRPr>
                </a:lvl9pPr>
              </a:lstStyle>
              <a:p>
                <a:pPr algn="ctr"/>
                <a:r>
                  <a:rPr kumimoji="1" lang="zh-CN" altLang="en-US" sz="1400" b="1" dirty="0">
                    <a:solidFill>
                      <a:schemeClr val="dk1"/>
                    </a:solidFill>
                    <a:latin typeface="微软雅黑" panose="020B0503020204020204" charset="-122"/>
                    <a:ea typeface="微软雅黑" panose="020B0503020204020204" charset="-122"/>
                  </a:rPr>
                  <a:t>现有企业标准</a:t>
                </a:r>
                <a:endParaRPr kumimoji="1" lang="zh-CN" altLang="en-US" sz="1400" b="1" dirty="0">
                  <a:solidFill>
                    <a:schemeClr val="dk1"/>
                  </a:solidFill>
                  <a:latin typeface="微软雅黑" panose="020B0503020204020204" charset="-122"/>
                  <a:ea typeface="微软雅黑" panose="020B0503020204020204" charset="-122"/>
                </a:endParaRPr>
              </a:p>
            </p:txBody>
          </p:sp>
        </p:grpSp>
        <p:grpSp>
          <p:nvGrpSpPr>
            <p:cNvPr id="18" name="组合 18"/>
            <p:cNvGrpSpPr/>
            <p:nvPr/>
          </p:nvGrpSpPr>
          <p:grpSpPr>
            <a:xfrm>
              <a:off x="6820003" y="4586560"/>
              <a:ext cx="1800000" cy="853200"/>
              <a:chOff x="6835750" y="4056047"/>
              <a:chExt cx="1728000" cy="853200"/>
            </a:xfrm>
            <a:solidFill>
              <a:schemeClr val="accent5">
                <a:lumMod val="60000"/>
                <a:lumOff val="40000"/>
              </a:schemeClr>
            </a:solidFill>
          </p:grpSpPr>
          <p:sp>
            <p:nvSpPr>
              <p:cNvPr id="46" name="Text Box 83"/>
              <p:cNvSpPr txBox="1">
                <a:spLocks noChangeArrowheads="1"/>
              </p:cNvSpPr>
              <p:nvPr/>
            </p:nvSpPr>
            <p:spPr bwMode="auto">
              <a:xfrm>
                <a:off x="6835750" y="4056047"/>
                <a:ext cx="1728000" cy="396000"/>
              </a:xfrm>
              <a:prstGeom prst="rect">
                <a:avLst/>
              </a:prstGeom>
              <a:grpFill/>
              <a:ln>
                <a:noFill/>
              </a:ln>
            </p:spPr>
            <p:style>
              <a:lnRef idx="1">
                <a:schemeClr val="accent2"/>
              </a:lnRef>
              <a:fillRef idx="2">
                <a:schemeClr val="accent2"/>
              </a:fillRef>
              <a:effectRef idx="1">
                <a:schemeClr val="accent2"/>
              </a:effectRef>
              <a:fontRef idx="minor">
                <a:schemeClr val="dk1"/>
              </a:fontRef>
            </p:style>
            <p:txBody>
              <a:bodyPr anchor="ctr"/>
              <a:lstStyle>
                <a:defPPr>
                  <a:defRPr lang="zh-CN"/>
                </a:defPPr>
                <a:lvl1pPr algn="l" rtl="0" fontAlgn="base">
                  <a:spcBef>
                    <a:spcPct val="0"/>
                  </a:spcBef>
                  <a:spcAft>
                    <a:spcPct val="0"/>
                  </a:spcAft>
                  <a:defRPr b="1" kern="1200">
                    <a:solidFill>
                      <a:schemeClr val="dk1"/>
                    </a:solidFill>
                    <a:latin typeface="+mn-lt"/>
                    <a:ea typeface="+mn-ea"/>
                    <a:cs typeface="+mn-cs"/>
                  </a:defRPr>
                </a:lvl1pPr>
                <a:lvl2pPr marL="457200" algn="l" rtl="0" fontAlgn="base">
                  <a:spcBef>
                    <a:spcPct val="0"/>
                  </a:spcBef>
                  <a:spcAft>
                    <a:spcPct val="0"/>
                  </a:spcAft>
                  <a:defRPr b="1" kern="1200">
                    <a:solidFill>
                      <a:schemeClr val="dk1"/>
                    </a:solidFill>
                    <a:latin typeface="+mn-lt"/>
                    <a:ea typeface="+mn-ea"/>
                    <a:cs typeface="+mn-cs"/>
                  </a:defRPr>
                </a:lvl2pPr>
                <a:lvl3pPr marL="914400" algn="l" rtl="0" fontAlgn="base">
                  <a:spcBef>
                    <a:spcPct val="0"/>
                  </a:spcBef>
                  <a:spcAft>
                    <a:spcPct val="0"/>
                  </a:spcAft>
                  <a:defRPr b="1" kern="1200">
                    <a:solidFill>
                      <a:schemeClr val="dk1"/>
                    </a:solidFill>
                    <a:latin typeface="+mn-lt"/>
                    <a:ea typeface="+mn-ea"/>
                    <a:cs typeface="+mn-cs"/>
                  </a:defRPr>
                </a:lvl3pPr>
                <a:lvl4pPr marL="1371600" algn="l" rtl="0" fontAlgn="base">
                  <a:spcBef>
                    <a:spcPct val="0"/>
                  </a:spcBef>
                  <a:spcAft>
                    <a:spcPct val="0"/>
                  </a:spcAft>
                  <a:defRPr b="1" kern="1200">
                    <a:solidFill>
                      <a:schemeClr val="dk1"/>
                    </a:solidFill>
                    <a:latin typeface="+mn-lt"/>
                    <a:ea typeface="+mn-ea"/>
                    <a:cs typeface="+mn-cs"/>
                  </a:defRPr>
                </a:lvl4pPr>
                <a:lvl5pPr marL="1828800" algn="l" rtl="0" fontAlgn="base">
                  <a:spcBef>
                    <a:spcPct val="0"/>
                  </a:spcBef>
                  <a:spcAft>
                    <a:spcPct val="0"/>
                  </a:spcAft>
                  <a:defRPr b="1" kern="1200">
                    <a:solidFill>
                      <a:schemeClr val="dk1"/>
                    </a:solidFill>
                    <a:latin typeface="+mn-lt"/>
                    <a:ea typeface="+mn-ea"/>
                    <a:cs typeface="+mn-cs"/>
                  </a:defRPr>
                </a:lvl5pPr>
                <a:lvl6pPr marL="2286000" algn="l" defTabSz="914400" rtl="0" eaLnBrk="1" latinLnBrk="0" hangingPunct="1">
                  <a:defRPr b="1" kern="1200">
                    <a:solidFill>
                      <a:schemeClr val="dk1"/>
                    </a:solidFill>
                    <a:latin typeface="+mn-lt"/>
                    <a:ea typeface="+mn-ea"/>
                    <a:cs typeface="+mn-cs"/>
                  </a:defRPr>
                </a:lvl6pPr>
                <a:lvl7pPr marL="2743200" algn="l" defTabSz="914400" rtl="0" eaLnBrk="1" latinLnBrk="0" hangingPunct="1">
                  <a:defRPr b="1" kern="1200">
                    <a:solidFill>
                      <a:schemeClr val="dk1"/>
                    </a:solidFill>
                    <a:latin typeface="+mn-lt"/>
                    <a:ea typeface="+mn-ea"/>
                    <a:cs typeface="+mn-cs"/>
                  </a:defRPr>
                </a:lvl7pPr>
                <a:lvl8pPr marL="3200400" algn="l" defTabSz="914400" rtl="0" eaLnBrk="1" latinLnBrk="0" hangingPunct="1">
                  <a:defRPr b="1" kern="1200">
                    <a:solidFill>
                      <a:schemeClr val="dk1"/>
                    </a:solidFill>
                    <a:latin typeface="+mn-lt"/>
                    <a:ea typeface="+mn-ea"/>
                    <a:cs typeface="+mn-cs"/>
                  </a:defRPr>
                </a:lvl8pPr>
                <a:lvl9pPr marL="3657600" algn="l" defTabSz="914400" rtl="0" eaLnBrk="1" latinLnBrk="0" hangingPunct="1">
                  <a:defRPr b="1" kern="1200">
                    <a:solidFill>
                      <a:schemeClr val="dk1"/>
                    </a:solidFill>
                    <a:latin typeface="+mn-lt"/>
                    <a:ea typeface="+mn-ea"/>
                    <a:cs typeface="+mn-cs"/>
                  </a:defRPr>
                </a:lvl9pPr>
              </a:lstStyle>
              <a:p>
                <a:pPr algn="ctr"/>
                <a:r>
                  <a:rPr kumimoji="1" lang="zh-CN" altLang="en-US" sz="1400" b="1" dirty="0">
                    <a:solidFill>
                      <a:schemeClr val="dk1"/>
                    </a:solidFill>
                    <a:latin typeface="微软雅黑" panose="020B0503020204020204" charset="-122"/>
                    <a:ea typeface="微软雅黑" panose="020B0503020204020204" charset="-122"/>
                  </a:rPr>
                  <a:t>系统配套性</a:t>
                </a:r>
                <a:endParaRPr kumimoji="1" lang="zh-CN" altLang="en-US" sz="1400" b="1" dirty="0">
                  <a:solidFill>
                    <a:schemeClr val="dk1"/>
                  </a:solidFill>
                  <a:latin typeface="微软雅黑" panose="020B0503020204020204" charset="-122"/>
                  <a:ea typeface="微软雅黑" panose="020B0503020204020204" charset="-122"/>
                </a:endParaRPr>
              </a:p>
            </p:txBody>
          </p:sp>
          <p:sp>
            <p:nvSpPr>
              <p:cNvPr id="47" name="Text Box 84"/>
              <p:cNvSpPr txBox="1">
                <a:spLocks noChangeArrowheads="1"/>
              </p:cNvSpPr>
              <p:nvPr/>
            </p:nvSpPr>
            <p:spPr bwMode="auto">
              <a:xfrm>
                <a:off x="6835750" y="4513247"/>
                <a:ext cx="1728000" cy="396000"/>
              </a:xfrm>
              <a:prstGeom prst="rect">
                <a:avLst/>
              </a:prstGeom>
              <a:grpFill/>
              <a:ln>
                <a:noFill/>
              </a:ln>
            </p:spPr>
            <p:style>
              <a:lnRef idx="1">
                <a:schemeClr val="accent2"/>
              </a:lnRef>
              <a:fillRef idx="2">
                <a:schemeClr val="accent2"/>
              </a:fillRef>
              <a:effectRef idx="1">
                <a:schemeClr val="accent2"/>
              </a:effectRef>
              <a:fontRef idx="minor">
                <a:schemeClr val="dk1"/>
              </a:fontRef>
            </p:style>
            <p:txBody>
              <a:bodyPr anchor="ctr"/>
              <a:lstStyle>
                <a:defPPr>
                  <a:defRPr lang="zh-CN"/>
                </a:defPPr>
                <a:lvl1pPr algn="l" rtl="0" fontAlgn="base">
                  <a:spcBef>
                    <a:spcPct val="0"/>
                  </a:spcBef>
                  <a:spcAft>
                    <a:spcPct val="0"/>
                  </a:spcAft>
                  <a:defRPr b="1" kern="1200">
                    <a:solidFill>
                      <a:schemeClr val="dk1"/>
                    </a:solidFill>
                    <a:latin typeface="+mn-lt"/>
                    <a:ea typeface="+mn-ea"/>
                    <a:cs typeface="+mn-cs"/>
                  </a:defRPr>
                </a:lvl1pPr>
                <a:lvl2pPr marL="457200" algn="l" rtl="0" fontAlgn="base">
                  <a:spcBef>
                    <a:spcPct val="0"/>
                  </a:spcBef>
                  <a:spcAft>
                    <a:spcPct val="0"/>
                  </a:spcAft>
                  <a:defRPr b="1" kern="1200">
                    <a:solidFill>
                      <a:schemeClr val="dk1"/>
                    </a:solidFill>
                    <a:latin typeface="+mn-lt"/>
                    <a:ea typeface="+mn-ea"/>
                    <a:cs typeface="+mn-cs"/>
                  </a:defRPr>
                </a:lvl2pPr>
                <a:lvl3pPr marL="914400" algn="l" rtl="0" fontAlgn="base">
                  <a:spcBef>
                    <a:spcPct val="0"/>
                  </a:spcBef>
                  <a:spcAft>
                    <a:spcPct val="0"/>
                  </a:spcAft>
                  <a:defRPr b="1" kern="1200">
                    <a:solidFill>
                      <a:schemeClr val="dk1"/>
                    </a:solidFill>
                    <a:latin typeface="+mn-lt"/>
                    <a:ea typeface="+mn-ea"/>
                    <a:cs typeface="+mn-cs"/>
                  </a:defRPr>
                </a:lvl3pPr>
                <a:lvl4pPr marL="1371600" algn="l" rtl="0" fontAlgn="base">
                  <a:spcBef>
                    <a:spcPct val="0"/>
                  </a:spcBef>
                  <a:spcAft>
                    <a:spcPct val="0"/>
                  </a:spcAft>
                  <a:defRPr b="1" kern="1200">
                    <a:solidFill>
                      <a:schemeClr val="dk1"/>
                    </a:solidFill>
                    <a:latin typeface="+mn-lt"/>
                    <a:ea typeface="+mn-ea"/>
                    <a:cs typeface="+mn-cs"/>
                  </a:defRPr>
                </a:lvl4pPr>
                <a:lvl5pPr marL="1828800" algn="l" rtl="0" fontAlgn="base">
                  <a:spcBef>
                    <a:spcPct val="0"/>
                  </a:spcBef>
                  <a:spcAft>
                    <a:spcPct val="0"/>
                  </a:spcAft>
                  <a:defRPr b="1" kern="1200">
                    <a:solidFill>
                      <a:schemeClr val="dk1"/>
                    </a:solidFill>
                    <a:latin typeface="+mn-lt"/>
                    <a:ea typeface="+mn-ea"/>
                    <a:cs typeface="+mn-cs"/>
                  </a:defRPr>
                </a:lvl5pPr>
                <a:lvl6pPr marL="2286000" algn="l" defTabSz="914400" rtl="0" eaLnBrk="1" latinLnBrk="0" hangingPunct="1">
                  <a:defRPr b="1" kern="1200">
                    <a:solidFill>
                      <a:schemeClr val="dk1"/>
                    </a:solidFill>
                    <a:latin typeface="+mn-lt"/>
                    <a:ea typeface="+mn-ea"/>
                    <a:cs typeface="+mn-cs"/>
                  </a:defRPr>
                </a:lvl6pPr>
                <a:lvl7pPr marL="2743200" algn="l" defTabSz="914400" rtl="0" eaLnBrk="1" latinLnBrk="0" hangingPunct="1">
                  <a:defRPr b="1" kern="1200">
                    <a:solidFill>
                      <a:schemeClr val="dk1"/>
                    </a:solidFill>
                    <a:latin typeface="+mn-lt"/>
                    <a:ea typeface="+mn-ea"/>
                    <a:cs typeface="+mn-cs"/>
                  </a:defRPr>
                </a:lvl7pPr>
                <a:lvl8pPr marL="3200400" algn="l" defTabSz="914400" rtl="0" eaLnBrk="1" latinLnBrk="0" hangingPunct="1">
                  <a:defRPr b="1" kern="1200">
                    <a:solidFill>
                      <a:schemeClr val="dk1"/>
                    </a:solidFill>
                    <a:latin typeface="+mn-lt"/>
                    <a:ea typeface="+mn-ea"/>
                    <a:cs typeface="+mn-cs"/>
                  </a:defRPr>
                </a:lvl8pPr>
                <a:lvl9pPr marL="3657600" algn="l" defTabSz="914400" rtl="0" eaLnBrk="1" latinLnBrk="0" hangingPunct="1">
                  <a:defRPr b="1" kern="1200">
                    <a:solidFill>
                      <a:schemeClr val="dk1"/>
                    </a:solidFill>
                    <a:latin typeface="+mn-lt"/>
                    <a:ea typeface="+mn-ea"/>
                    <a:cs typeface="+mn-cs"/>
                  </a:defRPr>
                </a:lvl9pPr>
              </a:lstStyle>
              <a:p>
                <a:pPr algn="ctr"/>
                <a:r>
                  <a:rPr kumimoji="1" lang="zh-CN" altLang="en-US" sz="1400" b="1" dirty="0">
                    <a:solidFill>
                      <a:schemeClr val="dk1"/>
                    </a:solidFill>
                    <a:latin typeface="微软雅黑" panose="020B0503020204020204" charset="-122"/>
                    <a:ea typeface="微软雅黑" panose="020B0503020204020204" charset="-122"/>
                  </a:rPr>
                  <a:t>规范一致性</a:t>
                </a:r>
                <a:endParaRPr kumimoji="1" lang="zh-CN" altLang="en-US" sz="1400" b="1" dirty="0">
                  <a:solidFill>
                    <a:schemeClr val="dk1"/>
                  </a:solidFill>
                  <a:latin typeface="微软雅黑" panose="020B0503020204020204" charset="-122"/>
                  <a:ea typeface="微软雅黑" panose="020B0503020204020204" charset="-122"/>
                </a:endParaRPr>
              </a:p>
            </p:txBody>
          </p:sp>
        </p:grpSp>
        <p:grpSp>
          <p:nvGrpSpPr>
            <p:cNvPr id="19" name="组合 19"/>
            <p:cNvGrpSpPr/>
            <p:nvPr/>
          </p:nvGrpSpPr>
          <p:grpSpPr>
            <a:xfrm>
              <a:off x="6820003" y="3138760"/>
              <a:ext cx="1800000" cy="1386600"/>
              <a:chOff x="6835750" y="2608247"/>
              <a:chExt cx="1728000" cy="1386600"/>
            </a:xfrm>
            <a:solidFill>
              <a:schemeClr val="accent5">
                <a:lumMod val="60000"/>
                <a:lumOff val="40000"/>
              </a:schemeClr>
            </a:solidFill>
          </p:grpSpPr>
          <p:sp>
            <p:nvSpPr>
              <p:cNvPr id="43" name="AutoShape 86"/>
              <p:cNvSpPr>
                <a:spLocks noChangeArrowheads="1"/>
              </p:cNvSpPr>
              <p:nvPr/>
            </p:nvSpPr>
            <p:spPr bwMode="auto">
              <a:xfrm>
                <a:off x="6835750" y="2608247"/>
                <a:ext cx="1728000" cy="396000"/>
              </a:xfrm>
              <a:prstGeom prst="rect">
                <a:avLst/>
              </a:prstGeom>
              <a:grpFill/>
              <a:ln>
                <a:noFill/>
              </a:ln>
            </p:spPr>
            <p:style>
              <a:lnRef idx="1">
                <a:schemeClr val="accent2"/>
              </a:lnRef>
              <a:fillRef idx="2">
                <a:schemeClr val="accent2"/>
              </a:fillRef>
              <a:effectRef idx="1">
                <a:schemeClr val="accent2"/>
              </a:effectRef>
              <a:fontRef idx="minor">
                <a:schemeClr val="dk1"/>
              </a:fontRef>
            </p:style>
            <p:txBody>
              <a:bodyPr anchor="ctr"/>
              <a:lstStyle>
                <a:defPPr>
                  <a:defRPr lang="zh-CN"/>
                </a:defPPr>
                <a:lvl1pPr algn="l" rtl="0" fontAlgn="base">
                  <a:spcBef>
                    <a:spcPct val="0"/>
                  </a:spcBef>
                  <a:spcAft>
                    <a:spcPct val="0"/>
                  </a:spcAft>
                  <a:defRPr b="1" kern="1200">
                    <a:solidFill>
                      <a:schemeClr val="dk1"/>
                    </a:solidFill>
                    <a:latin typeface="+mn-lt"/>
                    <a:ea typeface="+mn-ea"/>
                    <a:cs typeface="+mn-cs"/>
                  </a:defRPr>
                </a:lvl1pPr>
                <a:lvl2pPr marL="457200" algn="l" rtl="0" fontAlgn="base">
                  <a:spcBef>
                    <a:spcPct val="0"/>
                  </a:spcBef>
                  <a:spcAft>
                    <a:spcPct val="0"/>
                  </a:spcAft>
                  <a:defRPr b="1" kern="1200">
                    <a:solidFill>
                      <a:schemeClr val="dk1"/>
                    </a:solidFill>
                    <a:latin typeface="+mn-lt"/>
                    <a:ea typeface="+mn-ea"/>
                    <a:cs typeface="+mn-cs"/>
                  </a:defRPr>
                </a:lvl2pPr>
                <a:lvl3pPr marL="914400" algn="l" rtl="0" fontAlgn="base">
                  <a:spcBef>
                    <a:spcPct val="0"/>
                  </a:spcBef>
                  <a:spcAft>
                    <a:spcPct val="0"/>
                  </a:spcAft>
                  <a:defRPr b="1" kern="1200">
                    <a:solidFill>
                      <a:schemeClr val="dk1"/>
                    </a:solidFill>
                    <a:latin typeface="+mn-lt"/>
                    <a:ea typeface="+mn-ea"/>
                    <a:cs typeface="+mn-cs"/>
                  </a:defRPr>
                </a:lvl3pPr>
                <a:lvl4pPr marL="1371600" algn="l" rtl="0" fontAlgn="base">
                  <a:spcBef>
                    <a:spcPct val="0"/>
                  </a:spcBef>
                  <a:spcAft>
                    <a:spcPct val="0"/>
                  </a:spcAft>
                  <a:defRPr b="1" kern="1200">
                    <a:solidFill>
                      <a:schemeClr val="dk1"/>
                    </a:solidFill>
                    <a:latin typeface="+mn-lt"/>
                    <a:ea typeface="+mn-ea"/>
                    <a:cs typeface="+mn-cs"/>
                  </a:defRPr>
                </a:lvl4pPr>
                <a:lvl5pPr marL="1828800" algn="l" rtl="0" fontAlgn="base">
                  <a:spcBef>
                    <a:spcPct val="0"/>
                  </a:spcBef>
                  <a:spcAft>
                    <a:spcPct val="0"/>
                  </a:spcAft>
                  <a:defRPr b="1" kern="1200">
                    <a:solidFill>
                      <a:schemeClr val="dk1"/>
                    </a:solidFill>
                    <a:latin typeface="+mn-lt"/>
                    <a:ea typeface="+mn-ea"/>
                    <a:cs typeface="+mn-cs"/>
                  </a:defRPr>
                </a:lvl5pPr>
                <a:lvl6pPr marL="2286000" algn="l" defTabSz="914400" rtl="0" eaLnBrk="1" latinLnBrk="0" hangingPunct="1">
                  <a:defRPr b="1" kern="1200">
                    <a:solidFill>
                      <a:schemeClr val="dk1"/>
                    </a:solidFill>
                    <a:latin typeface="+mn-lt"/>
                    <a:ea typeface="+mn-ea"/>
                    <a:cs typeface="+mn-cs"/>
                  </a:defRPr>
                </a:lvl6pPr>
                <a:lvl7pPr marL="2743200" algn="l" defTabSz="914400" rtl="0" eaLnBrk="1" latinLnBrk="0" hangingPunct="1">
                  <a:defRPr b="1" kern="1200">
                    <a:solidFill>
                      <a:schemeClr val="dk1"/>
                    </a:solidFill>
                    <a:latin typeface="+mn-lt"/>
                    <a:ea typeface="+mn-ea"/>
                    <a:cs typeface="+mn-cs"/>
                  </a:defRPr>
                </a:lvl7pPr>
                <a:lvl8pPr marL="3200400" algn="l" defTabSz="914400" rtl="0" eaLnBrk="1" latinLnBrk="0" hangingPunct="1">
                  <a:defRPr b="1" kern="1200">
                    <a:solidFill>
                      <a:schemeClr val="dk1"/>
                    </a:solidFill>
                    <a:latin typeface="+mn-lt"/>
                    <a:ea typeface="+mn-ea"/>
                    <a:cs typeface="+mn-cs"/>
                  </a:defRPr>
                </a:lvl8pPr>
                <a:lvl9pPr marL="3657600" algn="l" defTabSz="914400" rtl="0" eaLnBrk="1" latinLnBrk="0" hangingPunct="1">
                  <a:defRPr b="1" kern="1200">
                    <a:solidFill>
                      <a:schemeClr val="dk1"/>
                    </a:solidFill>
                    <a:latin typeface="+mn-lt"/>
                    <a:ea typeface="+mn-ea"/>
                    <a:cs typeface="+mn-cs"/>
                  </a:defRPr>
                </a:lvl9pPr>
              </a:lstStyle>
              <a:p>
                <a:pPr algn="ctr"/>
                <a:r>
                  <a:rPr kumimoji="1" lang="zh-CN" altLang="en-US" sz="1400" b="1" dirty="0" smtClean="0">
                    <a:solidFill>
                      <a:schemeClr val="dk1"/>
                    </a:solidFill>
                    <a:latin typeface="微软雅黑" panose="020B0503020204020204" charset="-122"/>
                    <a:ea typeface="微软雅黑" panose="020B0503020204020204" charset="-122"/>
                  </a:rPr>
                  <a:t>集团系统及标准化业务现状</a:t>
                </a:r>
                <a:endParaRPr kumimoji="1" lang="zh-CN" altLang="en-US" sz="1400" b="1" dirty="0">
                  <a:solidFill>
                    <a:schemeClr val="dk1"/>
                  </a:solidFill>
                  <a:latin typeface="微软雅黑" panose="020B0503020204020204" charset="-122"/>
                  <a:ea typeface="微软雅黑" panose="020B0503020204020204" charset="-122"/>
                </a:endParaRPr>
              </a:p>
            </p:txBody>
          </p:sp>
          <p:sp>
            <p:nvSpPr>
              <p:cNvPr id="44" name="AutoShape 87"/>
              <p:cNvSpPr>
                <a:spLocks noChangeArrowheads="1"/>
              </p:cNvSpPr>
              <p:nvPr/>
            </p:nvSpPr>
            <p:spPr bwMode="auto">
              <a:xfrm>
                <a:off x="6835750" y="3103547"/>
                <a:ext cx="1728000" cy="396000"/>
              </a:xfrm>
              <a:prstGeom prst="rect">
                <a:avLst/>
              </a:prstGeom>
              <a:grpFill/>
              <a:ln>
                <a:noFill/>
              </a:ln>
            </p:spPr>
            <p:style>
              <a:lnRef idx="1">
                <a:schemeClr val="accent2"/>
              </a:lnRef>
              <a:fillRef idx="2">
                <a:schemeClr val="accent2"/>
              </a:fillRef>
              <a:effectRef idx="1">
                <a:schemeClr val="accent2"/>
              </a:effectRef>
              <a:fontRef idx="minor">
                <a:schemeClr val="dk1"/>
              </a:fontRef>
            </p:style>
            <p:txBody>
              <a:bodyPr anchor="ctr"/>
              <a:lstStyle>
                <a:defPPr>
                  <a:defRPr lang="zh-CN"/>
                </a:defPPr>
                <a:lvl1pPr algn="l" rtl="0" fontAlgn="base">
                  <a:spcBef>
                    <a:spcPct val="0"/>
                  </a:spcBef>
                  <a:spcAft>
                    <a:spcPct val="0"/>
                  </a:spcAft>
                  <a:defRPr b="1" kern="1200">
                    <a:solidFill>
                      <a:schemeClr val="dk1"/>
                    </a:solidFill>
                    <a:latin typeface="+mn-lt"/>
                    <a:ea typeface="+mn-ea"/>
                    <a:cs typeface="+mn-cs"/>
                  </a:defRPr>
                </a:lvl1pPr>
                <a:lvl2pPr marL="457200" algn="l" rtl="0" fontAlgn="base">
                  <a:spcBef>
                    <a:spcPct val="0"/>
                  </a:spcBef>
                  <a:spcAft>
                    <a:spcPct val="0"/>
                  </a:spcAft>
                  <a:defRPr b="1" kern="1200">
                    <a:solidFill>
                      <a:schemeClr val="dk1"/>
                    </a:solidFill>
                    <a:latin typeface="+mn-lt"/>
                    <a:ea typeface="+mn-ea"/>
                    <a:cs typeface="+mn-cs"/>
                  </a:defRPr>
                </a:lvl2pPr>
                <a:lvl3pPr marL="914400" algn="l" rtl="0" fontAlgn="base">
                  <a:spcBef>
                    <a:spcPct val="0"/>
                  </a:spcBef>
                  <a:spcAft>
                    <a:spcPct val="0"/>
                  </a:spcAft>
                  <a:defRPr b="1" kern="1200">
                    <a:solidFill>
                      <a:schemeClr val="dk1"/>
                    </a:solidFill>
                    <a:latin typeface="+mn-lt"/>
                    <a:ea typeface="+mn-ea"/>
                    <a:cs typeface="+mn-cs"/>
                  </a:defRPr>
                </a:lvl3pPr>
                <a:lvl4pPr marL="1371600" algn="l" rtl="0" fontAlgn="base">
                  <a:spcBef>
                    <a:spcPct val="0"/>
                  </a:spcBef>
                  <a:spcAft>
                    <a:spcPct val="0"/>
                  </a:spcAft>
                  <a:defRPr b="1" kern="1200">
                    <a:solidFill>
                      <a:schemeClr val="dk1"/>
                    </a:solidFill>
                    <a:latin typeface="+mn-lt"/>
                    <a:ea typeface="+mn-ea"/>
                    <a:cs typeface="+mn-cs"/>
                  </a:defRPr>
                </a:lvl4pPr>
                <a:lvl5pPr marL="1828800" algn="l" rtl="0" fontAlgn="base">
                  <a:spcBef>
                    <a:spcPct val="0"/>
                  </a:spcBef>
                  <a:spcAft>
                    <a:spcPct val="0"/>
                  </a:spcAft>
                  <a:defRPr b="1" kern="1200">
                    <a:solidFill>
                      <a:schemeClr val="dk1"/>
                    </a:solidFill>
                    <a:latin typeface="+mn-lt"/>
                    <a:ea typeface="+mn-ea"/>
                    <a:cs typeface="+mn-cs"/>
                  </a:defRPr>
                </a:lvl5pPr>
                <a:lvl6pPr marL="2286000" algn="l" defTabSz="914400" rtl="0" eaLnBrk="1" latinLnBrk="0" hangingPunct="1">
                  <a:defRPr b="1" kern="1200">
                    <a:solidFill>
                      <a:schemeClr val="dk1"/>
                    </a:solidFill>
                    <a:latin typeface="+mn-lt"/>
                    <a:ea typeface="+mn-ea"/>
                    <a:cs typeface="+mn-cs"/>
                  </a:defRPr>
                </a:lvl6pPr>
                <a:lvl7pPr marL="2743200" algn="l" defTabSz="914400" rtl="0" eaLnBrk="1" latinLnBrk="0" hangingPunct="1">
                  <a:defRPr b="1" kern="1200">
                    <a:solidFill>
                      <a:schemeClr val="dk1"/>
                    </a:solidFill>
                    <a:latin typeface="+mn-lt"/>
                    <a:ea typeface="+mn-ea"/>
                    <a:cs typeface="+mn-cs"/>
                  </a:defRPr>
                </a:lvl7pPr>
                <a:lvl8pPr marL="3200400" algn="l" defTabSz="914400" rtl="0" eaLnBrk="1" latinLnBrk="0" hangingPunct="1">
                  <a:defRPr b="1" kern="1200">
                    <a:solidFill>
                      <a:schemeClr val="dk1"/>
                    </a:solidFill>
                    <a:latin typeface="+mn-lt"/>
                    <a:ea typeface="+mn-ea"/>
                    <a:cs typeface="+mn-cs"/>
                  </a:defRPr>
                </a:lvl8pPr>
                <a:lvl9pPr marL="3657600" algn="l" defTabSz="914400" rtl="0" eaLnBrk="1" latinLnBrk="0" hangingPunct="1">
                  <a:defRPr b="1" kern="1200">
                    <a:solidFill>
                      <a:schemeClr val="dk1"/>
                    </a:solidFill>
                    <a:latin typeface="+mn-lt"/>
                    <a:ea typeface="+mn-ea"/>
                    <a:cs typeface="+mn-cs"/>
                  </a:defRPr>
                </a:lvl9pPr>
              </a:lstStyle>
              <a:p>
                <a:pPr algn="ctr"/>
                <a:r>
                  <a:rPr kumimoji="1" lang="zh-CN" altLang="en-US" sz="1200" b="1" dirty="0" smtClean="0">
                    <a:solidFill>
                      <a:schemeClr val="dk1"/>
                    </a:solidFill>
                    <a:latin typeface="微软雅黑" panose="020B0503020204020204" charset="-122"/>
                    <a:ea typeface="微软雅黑" panose="020B0503020204020204" charset="-122"/>
                  </a:rPr>
                  <a:t>相关标准（国家标准、行业标准、企业标准）</a:t>
                </a:r>
                <a:endParaRPr kumimoji="1" lang="zh-CN" altLang="en-US" sz="1400" b="1" dirty="0">
                  <a:solidFill>
                    <a:schemeClr val="dk1"/>
                  </a:solidFill>
                  <a:latin typeface="微软雅黑" panose="020B0503020204020204" charset="-122"/>
                  <a:ea typeface="微软雅黑" panose="020B0503020204020204" charset="-122"/>
                </a:endParaRPr>
              </a:p>
            </p:txBody>
          </p:sp>
          <p:sp>
            <p:nvSpPr>
              <p:cNvPr id="45" name="AutoShape 88"/>
              <p:cNvSpPr>
                <a:spLocks noChangeArrowheads="1"/>
              </p:cNvSpPr>
              <p:nvPr/>
            </p:nvSpPr>
            <p:spPr bwMode="auto">
              <a:xfrm>
                <a:off x="6835750" y="3598847"/>
                <a:ext cx="1728000" cy="396000"/>
              </a:xfrm>
              <a:prstGeom prst="rect">
                <a:avLst/>
              </a:prstGeom>
              <a:grpFill/>
              <a:ln>
                <a:noFill/>
              </a:ln>
            </p:spPr>
            <p:style>
              <a:lnRef idx="1">
                <a:schemeClr val="accent2"/>
              </a:lnRef>
              <a:fillRef idx="2">
                <a:schemeClr val="accent2"/>
              </a:fillRef>
              <a:effectRef idx="1">
                <a:schemeClr val="accent2"/>
              </a:effectRef>
              <a:fontRef idx="minor">
                <a:schemeClr val="dk1"/>
              </a:fontRef>
            </p:style>
            <p:txBody>
              <a:bodyPr anchor="ctr"/>
              <a:lstStyle>
                <a:defPPr>
                  <a:defRPr lang="zh-CN"/>
                </a:defPPr>
                <a:lvl1pPr algn="l" rtl="0" fontAlgn="base">
                  <a:spcBef>
                    <a:spcPct val="0"/>
                  </a:spcBef>
                  <a:spcAft>
                    <a:spcPct val="0"/>
                  </a:spcAft>
                  <a:defRPr b="1" kern="1200">
                    <a:solidFill>
                      <a:schemeClr val="dk1"/>
                    </a:solidFill>
                    <a:latin typeface="+mn-lt"/>
                    <a:ea typeface="+mn-ea"/>
                    <a:cs typeface="+mn-cs"/>
                  </a:defRPr>
                </a:lvl1pPr>
                <a:lvl2pPr marL="457200" algn="l" rtl="0" fontAlgn="base">
                  <a:spcBef>
                    <a:spcPct val="0"/>
                  </a:spcBef>
                  <a:spcAft>
                    <a:spcPct val="0"/>
                  </a:spcAft>
                  <a:defRPr b="1" kern="1200">
                    <a:solidFill>
                      <a:schemeClr val="dk1"/>
                    </a:solidFill>
                    <a:latin typeface="+mn-lt"/>
                    <a:ea typeface="+mn-ea"/>
                    <a:cs typeface="+mn-cs"/>
                  </a:defRPr>
                </a:lvl2pPr>
                <a:lvl3pPr marL="914400" algn="l" rtl="0" fontAlgn="base">
                  <a:spcBef>
                    <a:spcPct val="0"/>
                  </a:spcBef>
                  <a:spcAft>
                    <a:spcPct val="0"/>
                  </a:spcAft>
                  <a:defRPr b="1" kern="1200">
                    <a:solidFill>
                      <a:schemeClr val="dk1"/>
                    </a:solidFill>
                    <a:latin typeface="+mn-lt"/>
                    <a:ea typeface="+mn-ea"/>
                    <a:cs typeface="+mn-cs"/>
                  </a:defRPr>
                </a:lvl3pPr>
                <a:lvl4pPr marL="1371600" algn="l" rtl="0" fontAlgn="base">
                  <a:spcBef>
                    <a:spcPct val="0"/>
                  </a:spcBef>
                  <a:spcAft>
                    <a:spcPct val="0"/>
                  </a:spcAft>
                  <a:defRPr b="1" kern="1200">
                    <a:solidFill>
                      <a:schemeClr val="dk1"/>
                    </a:solidFill>
                    <a:latin typeface="+mn-lt"/>
                    <a:ea typeface="+mn-ea"/>
                    <a:cs typeface="+mn-cs"/>
                  </a:defRPr>
                </a:lvl4pPr>
                <a:lvl5pPr marL="1828800" algn="l" rtl="0" fontAlgn="base">
                  <a:spcBef>
                    <a:spcPct val="0"/>
                  </a:spcBef>
                  <a:spcAft>
                    <a:spcPct val="0"/>
                  </a:spcAft>
                  <a:defRPr b="1" kern="1200">
                    <a:solidFill>
                      <a:schemeClr val="dk1"/>
                    </a:solidFill>
                    <a:latin typeface="+mn-lt"/>
                    <a:ea typeface="+mn-ea"/>
                    <a:cs typeface="+mn-cs"/>
                  </a:defRPr>
                </a:lvl5pPr>
                <a:lvl6pPr marL="2286000" algn="l" defTabSz="914400" rtl="0" eaLnBrk="1" latinLnBrk="0" hangingPunct="1">
                  <a:defRPr b="1" kern="1200">
                    <a:solidFill>
                      <a:schemeClr val="dk1"/>
                    </a:solidFill>
                    <a:latin typeface="+mn-lt"/>
                    <a:ea typeface="+mn-ea"/>
                    <a:cs typeface="+mn-cs"/>
                  </a:defRPr>
                </a:lvl6pPr>
                <a:lvl7pPr marL="2743200" algn="l" defTabSz="914400" rtl="0" eaLnBrk="1" latinLnBrk="0" hangingPunct="1">
                  <a:defRPr b="1" kern="1200">
                    <a:solidFill>
                      <a:schemeClr val="dk1"/>
                    </a:solidFill>
                    <a:latin typeface="+mn-lt"/>
                    <a:ea typeface="+mn-ea"/>
                    <a:cs typeface="+mn-cs"/>
                  </a:defRPr>
                </a:lvl7pPr>
                <a:lvl8pPr marL="3200400" algn="l" defTabSz="914400" rtl="0" eaLnBrk="1" latinLnBrk="0" hangingPunct="1">
                  <a:defRPr b="1" kern="1200">
                    <a:solidFill>
                      <a:schemeClr val="dk1"/>
                    </a:solidFill>
                    <a:latin typeface="+mn-lt"/>
                    <a:ea typeface="+mn-ea"/>
                    <a:cs typeface="+mn-cs"/>
                  </a:defRPr>
                </a:lvl8pPr>
                <a:lvl9pPr marL="3657600" algn="l" defTabSz="914400" rtl="0" eaLnBrk="1" latinLnBrk="0" hangingPunct="1">
                  <a:defRPr b="1" kern="1200">
                    <a:solidFill>
                      <a:schemeClr val="dk1"/>
                    </a:solidFill>
                    <a:latin typeface="+mn-lt"/>
                    <a:ea typeface="+mn-ea"/>
                    <a:cs typeface="+mn-cs"/>
                  </a:defRPr>
                </a:lvl9pPr>
              </a:lstStyle>
              <a:p>
                <a:pPr algn="ctr"/>
                <a:r>
                  <a:rPr kumimoji="1" lang="zh-CN" altLang="en-US" sz="1400" b="1" dirty="0" smtClean="0">
                    <a:solidFill>
                      <a:schemeClr val="dk1"/>
                    </a:solidFill>
                    <a:latin typeface="微软雅黑" panose="020B0503020204020204" charset="-122"/>
                    <a:ea typeface="微软雅黑" panose="020B0503020204020204" charset="-122"/>
                  </a:rPr>
                  <a:t>先进企业经验</a:t>
                </a:r>
                <a:endParaRPr kumimoji="1" lang="zh-CN" altLang="en-US" sz="1400" b="1" dirty="0">
                  <a:solidFill>
                    <a:schemeClr val="dk1"/>
                  </a:solidFill>
                  <a:latin typeface="微软雅黑" panose="020B0503020204020204" charset="-122"/>
                  <a:ea typeface="微软雅黑" panose="020B0503020204020204" charset="-122"/>
                </a:endParaRPr>
              </a:p>
            </p:txBody>
          </p:sp>
        </p:grpSp>
        <p:sp>
          <p:nvSpPr>
            <p:cNvPr id="21" name="Text Box 153"/>
            <p:cNvSpPr txBox="1">
              <a:spLocks noChangeArrowheads="1"/>
            </p:cNvSpPr>
            <p:nvPr/>
          </p:nvSpPr>
          <p:spPr bwMode="auto">
            <a:xfrm>
              <a:off x="6820003" y="1547245"/>
              <a:ext cx="1800000" cy="396000"/>
            </a:xfrm>
            <a:prstGeom prst="rect">
              <a:avLst/>
            </a:prstGeom>
            <a:solidFill>
              <a:schemeClr val="accent5">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defPPr>
                <a:defRPr lang="zh-CN"/>
              </a:defPPr>
              <a:lvl1pPr algn="l" rtl="0" fontAlgn="base">
                <a:spcBef>
                  <a:spcPct val="0"/>
                </a:spcBef>
                <a:spcAft>
                  <a:spcPct val="0"/>
                </a:spcAft>
                <a:defRPr b="1" kern="1200">
                  <a:solidFill>
                    <a:schemeClr val="dk1"/>
                  </a:solidFill>
                  <a:latin typeface="+mn-lt"/>
                  <a:ea typeface="+mn-ea"/>
                  <a:cs typeface="+mn-cs"/>
                </a:defRPr>
              </a:lvl1pPr>
              <a:lvl2pPr marL="457200" algn="l" rtl="0" fontAlgn="base">
                <a:spcBef>
                  <a:spcPct val="0"/>
                </a:spcBef>
                <a:spcAft>
                  <a:spcPct val="0"/>
                </a:spcAft>
                <a:defRPr b="1" kern="1200">
                  <a:solidFill>
                    <a:schemeClr val="dk1"/>
                  </a:solidFill>
                  <a:latin typeface="+mn-lt"/>
                  <a:ea typeface="+mn-ea"/>
                  <a:cs typeface="+mn-cs"/>
                </a:defRPr>
              </a:lvl2pPr>
              <a:lvl3pPr marL="914400" algn="l" rtl="0" fontAlgn="base">
                <a:spcBef>
                  <a:spcPct val="0"/>
                </a:spcBef>
                <a:spcAft>
                  <a:spcPct val="0"/>
                </a:spcAft>
                <a:defRPr b="1" kern="1200">
                  <a:solidFill>
                    <a:schemeClr val="dk1"/>
                  </a:solidFill>
                  <a:latin typeface="+mn-lt"/>
                  <a:ea typeface="+mn-ea"/>
                  <a:cs typeface="+mn-cs"/>
                </a:defRPr>
              </a:lvl3pPr>
              <a:lvl4pPr marL="1371600" algn="l" rtl="0" fontAlgn="base">
                <a:spcBef>
                  <a:spcPct val="0"/>
                </a:spcBef>
                <a:spcAft>
                  <a:spcPct val="0"/>
                </a:spcAft>
                <a:defRPr b="1" kern="1200">
                  <a:solidFill>
                    <a:schemeClr val="dk1"/>
                  </a:solidFill>
                  <a:latin typeface="+mn-lt"/>
                  <a:ea typeface="+mn-ea"/>
                  <a:cs typeface="+mn-cs"/>
                </a:defRPr>
              </a:lvl4pPr>
              <a:lvl5pPr marL="1828800" algn="l" rtl="0" fontAlgn="base">
                <a:spcBef>
                  <a:spcPct val="0"/>
                </a:spcBef>
                <a:spcAft>
                  <a:spcPct val="0"/>
                </a:spcAft>
                <a:defRPr b="1" kern="1200">
                  <a:solidFill>
                    <a:schemeClr val="dk1"/>
                  </a:solidFill>
                  <a:latin typeface="+mn-lt"/>
                  <a:ea typeface="+mn-ea"/>
                  <a:cs typeface="+mn-cs"/>
                </a:defRPr>
              </a:lvl5pPr>
              <a:lvl6pPr marL="2286000" algn="l" defTabSz="914400" rtl="0" eaLnBrk="1" latinLnBrk="0" hangingPunct="1">
                <a:defRPr b="1" kern="1200">
                  <a:solidFill>
                    <a:schemeClr val="dk1"/>
                  </a:solidFill>
                  <a:latin typeface="+mn-lt"/>
                  <a:ea typeface="+mn-ea"/>
                  <a:cs typeface="+mn-cs"/>
                </a:defRPr>
              </a:lvl6pPr>
              <a:lvl7pPr marL="2743200" algn="l" defTabSz="914400" rtl="0" eaLnBrk="1" latinLnBrk="0" hangingPunct="1">
                <a:defRPr b="1" kern="1200">
                  <a:solidFill>
                    <a:schemeClr val="dk1"/>
                  </a:solidFill>
                  <a:latin typeface="+mn-lt"/>
                  <a:ea typeface="+mn-ea"/>
                  <a:cs typeface="+mn-cs"/>
                </a:defRPr>
              </a:lvl7pPr>
              <a:lvl8pPr marL="3200400" algn="l" defTabSz="914400" rtl="0" eaLnBrk="1" latinLnBrk="0" hangingPunct="1">
                <a:defRPr b="1" kern="1200">
                  <a:solidFill>
                    <a:schemeClr val="dk1"/>
                  </a:solidFill>
                  <a:latin typeface="+mn-lt"/>
                  <a:ea typeface="+mn-ea"/>
                  <a:cs typeface="+mn-cs"/>
                </a:defRPr>
              </a:lvl8pPr>
              <a:lvl9pPr marL="3657600" algn="l" defTabSz="914400" rtl="0" eaLnBrk="1" latinLnBrk="0" hangingPunct="1">
                <a:defRPr b="1" kern="1200">
                  <a:solidFill>
                    <a:schemeClr val="dk1"/>
                  </a:solidFill>
                  <a:latin typeface="+mn-lt"/>
                  <a:ea typeface="+mn-ea"/>
                  <a:cs typeface="+mn-cs"/>
                </a:defRPr>
              </a:lvl9pPr>
            </a:lstStyle>
            <a:p>
              <a:pPr algn="ctr"/>
              <a:r>
                <a:rPr kumimoji="1" lang="zh-CN" altLang="en-US" sz="1400" b="1" dirty="0" smtClean="0">
                  <a:latin typeface="微软雅黑" panose="020B0503020204020204" charset="-122"/>
                  <a:ea typeface="微软雅黑" panose="020B0503020204020204" charset="-122"/>
                </a:rPr>
                <a:t>广泛征求相关单位意见</a:t>
              </a:r>
              <a:endParaRPr kumimoji="1" lang="en-US" altLang="zh-CN" sz="1400" b="1" dirty="0" smtClean="0">
                <a:latin typeface="微软雅黑" panose="020B0503020204020204" charset="-122"/>
                <a:ea typeface="微软雅黑" panose="020B0503020204020204" charset="-122"/>
              </a:endParaRPr>
            </a:p>
          </p:txBody>
        </p:sp>
        <p:cxnSp>
          <p:nvCxnSpPr>
            <p:cNvPr id="22" name="直接箭头连接符 21"/>
            <p:cNvCxnSpPr>
              <a:stCxn id="17" idx="3"/>
              <a:endCxn id="7" idx="1"/>
            </p:cNvCxnSpPr>
            <p:nvPr/>
          </p:nvCxnSpPr>
          <p:spPr bwMode="auto">
            <a:xfrm>
              <a:off x="2431997" y="1745245"/>
              <a:ext cx="826003" cy="1"/>
            </a:xfrm>
            <a:prstGeom prst="straightConnector1">
              <a:avLst/>
            </a:prstGeom>
            <a:ln>
              <a:headEnd type="none" w="med" len="med"/>
              <a:tailEnd type="arrow"/>
            </a:ln>
          </p:spPr>
          <p:style>
            <a:lnRef idx="1">
              <a:schemeClr val="accent4"/>
            </a:lnRef>
            <a:fillRef idx="0">
              <a:schemeClr val="accent4"/>
            </a:fillRef>
            <a:effectRef idx="0">
              <a:schemeClr val="accent4"/>
            </a:effectRef>
            <a:fontRef idx="minor">
              <a:schemeClr val="tx1"/>
            </a:fontRef>
          </p:style>
        </p:cxnSp>
        <p:cxnSp>
          <p:nvCxnSpPr>
            <p:cNvPr id="23" name="直接箭头连接符 22"/>
            <p:cNvCxnSpPr>
              <a:stCxn id="21" idx="1"/>
              <a:endCxn id="7" idx="3"/>
            </p:cNvCxnSpPr>
            <p:nvPr/>
          </p:nvCxnSpPr>
          <p:spPr bwMode="auto">
            <a:xfrm rot="10800000" flipV="1">
              <a:off x="5994001" y="1745244"/>
              <a:ext cx="826003" cy="1"/>
            </a:xfrm>
            <a:prstGeom prst="straightConnector1">
              <a:avLst/>
            </a:prstGeom>
            <a:ln>
              <a:solidFill>
                <a:schemeClr val="tx1"/>
              </a:solidFill>
              <a:headEnd type="none" w="med" len="med"/>
              <a:tailEnd type="arrow"/>
            </a:ln>
          </p:spPr>
          <p:style>
            <a:lnRef idx="1">
              <a:schemeClr val="accent4"/>
            </a:lnRef>
            <a:fillRef idx="0">
              <a:schemeClr val="accent4"/>
            </a:fillRef>
            <a:effectRef idx="0">
              <a:schemeClr val="accent4"/>
            </a:effectRef>
            <a:fontRef idx="minor">
              <a:schemeClr val="tx1"/>
            </a:fontRef>
          </p:style>
        </p:cxnSp>
        <p:cxnSp>
          <p:nvCxnSpPr>
            <p:cNvPr id="24" name="肘形连接符 23"/>
            <p:cNvCxnSpPr>
              <a:stCxn id="4" idx="1"/>
              <a:endCxn id="51" idx="3"/>
            </p:cNvCxnSpPr>
            <p:nvPr/>
          </p:nvCxnSpPr>
          <p:spPr bwMode="auto">
            <a:xfrm rot="10800000" flipV="1">
              <a:off x="2431998" y="2527374"/>
              <a:ext cx="826003" cy="228600"/>
            </a:xfrm>
            <a:prstGeom prst="bentConnector3">
              <a:avLst>
                <a:gd name="adj1" fmla="val 56150"/>
              </a:avLst>
            </a:prstGeom>
            <a:ln>
              <a:solidFill>
                <a:schemeClr val="tx1"/>
              </a:solidFill>
              <a:headEnd type="none" w="med" len="med"/>
              <a:tailEnd type="arrow"/>
            </a:ln>
          </p:spPr>
          <p:style>
            <a:lnRef idx="1">
              <a:schemeClr val="dk1"/>
            </a:lnRef>
            <a:fillRef idx="0">
              <a:schemeClr val="dk1"/>
            </a:fillRef>
            <a:effectRef idx="0">
              <a:schemeClr val="dk1"/>
            </a:effectRef>
            <a:fontRef idx="minor">
              <a:schemeClr val="tx1"/>
            </a:fontRef>
          </p:style>
        </p:cxnSp>
        <p:cxnSp>
          <p:nvCxnSpPr>
            <p:cNvPr id="25" name="肘形连接符 24"/>
            <p:cNvCxnSpPr/>
            <p:nvPr/>
          </p:nvCxnSpPr>
          <p:spPr bwMode="auto">
            <a:xfrm flipV="1">
              <a:off x="5996413" y="2303329"/>
              <a:ext cx="826003" cy="228600"/>
            </a:xfrm>
            <a:prstGeom prst="bentConnector3">
              <a:avLst>
                <a:gd name="adj1" fmla="val 50000"/>
              </a:avLst>
            </a:prstGeom>
            <a:ln>
              <a:solidFill>
                <a:schemeClr val="tx1"/>
              </a:solidFill>
              <a:headEnd type="none" w="med" len="med"/>
              <a:tailEnd type="arrow"/>
            </a:ln>
          </p:spPr>
          <p:style>
            <a:lnRef idx="1">
              <a:schemeClr val="dk1"/>
            </a:lnRef>
            <a:fillRef idx="0">
              <a:schemeClr val="dk1"/>
            </a:fillRef>
            <a:effectRef idx="0">
              <a:schemeClr val="dk1"/>
            </a:effectRef>
            <a:fontRef idx="minor">
              <a:schemeClr val="tx1"/>
            </a:fontRef>
          </p:style>
        </p:cxnSp>
        <p:cxnSp>
          <p:nvCxnSpPr>
            <p:cNvPr id="26" name="肘形连接符 25"/>
            <p:cNvCxnSpPr>
              <a:stCxn id="4" idx="3"/>
              <a:endCxn id="49" idx="1"/>
            </p:cNvCxnSpPr>
            <p:nvPr/>
          </p:nvCxnSpPr>
          <p:spPr bwMode="auto">
            <a:xfrm>
              <a:off x="5994000" y="2527374"/>
              <a:ext cx="826003" cy="228600"/>
            </a:xfrm>
            <a:prstGeom prst="bentConnector3">
              <a:avLst>
                <a:gd name="adj1" fmla="val 50000"/>
              </a:avLst>
            </a:prstGeom>
            <a:ln>
              <a:solidFill>
                <a:schemeClr val="tx1"/>
              </a:solidFill>
              <a:headEnd type="none" w="med" len="med"/>
              <a:tailEnd type="arrow"/>
            </a:ln>
          </p:spPr>
          <p:style>
            <a:lnRef idx="1">
              <a:schemeClr val="dk1"/>
            </a:lnRef>
            <a:fillRef idx="0">
              <a:schemeClr val="dk1"/>
            </a:fillRef>
            <a:effectRef idx="0">
              <a:schemeClr val="dk1"/>
            </a:effectRef>
            <a:fontRef idx="minor">
              <a:schemeClr val="tx1"/>
            </a:fontRef>
          </p:style>
        </p:cxnSp>
        <p:cxnSp>
          <p:nvCxnSpPr>
            <p:cNvPr id="27" name="直接箭头连接符 26"/>
            <p:cNvCxnSpPr>
              <a:stCxn id="14" idx="3"/>
              <a:endCxn id="55" idx="1"/>
            </p:cNvCxnSpPr>
            <p:nvPr/>
          </p:nvCxnSpPr>
          <p:spPr bwMode="auto">
            <a:xfrm flipV="1">
              <a:off x="2431997" y="3828530"/>
              <a:ext cx="679528" cy="3530"/>
            </a:xfrm>
            <a:prstGeom prst="straightConnector1">
              <a:avLst/>
            </a:prstGeom>
            <a:ln>
              <a:solidFill>
                <a:schemeClr val="tx1"/>
              </a:solidFill>
              <a:headEnd type="none" w="med" len="med"/>
              <a:tailEnd type="arrow"/>
            </a:ln>
          </p:spPr>
          <p:style>
            <a:lnRef idx="1">
              <a:schemeClr val="accent4"/>
            </a:lnRef>
            <a:fillRef idx="0">
              <a:schemeClr val="accent4"/>
            </a:fillRef>
            <a:effectRef idx="0">
              <a:schemeClr val="accent4"/>
            </a:effectRef>
            <a:fontRef idx="minor">
              <a:schemeClr val="tx1"/>
            </a:fontRef>
          </p:style>
        </p:cxnSp>
        <p:cxnSp>
          <p:nvCxnSpPr>
            <p:cNvPr id="28" name="直接箭头连接符 27"/>
            <p:cNvCxnSpPr>
              <a:stCxn id="44" idx="1"/>
              <a:endCxn id="54" idx="3"/>
            </p:cNvCxnSpPr>
            <p:nvPr/>
          </p:nvCxnSpPr>
          <p:spPr bwMode="auto">
            <a:xfrm rot="10800000" flipV="1">
              <a:off x="6140477" y="3832059"/>
              <a:ext cx="679527" cy="1"/>
            </a:xfrm>
            <a:prstGeom prst="straightConnector1">
              <a:avLst/>
            </a:prstGeom>
            <a:ln>
              <a:solidFill>
                <a:schemeClr val="tx1"/>
              </a:solidFill>
              <a:headEnd type="none" w="med" len="med"/>
              <a:tailEnd type="arrow"/>
            </a:ln>
          </p:spPr>
          <p:style>
            <a:lnRef idx="1">
              <a:schemeClr val="dk1"/>
            </a:lnRef>
            <a:fillRef idx="0">
              <a:schemeClr val="dk1"/>
            </a:fillRef>
            <a:effectRef idx="0">
              <a:schemeClr val="dk1"/>
            </a:effectRef>
            <a:fontRef idx="minor">
              <a:schemeClr val="tx1"/>
            </a:fontRef>
          </p:style>
        </p:cxnSp>
        <p:cxnSp>
          <p:nvCxnSpPr>
            <p:cNvPr id="29" name="肘形连接符 28"/>
            <p:cNvCxnSpPr/>
            <p:nvPr/>
          </p:nvCxnSpPr>
          <p:spPr bwMode="auto">
            <a:xfrm>
              <a:off x="2431997" y="3349460"/>
              <a:ext cx="679528" cy="491770"/>
            </a:xfrm>
            <a:prstGeom prst="bentConnector3">
              <a:avLst>
                <a:gd name="adj1" fmla="val 53738"/>
              </a:avLst>
            </a:prstGeom>
            <a:ln>
              <a:solidFill>
                <a:schemeClr val="tx1"/>
              </a:solidFill>
              <a:headEnd type="none" w="med" len="med"/>
              <a:tailEnd type="arrow"/>
            </a:ln>
          </p:spPr>
          <p:style>
            <a:lnRef idx="1">
              <a:schemeClr val="accent4"/>
            </a:lnRef>
            <a:fillRef idx="0">
              <a:schemeClr val="accent4"/>
            </a:fillRef>
            <a:effectRef idx="0">
              <a:schemeClr val="accent4"/>
            </a:effectRef>
            <a:fontRef idx="minor">
              <a:schemeClr val="tx1"/>
            </a:fontRef>
          </p:style>
        </p:cxnSp>
        <p:cxnSp>
          <p:nvCxnSpPr>
            <p:cNvPr id="30" name="肘形连接符 29"/>
            <p:cNvCxnSpPr/>
            <p:nvPr/>
          </p:nvCxnSpPr>
          <p:spPr bwMode="auto">
            <a:xfrm flipV="1">
              <a:off x="2431997" y="3828530"/>
              <a:ext cx="679528" cy="498830"/>
            </a:xfrm>
            <a:prstGeom prst="bentConnector3">
              <a:avLst>
                <a:gd name="adj1" fmla="val 53738"/>
              </a:avLst>
            </a:prstGeom>
            <a:ln>
              <a:solidFill>
                <a:schemeClr val="tx1"/>
              </a:solidFill>
              <a:headEnd type="none" w="med" len="med"/>
              <a:tailEnd type="arrow"/>
            </a:ln>
          </p:spPr>
          <p:style>
            <a:lnRef idx="1">
              <a:schemeClr val="accent4"/>
            </a:lnRef>
            <a:fillRef idx="0">
              <a:schemeClr val="accent4"/>
            </a:fillRef>
            <a:effectRef idx="0">
              <a:schemeClr val="accent4"/>
            </a:effectRef>
            <a:fontRef idx="minor">
              <a:schemeClr val="tx1"/>
            </a:fontRef>
          </p:style>
        </p:cxnSp>
        <p:cxnSp>
          <p:nvCxnSpPr>
            <p:cNvPr id="31" name="直接箭头连接符 30"/>
            <p:cNvCxnSpPr>
              <a:stCxn id="7" idx="2"/>
              <a:endCxn id="4" idx="0"/>
            </p:cNvCxnSpPr>
            <p:nvPr/>
          </p:nvCxnSpPr>
          <p:spPr bwMode="auto">
            <a:xfrm rot="5400000">
              <a:off x="4429405" y="2140278"/>
              <a:ext cx="393191" cy="1588"/>
            </a:xfrm>
            <a:prstGeom prst="straightConnector1">
              <a:avLst/>
            </a:prstGeom>
            <a:ln>
              <a:solidFill>
                <a:schemeClr val="tx1"/>
              </a:solidFill>
              <a:headEnd type="none" w="med" len="med"/>
              <a:tailEnd type="arrow"/>
            </a:ln>
          </p:spPr>
          <p:style>
            <a:lnRef idx="1">
              <a:schemeClr val="accent4"/>
            </a:lnRef>
            <a:fillRef idx="0">
              <a:schemeClr val="accent4"/>
            </a:fillRef>
            <a:effectRef idx="0">
              <a:schemeClr val="accent4"/>
            </a:effectRef>
            <a:fontRef idx="minor">
              <a:schemeClr val="tx1"/>
            </a:fontRef>
          </p:style>
        </p:cxnSp>
        <p:cxnSp>
          <p:nvCxnSpPr>
            <p:cNvPr id="32" name="肘形连接符 31"/>
            <p:cNvCxnSpPr>
              <a:stCxn id="43" idx="1"/>
              <a:endCxn id="54" idx="3"/>
            </p:cNvCxnSpPr>
            <p:nvPr/>
          </p:nvCxnSpPr>
          <p:spPr bwMode="auto">
            <a:xfrm rot="10800000" flipV="1">
              <a:off x="6140477" y="3336759"/>
              <a:ext cx="679527" cy="495301"/>
            </a:xfrm>
            <a:prstGeom prst="bentConnector3">
              <a:avLst>
                <a:gd name="adj1" fmla="val 50000"/>
              </a:avLst>
            </a:prstGeom>
            <a:ln>
              <a:solidFill>
                <a:schemeClr val="tx1"/>
              </a:solidFill>
              <a:headEnd type="none" w="med" len="med"/>
              <a:tailEnd type="arrow"/>
            </a:ln>
          </p:spPr>
          <p:style>
            <a:lnRef idx="1">
              <a:schemeClr val="dk1"/>
            </a:lnRef>
            <a:fillRef idx="0">
              <a:schemeClr val="dk1"/>
            </a:fillRef>
            <a:effectRef idx="0">
              <a:schemeClr val="dk1"/>
            </a:effectRef>
            <a:fontRef idx="minor">
              <a:schemeClr val="tx1"/>
            </a:fontRef>
          </p:style>
        </p:cxnSp>
        <p:cxnSp>
          <p:nvCxnSpPr>
            <p:cNvPr id="33" name="肘形连接符 32"/>
            <p:cNvCxnSpPr/>
            <p:nvPr/>
          </p:nvCxnSpPr>
          <p:spPr bwMode="auto">
            <a:xfrm rot="10800000">
              <a:off x="6140429" y="3828197"/>
              <a:ext cx="679527" cy="495301"/>
            </a:xfrm>
            <a:prstGeom prst="bentConnector3">
              <a:avLst>
                <a:gd name="adj1" fmla="val 50000"/>
              </a:avLst>
            </a:prstGeom>
            <a:ln>
              <a:solidFill>
                <a:schemeClr val="tx1"/>
              </a:solidFill>
              <a:headEnd type="none" w="med" len="med"/>
              <a:tailEnd type="arrow"/>
            </a:ln>
          </p:spPr>
          <p:style>
            <a:lnRef idx="1">
              <a:schemeClr val="dk1"/>
            </a:lnRef>
            <a:fillRef idx="0">
              <a:schemeClr val="dk1"/>
            </a:fillRef>
            <a:effectRef idx="0">
              <a:schemeClr val="dk1"/>
            </a:effectRef>
            <a:fontRef idx="minor">
              <a:schemeClr val="tx1"/>
            </a:fontRef>
          </p:style>
        </p:cxnSp>
        <p:cxnSp>
          <p:nvCxnSpPr>
            <p:cNvPr id="34" name="肘形连接符 33"/>
            <p:cNvCxnSpPr/>
            <p:nvPr/>
          </p:nvCxnSpPr>
          <p:spPr bwMode="auto">
            <a:xfrm rot="10800000">
              <a:off x="2434106" y="2290752"/>
              <a:ext cx="826003" cy="228600"/>
            </a:xfrm>
            <a:prstGeom prst="bentConnector3">
              <a:avLst>
                <a:gd name="adj1" fmla="val 56150"/>
              </a:avLst>
            </a:prstGeom>
            <a:ln>
              <a:solidFill>
                <a:schemeClr val="tx1"/>
              </a:solidFill>
              <a:headEnd type="none" w="med" len="med"/>
              <a:tailEnd type="arrow"/>
            </a:ln>
          </p:spPr>
          <p:style>
            <a:lnRef idx="1">
              <a:schemeClr val="dk1"/>
            </a:lnRef>
            <a:fillRef idx="0">
              <a:schemeClr val="dk1"/>
            </a:fillRef>
            <a:effectRef idx="0">
              <a:schemeClr val="dk1"/>
            </a:effectRef>
            <a:fontRef idx="minor">
              <a:schemeClr val="tx1"/>
            </a:fontRef>
          </p:style>
        </p:cxnSp>
        <p:cxnSp>
          <p:nvCxnSpPr>
            <p:cNvPr id="35" name="肘形连接符 34"/>
            <p:cNvCxnSpPr/>
            <p:nvPr/>
          </p:nvCxnSpPr>
          <p:spPr bwMode="auto">
            <a:xfrm rot="10800000" flipV="1">
              <a:off x="2431998" y="5039633"/>
              <a:ext cx="826003" cy="228600"/>
            </a:xfrm>
            <a:prstGeom prst="bentConnector3">
              <a:avLst>
                <a:gd name="adj1" fmla="val 56150"/>
              </a:avLst>
            </a:prstGeom>
            <a:ln>
              <a:solidFill>
                <a:schemeClr val="tx1"/>
              </a:solidFill>
              <a:headEnd type="none" w="med" len="med"/>
              <a:tailEnd type="arrow"/>
            </a:ln>
          </p:spPr>
          <p:style>
            <a:lnRef idx="1">
              <a:schemeClr val="dk1"/>
            </a:lnRef>
            <a:fillRef idx="0">
              <a:schemeClr val="dk1"/>
            </a:fillRef>
            <a:effectRef idx="0">
              <a:schemeClr val="dk1"/>
            </a:effectRef>
            <a:fontRef idx="minor">
              <a:schemeClr val="tx1"/>
            </a:fontRef>
          </p:style>
        </p:cxnSp>
        <p:cxnSp>
          <p:nvCxnSpPr>
            <p:cNvPr id="36" name="肘形连接符 35"/>
            <p:cNvCxnSpPr/>
            <p:nvPr/>
          </p:nvCxnSpPr>
          <p:spPr bwMode="auto">
            <a:xfrm rot="10800000">
              <a:off x="2434106" y="4803011"/>
              <a:ext cx="826003" cy="228600"/>
            </a:xfrm>
            <a:prstGeom prst="bentConnector3">
              <a:avLst>
                <a:gd name="adj1" fmla="val 56150"/>
              </a:avLst>
            </a:prstGeom>
            <a:ln>
              <a:solidFill>
                <a:schemeClr val="tx1"/>
              </a:solidFill>
              <a:headEnd type="none" w="med" len="med"/>
              <a:tailEnd type="arrow"/>
            </a:ln>
          </p:spPr>
          <p:style>
            <a:lnRef idx="1">
              <a:schemeClr val="dk1"/>
            </a:lnRef>
            <a:fillRef idx="0">
              <a:schemeClr val="dk1"/>
            </a:fillRef>
            <a:effectRef idx="0">
              <a:schemeClr val="dk1"/>
            </a:effectRef>
            <a:fontRef idx="minor">
              <a:schemeClr val="tx1"/>
            </a:fontRef>
          </p:style>
        </p:cxnSp>
        <p:cxnSp>
          <p:nvCxnSpPr>
            <p:cNvPr id="37" name="肘形连接符 36"/>
            <p:cNvCxnSpPr/>
            <p:nvPr/>
          </p:nvCxnSpPr>
          <p:spPr bwMode="auto">
            <a:xfrm flipV="1">
              <a:off x="5996413" y="4803012"/>
              <a:ext cx="826003" cy="228600"/>
            </a:xfrm>
            <a:prstGeom prst="bentConnector3">
              <a:avLst>
                <a:gd name="adj1" fmla="val 50000"/>
              </a:avLst>
            </a:prstGeom>
            <a:ln>
              <a:solidFill>
                <a:schemeClr val="tx1"/>
              </a:solidFill>
              <a:headEnd type="none" w="med" len="med"/>
              <a:tailEnd type="arrow"/>
            </a:ln>
          </p:spPr>
          <p:style>
            <a:lnRef idx="1">
              <a:schemeClr val="dk1"/>
            </a:lnRef>
            <a:fillRef idx="0">
              <a:schemeClr val="dk1"/>
            </a:fillRef>
            <a:effectRef idx="0">
              <a:schemeClr val="dk1"/>
            </a:effectRef>
            <a:fontRef idx="minor">
              <a:schemeClr val="tx1"/>
            </a:fontRef>
          </p:style>
        </p:cxnSp>
        <p:cxnSp>
          <p:nvCxnSpPr>
            <p:cNvPr id="38" name="肘形连接符 37"/>
            <p:cNvCxnSpPr/>
            <p:nvPr/>
          </p:nvCxnSpPr>
          <p:spPr bwMode="auto">
            <a:xfrm>
              <a:off x="5994000" y="5027057"/>
              <a:ext cx="826003" cy="228600"/>
            </a:xfrm>
            <a:prstGeom prst="bentConnector3">
              <a:avLst>
                <a:gd name="adj1" fmla="val 50000"/>
              </a:avLst>
            </a:prstGeom>
            <a:ln>
              <a:solidFill>
                <a:schemeClr val="tx1"/>
              </a:solidFill>
              <a:headEnd type="none" w="med" len="med"/>
              <a:tailEnd type="arrow"/>
            </a:ln>
          </p:spPr>
          <p:style>
            <a:lnRef idx="1">
              <a:schemeClr val="dk1"/>
            </a:lnRef>
            <a:fillRef idx="0">
              <a:schemeClr val="dk1"/>
            </a:fillRef>
            <a:effectRef idx="0">
              <a:schemeClr val="dk1"/>
            </a:effectRef>
            <a:fontRef idx="minor">
              <a:schemeClr val="tx1"/>
            </a:fontRef>
          </p:style>
        </p:cxnSp>
        <p:cxnSp>
          <p:nvCxnSpPr>
            <p:cNvPr id="39" name="肘形连接符 38"/>
            <p:cNvCxnSpPr/>
            <p:nvPr/>
          </p:nvCxnSpPr>
          <p:spPr bwMode="auto">
            <a:xfrm rot="5400000">
              <a:off x="3527253" y="2767747"/>
              <a:ext cx="648000" cy="648000"/>
            </a:xfrm>
            <a:prstGeom prst="bentConnector3">
              <a:avLst>
                <a:gd name="adj1" fmla="val 50000"/>
              </a:avLst>
            </a:prstGeom>
            <a:ln>
              <a:solidFill>
                <a:schemeClr val="tx1"/>
              </a:solidFill>
              <a:headEnd type="none" w="med" len="med"/>
              <a:tailEnd type="arrow"/>
            </a:ln>
          </p:spPr>
          <p:style>
            <a:lnRef idx="1">
              <a:schemeClr val="dk1"/>
            </a:lnRef>
            <a:fillRef idx="0">
              <a:schemeClr val="dk1"/>
            </a:fillRef>
            <a:effectRef idx="0">
              <a:schemeClr val="dk1"/>
            </a:effectRef>
            <a:fontRef idx="minor">
              <a:schemeClr val="tx1"/>
            </a:fontRef>
          </p:style>
        </p:cxnSp>
        <p:cxnSp>
          <p:nvCxnSpPr>
            <p:cNvPr id="40" name="肘形连接符 39"/>
            <p:cNvCxnSpPr/>
            <p:nvPr/>
          </p:nvCxnSpPr>
          <p:spPr bwMode="auto">
            <a:xfrm rot="16200000" flipH="1">
              <a:off x="4960253" y="2767747"/>
              <a:ext cx="648000" cy="648000"/>
            </a:xfrm>
            <a:prstGeom prst="bentConnector3">
              <a:avLst>
                <a:gd name="adj1" fmla="val 50000"/>
              </a:avLst>
            </a:prstGeom>
            <a:ln>
              <a:solidFill>
                <a:schemeClr val="tx1"/>
              </a:solidFill>
              <a:headEnd type="none" w="med" len="med"/>
              <a:tailEnd type="arrow"/>
            </a:ln>
          </p:spPr>
          <p:style>
            <a:lnRef idx="1">
              <a:schemeClr val="dk1"/>
            </a:lnRef>
            <a:fillRef idx="0">
              <a:schemeClr val="dk1"/>
            </a:fillRef>
            <a:effectRef idx="0">
              <a:schemeClr val="dk1"/>
            </a:effectRef>
            <a:fontRef idx="minor">
              <a:schemeClr val="tx1"/>
            </a:fontRef>
          </p:style>
        </p:cxnSp>
        <p:cxnSp>
          <p:nvCxnSpPr>
            <p:cNvPr id="41" name="肘形连接符 40"/>
            <p:cNvCxnSpPr/>
            <p:nvPr/>
          </p:nvCxnSpPr>
          <p:spPr bwMode="auto">
            <a:xfrm rot="16200000" flipH="1">
              <a:off x="3619353" y="4136147"/>
              <a:ext cx="540000" cy="648000"/>
            </a:xfrm>
            <a:prstGeom prst="bentConnector3">
              <a:avLst>
                <a:gd name="adj1" fmla="val 50000"/>
              </a:avLst>
            </a:prstGeom>
            <a:ln>
              <a:solidFill>
                <a:schemeClr val="tx1"/>
              </a:solidFill>
              <a:headEnd type="none" w="med" len="med"/>
              <a:tailEnd type="arrow"/>
            </a:ln>
          </p:spPr>
          <p:style>
            <a:lnRef idx="1">
              <a:schemeClr val="dk1"/>
            </a:lnRef>
            <a:fillRef idx="0">
              <a:schemeClr val="dk1"/>
            </a:fillRef>
            <a:effectRef idx="0">
              <a:schemeClr val="dk1"/>
            </a:effectRef>
            <a:fontRef idx="minor">
              <a:schemeClr val="tx1"/>
            </a:fontRef>
          </p:style>
        </p:cxnSp>
        <p:cxnSp>
          <p:nvCxnSpPr>
            <p:cNvPr id="42" name="肘形连接符 41"/>
            <p:cNvCxnSpPr/>
            <p:nvPr/>
          </p:nvCxnSpPr>
          <p:spPr bwMode="auto">
            <a:xfrm rot="5400000">
              <a:off x="5052353" y="4136147"/>
              <a:ext cx="540000" cy="648000"/>
            </a:xfrm>
            <a:prstGeom prst="bentConnector3">
              <a:avLst>
                <a:gd name="adj1" fmla="val 50000"/>
              </a:avLst>
            </a:prstGeom>
            <a:ln>
              <a:solidFill>
                <a:schemeClr val="tx1"/>
              </a:solidFill>
              <a:headEnd type="none" w="med" len="med"/>
              <a:tailEnd type="arrow"/>
            </a:ln>
          </p:spPr>
          <p:style>
            <a:lnRef idx="1">
              <a:schemeClr val="dk1"/>
            </a:lnRef>
            <a:fillRef idx="0">
              <a:schemeClr val="dk1"/>
            </a:fillRef>
            <a:effectRef idx="0">
              <a:schemeClr val="dk1"/>
            </a:effectRef>
            <a:fontRef idx="minor">
              <a:schemeClr val="tx1"/>
            </a:fontRef>
          </p:style>
        </p:cxnSp>
      </p:grpSp>
      <p:sp>
        <p:nvSpPr>
          <p:cNvPr id="56"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
        <p:nvSpPr>
          <p:cNvPr id="57" name="矩形 56"/>
          <p:cNvSpPr/>
          <p:nvPr/>
        </p:nvSpPr>
        <p:spPr>
          <a:xfrm>
            <a:off x="395536" y="764704"/>
            <a:ext cx="8748464" cy="584775"/>
          </a:xfrm>
          <a:prstGeom prst="rect">
            <a:avLst/>
          </a:prstGeom>
        </p:spPr>
        <p:txBody>
          <a:bodyPr wrap="square">
            <a:spAutoFit/>
          </a:bodyPr>
          <a:lstStyle/>
          <a:p>
            <a:pPr marL="342900" lvl="1" indent="-342900" eaLnBrk="0" hangingPunct="0">
              <a:spcBef>
                <a:spcPts val="0"/>
              </a:spcBef>
              <a:buClr>
                <a:srgbClr val="FF0000"/>
              </a:buClr>
              <a:buSzPct val="60000"/>
              <a:buFont typeface="Wingdings" panose="05000000000000000000" pitchFamily="2" charset="2"/>
              <a:buChar char="q"/>
              <a:defRPr/>
            </a:pPr>
            <a:r>
              <a:rPr lang="zh-CN" altLang="en-US" sz="1600" dirty="0" smtClean="0">
                <a:latin typeface="微软雅黑" panose="020B0503020204020204" charset="-122"/>
                <a:ea typeface="微软雅黑" panose="020B0503020204020204" charset="-122"/>
              </a:rPr>
              <a:t>以</a:t>
            </a:r>
            <a:r>
              <a:rPr lang="en-US" altLang="zh-CN" sz="1600" dirty="0" smtClean="0">
                <a:latin typeface="微软雅黑" panose="020B0503020204020204" charset="-122"/>
                <a:ea typeface="微软雅黑" panose="020B0503020204020204" charset="-122"/>
              </a:rPr>
              <a:t>A</a:t>
            </a:r>
            <a:r>
              <a:rPr lang="zh-CN" altLang="en-US" sz="1600" dirty="0" smtClean="0">
                <a:latin typeface="微软雅黑" panose="020B0503020204020204" charset="-122"/>
                <a:ea typeface="微软雅黑" panose="020B0503020204020204" charset="-122"/>
              </a:rPr>
              <a:t>公司多年沉淀的相关知识成果</a:t>
            </a:r>
            <a:r>
              <a:rPr lang="zh-CN" altLang="zh-CN" sz="1600" dirty="0" smtClean="0">
                <a:latin typeface="微软雅黑" panose="020B0503020204020204" charset="-122"/>
                <a:ea typeface="微软雅黑" panose="020B0503020204020204" charset="-122"/>
              </a:rPr>
              <a:t>作参考依据，进行适当裁减，并补充</a:t>
            </a:r>
            <a:r>
              <a:rPr lang="en-US" altLang="zh-CN" sz="1600" dirty="0" smtClean="0">
                <a:latin typeface="微软雅黑" panose="020B0503020204020204" charset="-122"/>
                <a:ea typeface="微软雅黑" panose="020B0503020204020204" charset="-122"/>
              </a:rPr>
              <a:t>XX</a:t>
            </a:r>
            <a:r>
              <a:rPr lang="zh-CN" altLang="en-US" sz="1600" dirty="0" smtClean="0">
                <a:latin typeface="微软雅黑" panose="020B0503020204020204" charset="-122"/>
                <a:ea typeface="微软雅黑" panose="020B0503020204020204" charset="-122"/>
              </a:rPr>
              <a:t>集团</a:t>
            </a:r>
            <a:r>
              <a:rPr lang="zh-CN" altLang="zh-CN" sz="1600" dirty="0" smtClean="0">
                <a:latin typeface="微软雅黑" panose="020B0503020204020204" charset="-122"/>
                <a:ea typeface="微软雅黑" panose="020B0503020204020204" charset="-122"/>
              </a:rPr>
              <a:t>的一些特色，形成</a:t>
            </a:r>
            <a:r>
              <a:rPr lang="en-US" altLang="zh-CN" sz="1600" dirty="0" smtClean="0">
                <a:latin typeface="微软雅黑" panose="020B0503020204020204" charset="-122"/>
                <a:ea typeface="微软雅黑" panose="020B0503020204020204" charset="-122"/>
              </a:rPr>
              <a:t>XX</a:t>
            </a:r>
            <a:r>
              <a:rPr lang="zh-CN" altLang="en-US" sz="1600" dirty="0" smtClean="0">
                <a:latin typeface="微软雅黑" panose="020B0503020204020204" charset="-122"/>
                <a:ea typeface="微软雅黑" panose="020B0503020204020204" charset="-122"/>
              </a:rPr>
              <a:t>集团的</a:t>
            </a:r>
            <a:r>
              <a:rPr lang="zh-CN" altLang="zh-CN" sz="1600" dirty="0" smtClean="0">
                <a:latin typeface="微软雅黑" panose="020B0503020204020204" charset="-122"/>
                <a:ea typeface="微软雅黑" panose="020B0503020204020204" charset="-122"/>
              </a:rPr>
              <a:t>信息分类标准</a:t>
            </a:r>
            <a:r>
              <a:rPr lang="zh-CN" altLang="en-US" sz="1600" dirty="0" smtClean="0">
                <a:latin typeface="微软雅黑" panose="020B0503020204020204" charset="-122"/>
                <a:ea typeface="微软雅黑" panose="020B0503020204020204" charset="-122"/>
              </a:rPr>
              <a:t>，</a:t>
            </a:r>
            <a:r>
              <a:rPr lang="zh-CN" altLang="zh-CN" sz="1600" dirty="0" smtClean="0">
                <a:latin typeface="微软雅黑" panose="020B0503020204020204" charset="-122"/>
                <a:ea typeface="微软雅黑" panose="020B0503020204020204" charset="-122"/>
              </a:rPr>
              <a:t>这样速度最快</a:t>
            </a:r>
            <a:r>
              <a:rPr lang="zh-CN" altLang="en-US" sz="1600" dirty="0" smtClean="0">
                <a:latin typeface="微软雅黑" panose="020B0503020204020204" charset="-122"/>
                <a:ea typeface="微软雅黑" panose="020B0503020204020204" charset="-122"/>
              </a:rPr>
              <a:t>，风险最小</a:t>
            </a:r>
            <a:r>
              <a:rPr lang="zh-CN" altLang="zh-CN" sz="1600" dirty="0" smtClean="0">
                <a:latin typeface="微软雅黑" panose="020B0503020204020204" charset="-122"/>
                <a:ea typeface="微软雅黑" panose="020B0503020204020204" charset="-122"/>
              </a:rPr>
              <a:t>。</a:t>
            </a:r>
            <a:endParaRPr lang="zh-CN" altLang="en-US" sz="1600" dirty="0" smtClean="0">
              <a:latin typeface="微软雅黑" panose="020B0503020204020204" charset="-122"/>
              <a:ea typeface="微软雅黑" panose="020B0503020204020204" charset="-122"/>
            </a:endParaRPr>
          </a:p>
        </p:txBody>
      </p:sp>
      <p:sp>
        <p:nvSpPr>
          <p:cNvPr id="58" name="Cloud 65"/>
          <p:cNvSpPr/>
          <p:nvPr/>
        </p:nvSpPr>
        <p:spPr bwMode="auto">
          <a:xfrm>
            <a:off x="1331640" y="2270627"/>
            <a:ext cx="6768752" cy="3318613"/>
          </a:xfrm>
          <a:prstGeom prst="cloud">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ctr" anchorCtr="0" compatLnSpc="1"/>
          <a:lstStyle/>
          <a:p>
            <a:pPr marL="285750" indent="-285750">
              <a:lnSpc>
                <a:spcPct val="150000"/>
              </a:lnSpc>
              <a:buClr>
                <a:srgbClr val="C00000"/>
              </a:buClr>
              <a:buFont typeface="Wingdings" panose="05000000000000000000" pitchFamily="2" charset="2"/>
              <a:buChar char="p"/>
            </a:pPr>
            <a:r>
              <a:rPr lang="zh-CN" altLang="en-US" sz="1600" dirty="0" smtClean="0">
                <a:solidFill>
                  <a:schemeClr val="bg1"/>
                </a:solidFill>
                <a:latin typeface="微软雅黑" panose="020B0503020204020204" charset="-122"/>
                <a:ea typeface="微软雅黑" panose="020B0503020204020204" charset="-122"/>
              </a:rPr>
              <a:t>参考</a:t>
            </a:r>
            <a:r>
              <a:rPr lang="en-US" altLang="zh-CN" sz="1600" dirty="0" smtClean="0">
                <a:solidFill>
                  <a:schemeClr val="bg1"/>
                </a:solidFill>
                <a:latin typeface="微软雅黑" panose="020B0503020204020204" charset="-122"/>
                <a:ea typeface="微软雅黑" panose="020B0503020204020204" charset="-122"/>
              </a:rPr>
              <a:t>A</a:t>
            </a:r>
            <a:r>
              <a:rPr lang="zh-CN" altLang="en-US" sz="1600" dirty="0" smtClean="0">
                <a:solidFill>
                  <a:schemeClr val="bg1"/>
                </a:solidFill>
                <a:latin typeface="微软雅黑" panose="020B0503020204020204" charset="-122"/>
                <a:ea typeface="微软雅黑" panose="020B0503020204020204" charset="-122"/>
              </a:rPr>
              <a:t>公司的</a:t>
            </a:r>
            <a:r>
              <a:rPr lang="zh-CN" altLang="en-US" sz="1600" dirty="0">
                <a:solidFill>
                  <a:schemeClr val="bg1"/>
                </a:solidFill>
                <a:latin typeface="微软雅黑" panose="020B0503020204020204" charset="-122"/>
                <a:ea typeface="微软雅黑" panose="020B0503020204020204" charset="-122"/>
              </a:rPr>
              <a:t>信息分类标准知识成果，</a:t>
            </a:r>
            <a:r>
              <a:rPr lang="zh-CN" altLang="en-US" sz="1600" dirty="0" smtClean="0">
                <a:solidFill>
                  <a:schemeClr val="bg1"/>
                </a:solidFill>
                <a:latin typeface="微软雅黑" panose="020B0503020204020204" charset="-122"/>
                <a:ea typeface="微软雅黑" panose="020B0503020204020204" charset="-122"/>
              </a:rPr>
              <a:t>结合</a:t>
            </a:r>
            <a:r>
              <a:rPr lang="en-US" altLang="zh-CN" sz="1600" dirty="0" smtClean="0">
                <a:solidFill>
                  <a:schemeClr val="bg1"/>
                </a:solidFill>
                <a:latin typeface="微软雅黑" panose="020B0503020204020204" charset="-122"/>
                <a:ea typeface="微软雅黑" panose="020B0503020204020204" charset="-122"/>
              </a:rPr>
              <a:t>XX</a:t>
            </a:r>
            <a:r>
              <a:rPr lang="zh-CN" altLang="en-US" sz="1600" dirty="0" smtClean="0">
                <a:solidFill>
                  <a:schemeClr val="bg1"/>
                </a:solidFill>
                <a:latin typeface="微软雅黑" panose="020B0503020204020204" charset="-122"/>
                <a:ea typeface="微软雅黑" panose="020B0503020204020204" charset="-122"/>
              </a:rPr>
              <a:t>集团</a:t>
            </a:r>
            <a:r>
              <a:rPr lang="zh-CN" altLang="en-US" sz="1600" dirty="0">
                <a:solidFill>
                  <a:schemeClr val="bg1"/>
                </a:solidFill>
                <a:latin typeface="微软雅黑" panose="020B0503020204020204" charset="-122"/>
                <a:ea typeface="微软雅黑" panose="020B0503020204020204" charset="-122"/>
              </a:rPr>
              <a:t>的实际业务现状和发展需求，来完成</a:t>
            </a:r>
            <a:r>
              <a:rPr lang="en-US" altLang="zh-CN" sz="1600" dirty="0" smtClean="0">
                <a:solidFill>
                  <a:schemeClr val="bg1"/>
                </a:solidFill>
                <a:latin typeface="微软雅黑" panose="020B0503020204020204" charset="-122"/>
                <a:ea typeface="微软雅黑" panose="020B0503020204020204" charset="-122"/>
              </a:rPr>
              <a:t>《XX</a:t>
            </a:r>
            <a:r>
              <a:rPr lang="zh-CN" altLang="en-US" sz="1600" dirty="0" smtClean="0">
                <a:solidFill>
                  <a:schemeClr val="bg1"/>
                </a:solidFill>
                <a:latin typeface="微软雅黑" panose="020B0503020204020204" charset="-122"/>
                <a:ea typeface="微软雅黑" panose="020B0503020204020204" charset="-122"/>
              </a:rPr>
              <a:t>集团</a:t>
            </a:r>
            <a:r>
              <a:rPr lang="zh-CN" altLang="en-US" sz="1600" dirty="0">
                <a:solidFill>
                  <a:schemeClr val="bg1"/>
                </a:solidFill>
                <a:latin typeface="微软雅黑" panose="020B0503020204020204" charset="-122"/>
                <a:ea typeface="微软雅黑" panose="020B0503020204020204" charset="-122"/>
              </a:rPr>
              <a:t>物料分类与代码</a:t>
            </a:r>
            <a:r>
              <a:rPr lang="en-US" altLang="zh-CN" sz="1600" dirty="0">
                <a:solidFill>
                  <a:schemeClr val="bg1"/>
                </a:solidFill>
                <a:latin typeface="微软雅黑" panose="020B0503020204020204" charset="-122"/>
                <a:ea typeface="微软雅黑" panose="020B0503020204020204" charset="-122"/>
              </a:rPr>
              <a:t>》</a:t>
            </a:r>
            <a:r>
              <a:rPr lang="zh-CN" altLang="en-US" sz="1600" dirty="0">
                <a:solidFill>
                  <a:schemeClr val="bg1"/>
                </a:solidFill>
                <a:latin typeface="微软雅黑" panose="020B0503020204020204" charset="-122"/>
                <a:ea typeface="微软雅黑" panose="020B0503020204020204" charset="-122"/>
              </a:rPr>
              <a:t>。</a:t>
            </a:r>
            <a:endParaRPr lang="en-US" altLang="zh-CN" sz="1600" dirty="0">
              <a:solidFill>
                <a:schemeClr val="bg1"/>
              </a:solidFill>
              <a:latin typeface="微软雅黑" panose="020B0503020204020204" charset="-122"/>
              <a:ea typeface="微软雅黑" panose="020B0503020204020204" charset="-122"/>
            </a:endParaRPr>
          </a:p>
          <a:p>
            <a:pPr marL="285750" indent="-285750">
              <a:lnSpc>
                <a:spcPct val="150000"/>
              </a:lnSpc>
              <a:buClr>
                <a:srgbClr val="C00000"/>
              </a:buClr>
              <a:buFont typeface="Wingdings" panose="05000000000000000000" pitchFamily="2" charset="2"/>
              <a:buChar char="p"/>
            </a:pPr>
            <a:r>
              <a:rPr lang="zh-CN" altLang="en-US" sz="1600" dirty="0">
                <a:solidFill>
                  <a:schemeClr val="bg1"/>
                </a:solidFill>
                <a:latin typeface="微软雅黑" panose="020B0503020204020204" charset="-122"/>
                <a:ea typeface="微软雅黑" panose="020B0503020204020204" charset="-122"/>
              </a:rPr>
              <a:t>通过前期我们实施的经验来看，初步</a:t>
            </a:r>
            <a:r>
              <a:rPr lang="zh-CN" altLang="en-US" sz="1600" dirty="0" smtClean="0">
                <a:solidFill>
                  <a:schemeClr val="bg1"/>
                </a:solidFill>
                <a:latin typeface="微软雅黑" panose="020B0503020204020204" charset="-122"/>
                <a:ea typeface="微软雅黑" panose="020B0503020204020204" charset="-122"/>
              </a:rPr>
              <a:t>估计</a:t>
            </a:r>
            <a:r>
              <a:rPr lang="en-US" altLang="zh-CN" sz="1600" dirty="0" smtClean="0">
                <a:solidFill>
                  <a:schemeClr val="bg1"/>
                </a:solidFill>
                <a:latin typeface="微软雅黑" panose="020B0503020204020204" charset="-122"/>
                <a:ea typeface="微软雅黑" panose="020B0503020204020204" charset="-122"/>
              </a:rPr>
              <a:t>A</a:t>
            </a:r>
            <a:r>
              <a:rPr lang="zh-CN" altLang="en-US" sz="1600" dirty="0" smtClean="0">
                <a:solidFill>
                  <a:schemeClr val="bg1"/>
                </a:solidFill>
                <a:latin typeface="微软雅黑" panose="020B0503020204020204" charset="-122"/>
                <a:ea typeface="微软雅黑" panose="020B0503020204020204" charset="-122"/>
              </a:rPr>
              <a:t>公司现有</a:t>
            </a:r>
            <a:r>
              <a:rPr lang="zh-CN" altLang="en-US" sz="1600" dirty="0">
                <a:solidFill>
                  <a:schemeClr val="bg1"/>
                </a:solidFill>
                <a:latin typeface="微软雅黑" panose="020B0503020204020204" charset="-122"/>
                <a:ea typeface="微软雅黑" panose="020B0503020204020204" charset="-122"/>
              </a:rPr>
              <a:t>成果的</a:t>
            </a:r>
            <a:r>
              <a:rPr lang="en-US" altLang="zh-CN" sz="1600" dirty="0">
                <a:solidFill>
                  <a:schemeClr val="bg1"/>
                </a:solidFill>
                <a:latin typeface="微软雅黑" panose="020B0503020204020204" charset="-122"/>
                <a:ea typeface="微软雅黑" panose="020B0503020204020204" charset="-122"/>
              </a:rPr>
              <a:t>85%</a:t>
            </a:r>
            <a:r>
              <a:rPr lang="zh-CN" altLang="en-US" sz="1600" dirty="0">
                <a:solidFill>
                  <a:schemeClr val="bg1"/>
                </a:solidFill>
                <a:latin typeface="微软雅黑" panose="020B0503020204020204" charset="-122"/>
                <a:ea typeface="微软雅黑" panose="020B0503020204020204" charset="-122"/>
              </a:rPr>
              <a:t>以上可直接复用，补充、新增的分类最终在</a:t>
            </a:r>
            <a:r>
              <a:rPr lang="en-US" altLang="zh-CN" sz="1600" dirty="0">
                <a:solidFill>
                  <a:schemeClr val="bg1"/>
                </a:solidFill>
                <a:latin typeface="微软雅黑" panose="020B0503020204020204" charset="-122"/>
                <a:ea typeface="微软雅黑" panose="020B0503020204020204" charset="-122"/>
              </a:rPr>
              <a:t>15%</a:t>
            </a:r>
            <a:r>
              <a:rPr lang="zh-CN" altLang="en-US" sz="1600" dirty="0">
                <a:solidFill>
                  <a:schemeClr val="bg1"/>
                </a:solidFill>
                <a:latin typeface="微软雅黑" panose="020B0503020204020204" charset="-122"/>
                <a:ea typeface="微软雅黑" panose="020B0503020204020204" charset="-122"/>
              </a:rPr>
              <a:t>以内</a:t>
            </a:r>
            <a:endParaRPr lang="zh-CN" altLang="en-US" sz="1600" dirty="0">
              <a:solidFill>
                <a:schemeClr val="bg1"/>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8"/>
                                        </p:tgtEl>
                                        <p:attrNameLst>
                                          <p:attrName>style.visibility</p:attrName>
                                        </p:attrNameLst>
                                      </p:cBhvr>
                                      <p:to>
                                        <p:strVal val="visible"/>
                                      </p:to>
                                    </p:set>
                                    <p:animEffect transition="in" filter="fade">
                                      <p:cBhvr>
                                        <p:cTn id="14" dur="1000"/>
                                        <p:tgtEl>
                                          <p:spTgt spid="58"/>
                                        </p:tgtEl>
                                      </p:cBhvr>
                                    </p:animEffect>
                                    <p:anim calcmode="lin" valueType="num">
                                      <p:cBhvr>
                                        <p:cTn id="15" dur="1000" fill="hold"/>
                                        <p:tgtEl>
                                          <p:spTgt spid="58"/>
                                        </p:tgtEl>
                                        <p:attrNameLst>
                                          <p:attrName>ppt_x</p:attrName>
                                        </p:attrNameLst>
                                      </p:cBhvr>
                                      <p:tavLst>
                                        <p:tav tm="0">
                                          <p:val>
                                            <p:strVal val="#ppt_x"/>
                                          </p:val>
                                        </p:tav>
                                        <p:tav tm="100000">
                                          <p:val>
                                            <p:strVal val="#ppt_x"/>
                                          </p:val>
                                        </p:tav>
                                      </p:tavLst>
                                    </p:anim>
                                    <p:anim calcmode="lin" valueType="num">
                                      <p:cBhvr>
                                        <p:cTn id="16"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标题 10"/>
          <p:cNvSpPr>
            <a:spLocks noGrp="1"/>
          </p:cNvSpPr>
          <p:nvPr>
            <p:ph type="title"/>
          </p:nvPr>
        </p:nvSpPr>
        <p:spPr>
          <a:xfrm>
            <a:off x="383456" y="189012"/>
            <a:ext cx="5700712" cy="647700"/>
          </a:xfrm>
        </p:spPr>
        <p:txBody>
          <a:bodyPr/>
          <a:lstStyle/>
          <a:p>
            <a:pPr>
              <a:defRPr/>
            </a:pPr>
            <a:r>
              <a:rPr lang="zh-CN" altLang="en-US" sz="2600" dirty="0" smtClean="0">
                <a:latin typeface="微软雅黑" panose="020B0503020204020204" charset="-122"/>
                <a:ea typeface="微软雅黑" panose="020B0503020204020204" charset="-122"/>
              </a:rPr>
              <a:t>物料代码相关标准</a:t>
            </a:r>
            <a:r>
              <a:rPr lang="en-US" altLang="zh-CN" sz="2600" dirty="0" smtClean="0">
                <a:latin typeface="微软雅黑" panose="020B0503020204020204" charset="-122"/>
                <a:ea typeface="微软雅黑" panose="020B0503020204020204" charset="-122"/>
              </a:rPr>
              <a:t>--</a:t>
            </a:r>
            <a:r>
              <a:rPr lang="zh-CN" altLang="en-US" sz="2600" dirty="0" smtClean="0">
                <a:latin typeface="微软雅黑" panose="020B0503020204020204" charset="-122"/>
                <a:ea typeface="微软雅黑" panose="020B0503020204020204" charset="-122"/>
              </a:rPr>
              <a:t>物料</a:t>
            </a:r>
            <a:r>
              <a:rPr lang="zh-CN" altLang="en-US" sz="2600" dirty="0">
                <a:latin typeface="微软雅黑" panose="020B0503020204020204" charset="-122"/>
                <a:ea typeface="微软雅黑" panose="020B0503020204020204" charset="-122"/>
              </a:rPr>
              <a:t>分类规则</a:t>
            </a:r>
            <a:endParaRPr lang="zh-CN" altLang="en-US" sz="2600" dirty="0">
              <a:latin typeface="微软雅黑" panose="020B0503020204020204" charset="-122"/>
              <a:ea typeface="微软雅黑" panose="020B0503020204020204" charset="-122"/>
            </a:endParaRPr>
          </a:p>
        </p:txBody>
      </p:sp>
      <p:sp>
        <p:nvSpPr>
          <p:cNvPr id="14"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EC06166D-9882-4604-BF23-08E8F8306A7C}" type="slidenum">
              <a:rPr lang="zh-TW" altLang="en-US" sz="1200">
                <a:latin typeface="Times New Roman" panose="02020603050405020304" pitchFamily="18" charset="0"/>
                <a:ea typeface="PMingLiU" pitchFamily="18" charset="-120"/>
              </a:rPr>
            </a:fld>
            <a:endParaRPr lang="en-US" altLang="zh-TW" sz="1200">
              <a:latin typeface="Times New Roman" panose="02020603050405020304" pitchFamily="18" charset="0"/>
              <a:ea typeface="PMingLiU" pitchFamily="18" charset="-120"/>
            </a:endParaRPr>
          </a:p>
        </p:txBody>
      </p:sp>
      <p:sp>
        <p:nvSpPr>
          <p:cNvPr id="15" name="Text Box 4"/>
          <p:cNvSpPr txBox="1">
            <a:spLocks noChangeArrowheads="1"/>
          </p:cNvSpPr>
          <p:nvPr/>
        </p:nvSpPr>
        <p:spPr bwMode="auto">
          <a:xfrm>
            <a:off x="35496" y="1847146"/>
            <a:ext cx="1455441"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kumimoji="1" lang="zh-CN" altLang="en-US" dirty="0">
                <a:latin typeface="+mn-ea"/>
              </a:rPr>
              <a:t>大</a:t>
            </a:r>
            <a:r>
              <a:rPr kumimoji="1" lang="zh-CN" altLang="en-US" dirty="0" smtClean="0">
                <a:latin typeface="+mn-ea"/>
              </a:rPr>
              <a:t>类</a:t>
            </a:r>
            <a:endParaRPr kumimoji="1" lang="zh-CN" altLang="en-US" dirty="0" smtClean="0">
              <a:latin typeface="+mn-ea"/>
            </a:endParaRPr>
          </a:p>
          <a:p>
            <a:pPr algn="ctr">
              <a:spcBef>
                <a:spcPct val="50000"/>
              </a:spcBef>
            </a:pPr>
            <a:r>
              <a:rPr kumimoji="1" lang="en-US" altLang="zh-CN" sz="2000" dirty="0" smtClean="0">
                <a:solidFill>
                  <a:srgbClr val="FF0000"/>
                </a:solidFill>
                <a:latin typeface="+mn-ea"/>
                <a:cs typeface="Times New Roman" panose="02020603050405020304" pitchFamily="18" charset="0"/>
              </a:rPr>
              <a:t>01</a:t>
            </a:r>
            <a:r>
              <a:rPr kumimoji="1" lang="en-US" altLang="zh-CN" sz="2000" dirty="0" smtClean="0">
                <a:solidFill>
                  <a:srgbClr val="FF0000"/>
                </a:solidFill>
                <a:latin typeface="+mn-ea"/>
              </a:rPr>
              <a:t> </a:t>
            </a:r>
            <a:r>
              <a:rPr kumimoji="1" lang="zh-CN" altLang="en-US" sz="2000" dirty="0" smtClean="0">
                <a:solidFill>
                  <a:srgbClr val="FF0000"/>
                </a:solidFill>
                <a:latin typeface="+mn-ea"/>
              </a:rPr>
              <a:t>钢材</a:t>
            </a:r>
            <a:endParaRPr kumimoji="1" lang="zh-CN" altLang="en-US" sz="2000" dirty="0">
              <a:solidFill>
                <a:srgbClr val="FF0000"/>
              </a:solidFill>
              <a:latin typeface="+mn-ea"/>
            </a:endParaRPr>
          </a:p>
        </p:txBody>
      </p:sp>
      <p:sp>
        <p:nvSpPr>
          <p:cNvPr id="16" name="Text Box 6"/>
          <p:cNvSpPr txBox="1">
            <a:spLocks noChangeArrowheads="1"/>
          </p:cNvSpPr>
          <p:nvPr/>
        </p:nvSpPr>
        <p:spPr bwMode="auto">
          <a:xfrm>
            <a:off x="0" y="1412776"/>
            <a:ext cx="15065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kumimoji="1" lang="zh-CN" altLang="en-US" b="1" dirty="0">
                <a:solidFill>
                  <a:srgbClr val="3333FF"/>
                </a:solidFill>
                <a:latin typeface="+mn-ea"/>
              </a:rPr>
              <a:t>例：</a:t>
            </a:r>
            <a:endParaRPr kumimoji="1" lang="zh-CN" altLang="en-US" b="1" dirty="0">
              <a:solidFill>
                <a:srgbClr val="3333FF"/>
              </a:solidFill>
              <a:latin typeface="+mn-ea"/>
            </a:endParaRPr>
          </a:p>
        </p:txBody>
      </p:sp>
      <p:sp>
        <p:nvSpPr>
          <p:cNvPr id="23" name="Text Box 5"/>
          <p:cNvSpPr txBox="1">
            <a:spLocks noChangeArrowheads="1"/>
          </p:cNvSpPr>
          <p:nvPr/>
        </p:nvSpPr>
        <p:spPr bwMode="auto">
          <a:xfrm>
            <a:off x="5364089" y="1903759"/>
            <a:ext cx="3816423" cy="4693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kumimoji="1" lang="zh-CN" altLang="en-US" dirty="0" smtClean="0">
                <a:latin typeface="+mn-ea"/>
              </a:rPr>
              <a:t>小类</a:t>
            </a:r>
            <a:endParaRPr kumimoji="1" lang="zh-CN" altLang="en-US" dirty="0">
              <a:latin typeface="+mn-ea"/>
            </a:endParaRPr>
          </a:p>
          <a:p>
            <a:pPr algn="just">
              <a:spcBef>
                <a:spcPct val="50000"/>
              </a:spcBef>
            </a:pPr>
            <a:r>
              <a:rPr kumimoji="1" lang="en-US" altLang="zh-CN" dirty="0" smtClean="0">
                <a:solidFill>
                  <a:srgbClr val="FF0000"/>
                </a:solidFill>
                <a:latin typeface="+mn-ea"/>
              </a:rPr>
              <a:t>010102 </a:t>
            </a:r>
            <a:r>
              <a:rPr kumimoji="1" lang="zh-CN" altLang="en-US" dirty="0" smtClean="0">
                <a:solidFill>
                  <a:srgbClr val="FF0000"/>
                </a:solidFill>
                <a:latin typeface="+mn-ea"/>
              </a:rPr>
              <a:t>流体碳素无缝钢管</a:t>
            </a:r>
            <a:endParaRPr kumimoji="1" lang="zh-CN" altLang="en-US" dirty="0">
              <a:solidFill>
                <a:srgbClr val="FF0000"/>
              </a:solidFill>
              <a:latin typeface="+mn-ea"/>
            </a:endParaRPr>
          </a:p>
          <a:p>
            <a:pPr algn="just">
              <a:spcBef>
                <a:spcPct val="50000"/>
              </a:spcBef>
            </a:pPr>
            <a:r>
              <a:rPr kumimoji="1" lang="en-US" altLang="zh-CN" dirty="0" smtClean="0">
                <a:latin typeface="+mn-ea"/>
              </a:rPr>
              <a:t>010104</a:t>
            </a:r>
            <a:r>
              <a:rPr kumimoji="1" lang="zh-CN" altLang="en-US" dirty="0" smtClean="0">
                <a:latin typeface="+mn-ea"/>
              </a:rPr>
              <a:t> </a:t>
            </a:r>
            <a:r>
              <a:rPr lang="zh-CN" altLang="en-US" dirty="0" smtClean="0"/>
              <a:t>裂化碳素无缝钢管</a:t>
            </a:r>
            <a:endParaRPr kumimoji="1" lang="en-US" altLang="zh-CN" dirty="0" smtClean="0">
              <a:latin typeface="+mn-ea"/>
            </a:endParaRPr>
          </a:p>
          <a:p>
            <a:pPr algn="just">
              <a:spcBef>
                <a:spcPct val="50000"/>
              </a:spcBef>
            </a:pPr>
            <a:r>
              <a:rPr kumimoji="1" lang="en-US" altLang="zh-CN" dirty="0" smtClean="0">
                <a:latin typeface="+mn-ea"/>
              </a:rPr>
              <a:t>010106 </a:t>
            </a:r>
            <a:r>
              <a:rPr lang="zh-CN" altLang="en-US" dirty="0" smtClean="0"/>
              <a:t>高压锅炉碳素无缝钢管</a:t>
            </a:r>
            <a:endParaRPr kumimoji="1" lang="en-US" altLang="zh-CN" dirty="0" smtClean="0">
              <a:latin typeface="+mn-ea"/>
            </a:endParaRPr>
          </a:p>
          <a:p>
            <a:pPr algn="just">
              <a:spcBef>
                <a:spcPct val="50000"/>
              </a:spcBef>
            </a:pPr>
            <a:r>
              <a:rPr kumimoji="1" lang="en-US" altLang="zh-CN" dirty="0" smtClean="0">
                <a:latin typeface="+mn-ea"/>
              </a:rPr>
              <a:t>010108 </a:t>
            </a:r>
            <a:r>
              <a:rPr lang="zh-CN" altLang="en-US" dirty="0" smtClean="0"/>
              <a:t>低中压锅炉碳素无缝钢管</a:t>
            </a:r>
            <a:endParaRPr lang="en-US" altLang="zh-CN" dirty="0" smtClean="0"/>
          </a:p>
          <a:p>
            <a:pPr algn="just">
              <a:spcBef>
                <a:spcPct val="50000"/>
              </a:spcBef>
            </a:pPr>
            <a:r>
              <a:rPr kumimoji="1" lang="en-US" altLang="zh-CN" dirty="0" smtClean="0">
                <a:latin typeface="+mn-ea"/>
              </a:rPr>
              <a:t>010110 </a:t>
            </a:r>
            <a:r>
              <a:rPr lang="zh-CN" altLang="en-US" dirty="0" smtClean="0"/>
              <a:t>结构碳素无缝钢管</a:t>
            </a:r>
            <a:endParaRPr lang="en-US" altLang="zh-CN" dirty="0" smtClean="0"/>
          </a:p>
          <a:p>
            <a:pPr algn="just">
              <a:spcBef>
                <a:spcPct val="50000"/>
              </a:spcBef>
            </a:pPr>
            <a:r>
              <a:rPr kumimoji="1" lang="en-US" altLang="zh-CN" dirty="0" smtClean="0">
                <a:latin typeface="+mn-ea"/>
              </a:rPr>
              <a:t>010112 </a:t>
            </a:r>
            <a:r>
              <a:rPr lang="zh-CN" altLang="en-US" dirty="0" smtClean="0"/>
              <a:t>低温用无缝钢管</a:t>
            </a:r>
            <a:endParaRPr lang="en-US" altLang="zh-CN" dirty="0" smtClean="0"/>
          </a:p>
          <a:p>
            <a:pPr algn="just">
              <a:spcBef>
                <a:spcPct val="50000"/>
              </a:spcBef>
            </a:pPr>
            <a:r>
              <a:rPr kumimoji="1" lang="en-US" altLang="zh-CN" dirty="0" smtClean="0">
                <a:latin typeface="+mn-ea"/>
              </a:rPr>
              <a:t>010114 </a:t>
            </a:r>
            <a:r>
              <a:rPr lang="zh-CN" altLang="en-US" dirty="0" smtClean="0"/>
              <a:t>管线钢无缝钢管</a:t>
            </a:r>
            <a:endParaRPr kumimoji="1" lang="en-US" altLang="zh-CN" dirty="0" smtClean="0">
              <a:latin typeface="+mn-ea"/>
            </a:endParaRPr>
          </a:p>
          <a:p>
            <a:pPr algn="just">
              <a:spcBef>
                <a:spcPct val="50000"/>
              </a:spcBef>
            </a:pPr>
            <a:r>
              <a:rPr kumimoji="1" lang="en-US" altLang="zh-CN" dirty="0" smtClean="0">
                <a:latin typeface="+mn-ea"/>
              </a:rPr>
              <a:t>……</a:t>
            </a:r>
            <a:endParaRPr kumimoji="1" lang="en-US" altLang="zh-CN" dirty="0" smtClean="0">
              <a:latin typeface="+mn-ea"/>
            </a:endParaRPr>
          </a:p>
          <a:p>
            <a:pPr algn="just">
              <a:spcBef>
                <a:spcPct val="50000"/>
              </a:spcBef>
            </a:pPr>
            <a:r>
              <a:rPr kumimoji="1" lang="en-US" altLang="zh-CN" dirty="0" smtClean="0">
                <a:latin typeface="+mn-ea"/>
              </a:rPr>
              <a:t>010199 </a:t>
            </a:r>
            <a:r>
              <a:rPr kumimoji="1" lang="zh-CN" altLang="en-US" dirty="0" smtClean="0">
                <a:latin typeface="+mn-ea"/>
              </a:rPr>
              <a:t>其他碳素无缝钢管</a:t>
            </a:r>
            <a:endParaRPr kumimoji="1" lang="zh-CN" altLang="en-US" dirty="0">
              <a:latin typeface="+mn-ea"/>
            </a:endParaRPr>
          </a:p>
          <a:p>
            <a:pPr algn="just">
              <a:spcBef>
                <a:spcPct val="50000"/>
              </a:spcBef>
            </a:pPr>
            <a:endParaRPr kumimoji="1" lang="zh-CN" altLang="en-US" sz="2400" dirty="0">
              <a:latin typeface="+mn-ea"/>
            </a:endParaRPr>
          </a:p>
        </p:txBody>
      </p:sp>
      <p:sp>
        <p:nvSpPr>
          <p:cNvPr id="33" name="矩形 32"/>
          <p:cNvSpPr/>
          <p:nvPr/>
        </p:nvSpPr>
        <p:spPr>
          <a:xfrm>
            <a:off x="467544" y="719379"/>
            <a:ext cx="7488832" cy="707886"/>
          </a:xfrm>
          <a:prstGeom prst="rect">
            <a:avLst/>
          </a:prstGeom>
        </p:spPr>
        <p:txBody>
          <a:bodyPr wrap="square">
            <a:spAutoFit/>
          </a:bodyPr>
          <a:lstStyle/>
          <a:p>
            <a:pPr marL="271780" lvl="1" indent="-271780" eaLnBrk="0" hangingPunct="0">
              <a:lnSpc>
                <a:spcPct val="120000"/>
              </a:lnSpc>
              <a:spcBef>
                <a:spcPct val="20000"/>
              </a:spcBef>
              <a:buClr>
                <a:srgbClr val="FF0000"/>
              </a:buClr>
              <a:buSzPct val="60000"/>
              <a:defRPr/>
            </a:pPr>
            <a:r>
              <a:rPr lang="en-US" altLang="zh-CN" sz="1600" dirty="0" smtClean="0">
                <a:latin typeface="Times New Roman" panose="02020603050405020304" pitchFamily="18" charset="0"/>
                <a:ea typeface="微软雅黑" panose="020B0503020204020204" charset="-122"/>
                <a:cs typeface="Times New Roman" panose="02020603050405020304" pitchFamily="18" charset="0"/>
              </a:rPr>
              <a:t>1</a:t>
            </a:r>
            <a:r>
              <a:rPr lang="zh-CN" altLang="en-US" sz="1600" dirty="0" smtClean="0">
                <a:latin typeface="Times New Roman" panose="02020603050405020304" pitchFamily="18" charset="0"/>
                <a:ea typeface="微软雅黑" panose="020B0503020204020204" charset="-122"/>
                <a:cs typeface="Times New Roman" panose="02020603050405020304" pitchFamily="18" charset="0"/>
              </a:rPr>
              <a:t>、物料分类规则。</a:t>
            </a:r>
            <a:endParaRPr lang="en-US" altLang="zh-CN" sz="1600" dirty="0" smtClean="0">
              <a:latin typeface="Times New Roman" panose="02020603050405020304" pitchFamily="18" charset="0"/>
              <a:ea typeface="微软雅黑" panose="020B0503020204020204" charset="-122"/>
              <a:cs typeface="Times New Roman" panose="02020603050405020304" pitchFamily="18" charset="0"/>
            </a:endParaRPr>
          </a:p>
          <a:p>
            <a:pPr marL="742950" lvl="1" indent="-285750" eaLnBrk="0" hangingPunct="0">
              <a:lnSpc>
                <a:spcPct val="110000"/>
              </a:lnSpc>
              <a:spcBef>
                <a:spcPct val="20000"/>
              </a:spcBef>
              <a:buClr>
                <a:srgbClr val="FF0000"/>
              </a:buClr>
              <a:buSzPct val="60000"/>
              <a:defRPr/>
            </a:pPr>
            <a:r>
              <a:rPr lang="zh-CN" altLang="en-US" sz="1600" b="0" dirty="0" smtClean="0">
                <a:latin typeface="Times New Roman" panose="02020603050405020304" pitchFamily="18" charset="0"/>
                <a:ea typeface="微软雅黑" panose="020B0503020204020204" charset="-122"/>
                <a:cs typeface="Times New Roman" panose="02020603050405020304" pitchFamily="18" charset="0"/>
              </a:rPr>
              <a:t>    </a:t>
            </a:r>
            <a:endParaRPr lang="en-US" altLang="zh-CN" sz="1600" b="0" dirty="0" smtClean="0">
              <a:latin typeface="Times New Roman" panose="02020603050405020304" pitchFamily="18" charset="0"/>
              <a:ea typeface="微软雅黑" panose="020B0503020204020204" charset="-122"/>
              <a:cs typeface="Times New Roman" panose="02020603050405020304" pitchFamily="18" charset="0"/>
            </a:endParaRPr>
          </a:p>
        </p:txBody>
      </p:sp>
      <p:sp>
        <p:nvSpPr>
          <p:cNvPr id="34" name="Text Box 4"/>
          <p:cNvSpPr txBox="1">
            <a:spLocks noChangeArrowheads="1"/>
          </p:cNvSpPr>
          <p:nvPr/>
        </p:nvSpPr>
        <p:spPr bwMode="auto">
          <a:xfrm>
            <a:off x="0" y="2752178"/>
            <a:ext cx="147565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kumimoji="1" lang="en-US" altLang="zh-CN" dirty="0" smtClean="0">
                <a:latin typeface="+mn-ea"/>
                <a:cs typeface="Times New Roman" panose="02020603050405020304" pitchFamily="18" charset="0"/>
              </a:rPr>
              <a:t>02 </a:t>
            </a:r>
            <a:r>
              <a:rPr lang="zh-CN" altLang="zh-CN" dirty="0" smtClean="0"/>
              <a:t>煤炭</a:t>
            </a:r>
            <a:endParaRPr kumimoji="1" lang="zh-CN" altLang="en-US" dirty="0">
              <a:latin typeface="+mn-ea"/>
            </a:endParaRPr>
          </a:p>
        </p:txBody>
      </p:sp>
      <p:sp>
        <p:nvSpPr>
          <p:cNvPr id="35" name="Text Box 5"/>
          <p:cNvSpPr txBox="1">
            <a:spLocks noChangeArrowheads="1"/>
          </p:cNvSpPr>
          <p:nvPr/>
        </p:nvSpPr>
        <p:spPr bwMode="auto">
          <a:xfrm>
            <a:off x="2199506" y="1992317"/>
            <a:ext cx="2372494"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kumimoji="1" lang="zh-CN" altLang="en-US" dirty="0">
                <a:latin typeface="+mn-ea"/>
              </a:rPr>
              <a:t>中类</a:t>
            </a:r>
            <a:endParaRPr kumimoji="1" lang="zh-CN" altLang="en-US" dirty="0">
              <a:latin typeface="+mn-ea"/>
            </a:endParaRPr>
          </a:p>
          <a:p>
            <a:pPr algn="just">
              <a:spcBef>
                <a:spcPct val="50000"/>
              </a:spcBef>
            </a:pPr>
            <a:r>
              <a:rPr kumimoji="1" lang="en-US" altLang="zh-CN" b="1" dirty="0" smtClean="0">
                <a:solidFill>
                  <a:srgbClr val="FF0000"/>
                </a:solidFill>
                <a:latin typeface="+mn-ea"/>
              </a:rPr>
              <a:t>0101 </a:t>
            </a:r>
            <a:r>
              <a:rPr kumimoji="1" lang="zh-CN" altLang="en-US" b="1" dirty="0" smtClean="0">
                <a:solidFill>
                  <a:srgbClr val="FF0000"/>
                </a:solidFill>
                <a:latin typeface="+mn-ea"/>
              </a:rPr>
              <a:t>碳素无缝钢管</a:t>
            </a:r>
            <a:endParaRPr kumimoji="1" lang="zh-CN" altLang="en-US" b="1" dirty="0">
              <a:solidFill>
                <a:srgbClr val="FF0000"/>
              </a:solidFill>
              <a:latin typeface="+mn-ea"/>
            </a:endParaRPr>
          </a:p>
          <a:p>
            <a:pPr algn="just">
              <a:spcBef>
                <a:spcPct val="50000"/>
              </a:spcBef>
            </a:pPr>
            <a:r>
              <a:rPr kumimoji="1" lang="en-US" altLang="zh-CN" dirty="0" smtClean="0">
                <a:latin typeface="+mn-ea"/>
              </a:rPr>
              <a:t>0103 </a:t>
            </a:r>
            <a:r>
              <a:rPr kumimoji="1" lang="zh-CN" altLang="en-US" dirty="0" smtClean="0">
                <a:latin typeface="+mn-ea"/>
              </a:rPr>
              <a:t>合金无缝钢管</a:t>
            </a:r>
            <a:endParaRPr kumimoji="1" lang="zh-CN" altLang="en-US" dirty="0">
              <a:latin typeface="+mn-ea"/>
            </a:endParaRPr>
          </a:p>
          <a:p>
            <a:pPr algn="just">
              <a:spcBef>
                <a:spcPct val="50000"/>
              </a:spcBef>
            </a:pPr>
            <a:r>
              <a:rPr kumimoji="1" lang="en-US" altLang="zh-CN" dirty="0" smtClean="0">
                <a:latin typeface="+mn-ea"/>
              </a:rPr>
              <a:t>0105 </a:t>
            </a:r>
            <a:r>
              <a:rPr kumimoji="1" lang="zh-CN" altLang="en-US" dirty="0" smtClean="0">
                <a:latin typeface="+mn-ea"/>
              </a:rPr>
              <a:t>不锈无缝钢管</a:t>
            </a:r>
            <a:endParaRPr kumimoji="1" lang="zh-CN" altLang="en-US" dirty="0" smtClean="0">
              <a:latin typeface="+mn-ea"/>
            </a:endParaRPr>
          </a:p>
          <a:p>
            <a:pPr algn="just">
              <a:spcBef>
                <a:spcPct val="50000"/>
              </a:spcBef>
            </a:pPr>
            <a:r>
              <a:rPr kumimoji="1" lang="en-US" altLang="zh-CN" dirty="0" smtClean="0">
                <a:latin typeface="+mn-ea"/>
              </a:rPr>
              <a:t>0107 </a:t>
            </a:r>
            <a:r>
              <a:rPr kumimoji="1" lang="zh-CN" altLang="en-US" dirty="0" smtClean="0">
                <a:latin typeface="+mn-ea"/>
              </a:rPr>
              <a:t>一般焊接钢管</a:t>
            </a:r>
            <a:endParaRPr kumimoji="1" lang="en-US" altLang="zh-CN" dirty="0" smtClean="0">
              <a:latin typeface="+mn-ea"/>
            </a:endParaRPr>
          </a:p>
          <a:p>
            <a:pPr marL="457200" indent="-457200" algn="just">
              <a:spcBef>
                <a:spcPct val="50000"/>
              </a:spcBef>
            </a:pPr>
            <a:r>
              <a:rPr kumimoji="1" lang="en-US" altLang="zh-CN" dirty="0" smtClean="0">
                <a:latin typeface="+mn-ea"/>
              </a:rPr>
              <a:t>0109 </a:t>
            </a:r>
            <a:r>
              <a:rPr kumimoji="1" lang="zh-CN" altLang="en-US" dirty="0" smtClean="0">
                <a:latin typeface="+mn-ea"/>
              </a:rPr>
              <a:t>直缝焊接钢管</a:t>
            </a:r>
            <a:endParaRPr kumimoji="1" lang="en-US" altLang="zh-CN" dirty="0" smtClean="0">
              <a:latin typeface="+mn-ea"/>
            </a:endParaRPr>
          </a:p>
          <a:p>
            <a:pPr marL="457200" indent="-457200" algn="just">
              <a:spcBef>
                <a:spcPct val="50000"/>
              </a:spcBef>
            </a:pPr>
            <a:r>
              <a:rPr kumimoji="1" lang="en-US" altLang="zh-CN" dirty="0" smtClean="0">
                <a:latin typeface="+mn-ea"/>
              </a:rPr>
              <a:t>0111</a:t>
            </a:r>
            <a:r>
              <a:rPr kumimoji="1" lang="zh-CN" altLang="en-US" dirty="0" smtClean="0">
                <a:latin typeface="+mn-ea"/>
              </a:rPr>
              <a:t> </a:t>
            </a:r>
            <a:r>
              <a:rPr kumimoji="1" lang="en-US" altLang="zh-CN" dirty="0" smtClean="0">
                <a:latin typeface="+mn-ea"/>
              </a:rPr>
              <a:t>H</a:t>
            </a:r>
            <a:r>
              <a:rPr kumimoji="1" lang="zh-CN" altLang="en-US" dirty="0" smtClean="0">
                <a:latin typeface="+mn-ea"/>
              </a:rPr>
              <a:t>型钢</a:t>
            </a:r>
            <a:endParaRPr kumimoji="1" lang="en-US" altLang="zh-CN" dirty="0" smtClean="0">
              <a:latin typeface="+mn-ea"/>
            </a:endParaRPr>
          </a:p>
          <a:p>
            <a:pPr marL="457200" indent="-457200" algn="just">
              <a:spcBef>
                <a:spcPct val="50000"/>
              </a:spcBef>
            </a:pPr>
            <a:r>
              <a:rPr kumimoji="1" lang="en-US" altLang="zh-CN" dirty="0" smtClean="0">
                <a:latin typeface="+mn-ea"/>
              </a:rPr>
              <a:t>0113 </a:t>
            </a:r>
            <a:r>
              <a:rPr kumimoji="1" lang="zh-CN" altLang="en-US" dirty="0" smtClean="0">
                <a:latin typeface="+mn-ea"/>
              </a:rPr>
              <a:t>工字钢</a:t>
            </a:r>
            <a:endParaRPr kumimoji="1" lang="en-US" altLang="zh-CN" dirty="0" smtClean="0">
              <a:latin typeface="+mn-ea"/>
            </a:endParaRPr>
          </a:p>
          <a:p>
            <a:pPr marL="457200" indent="-457200" algn="just">
              <a:spcBef>
                <a:spcPct val="50000"/>
              </a:spcBef>
            </a:pPr>
            <a:r>
              <a:rPr kumimoji="1" lang="en-US" altLang="zh-CN" dirty="0" smtClean="0">
                <a:latin typeface="+mn-ea"/>
              </a:rPr>
              <a:t>0115 </a:t>
            </a:r>
            <a:r>
              <a:rPr kumimoji="1" lang="zh-CN" altLang="en-US" dirty="0" smtClean="0">
                <a:latin typeface="+mn-ea"/>
              </a:rPr>
              <a:t>槽钢</a:t>
            </a:r>
            <a:endParaRPr kumimoji="1" lang="en-US" altLang="zh-CN" dirty="0" smtClean="0">
              <a:latin typeface="+mn-ea"/>
            </a:endParaRPr>
          </a:p>
          <a:p>
            <a:pPr marL="457200" indent="-457200" algn="just">
              <a:spcBef>
                <a:spcPct val="50000"/>
              </a:spcBef>
            </a:pPr>
            <a:r>
              <a:rPr kumimoji="1" lang="en-US" altLang="zh-CN" dirty="0" smtClean="0">
                <a:latin typeface="+mn-ea"/>
              </a:rPr>
              <a:t>0117 </a:t>
            </a:r>
            <a:r>
              <a:rPr kumimoji="1" lang="zh-CN" altLang="en-US" dirty="0" smtClean="0">
                <a:latin typeface="+mn-ea"/>
              </a:rPr>
              <a:t>复合钢板</a:t>
            </a:r>
            <a:endParaRPr kumimoji="1" lang="en-US" altLang="zh-CN" sz="2000" dirty="0" smtClean="0">
              <a:latin typeface="+mn-ea"/>
            </a:endParaRPr>
          </a:p>
        </p:txBody>
      </p:sp>
      <p:sp>
        <p:nvSpPr>
          <p:cNvPr id="36" name="Text Box 4"/>
          <p:cNvSpPr txBox="1">
            <a:spLocks noChangeArrowheads="1"/>
          </p:cNvSpPr>
          <p:nvPr/>
        </p:nvSpPr>
        <p:spPr bwMode="auto">
          <a:xfrm>
            <a:off x="0" y="3152288"/>
            <a:ext cx="145544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kumimoji="1" lang="en-US" altLang="zh-CN" dirty="0" smtClean="0">
                <a:latin typeface="+mn-ea"/>
                <a:cs typeface="Times New Roman" panose="02020603050405020304" pitchFamily="18" charset="0"/>
              </a:rPr>
              <a:t>03</a:t>
            </a:r>
            <a:r>
              <a:rPr kumimoji="1" lang="en-US" altLang="zh-CN" dirty="0" smtClean="0">
                <a:latin typeface="+mn-ea"/>
              </a:rPr>
              <a:t> </a:t>
            </a:r>
            <a:r>
              <a:rPr kumimoji="1" lang="zh-CN" altLang="en-US" dirty="0" smtClean="0">
                <a:latin typeface="+mn-ea"/>
              </a:rPr>
              <a:t>阀门</a:t>
            </a:r>
            <a:endParaRPr kumimoji="1" lang="zh-CN" altLang="en-US" dirty="0">
              <a:latin typeface="+mn-ea"/>
            </a:endParaRPr>
          </a:p>
        </p:txBody>
      </p:sp>
      <p:sp>
        <p:nvSpPr>
          <p:cNvPr id="37" name="Text Box 4"/>
          <p:cNvSpPr txBox="1">
            <a:spLocks noChangeArrowheads="1"/>
          </p:cNvSpPr>
          <p:nvPr/>
        </p:nvSpPr>
        <p:spPr bwMode="auto">
          <a:xfrm>
            <a:off x="72008" y="3584336"/>
            <a:ext cx="17636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kumimoji="1" lang="en-US" altLang="zh-CN" dirty="0" smtClean="0">
                <a:latin typeface="+mn-ea"/>
                <a:cs typeface="Times New Roman" panose="02020603050405020304" pitchFamily="18" charset="0"/>
              </a:rPr>
              <a:t>04</a:t>
            </a:r>
            <a:r>
              <a:rPr kumimoji="1" lang="en-US" altLang="zh-CN" dirty="0" smtClean="0">
                <a:latin typeface="+mn-ea"/>
              </a:rPr>
              <a:t> </a:t>
            </a:r>
            <a:r>
              <a:rPr kumimoji="1" lang="zh-CN" altLang="en-US" dirty="0" smtClean="0">
                <a:latin typeface="+mn-ea"/>
              </a:rPr>
              <a:t>仪器仪表</a:t>
            </a:r>
            <a:endParaRPr kumimoji="1" lang="zh-CN" altLang="en-US" dirty="0">
              <a:latin typeface="+mn-ea"/>
            </a:endParaRPr>
          </a:p>
        </p:txBody>
      </p:sp>
      <p:sp>
        <p:nvSpPr>
          <p:cNvPr id="38" name="Text Box 4"/>
          <p:cNvSpPr txBox="1">
            <a:spLocks noChangeArrowheads="1"/>
          </p:cNvSpPr>
          <p:nvPr/>
        </p:nvSpPr>
        <p:spPr bwMode="auto">
          <a:xfrm>
            <a:off x="0" y="4016384"/>
            <a:ext cx="18356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kumimoji="1" lang="en-US" altLang="zh-CN" dirty="0" smtClean="0">
                <a:latin typeface="+mn-ea"/>
                <a:cs typeface="Times New Roman" panose="02020603050405020304" pitchFamily="18" charset="0"/>
              </a:rPr>
              <a:t>05</a:t>
            </a:r>
            <a:r>
              <a:rPr kumimoji="1" lang="en-US" altLang="zh-CN" dirty="0" smtClean="0">
                <a:latin typeface="+mn-ea"/>
              </a:rPr>
              <a:t> </a:t>
            </a:r>
            <a:r>
              <a:rPr kumimoji="1" lang="zh-CN" altLang="en-US" dirty="0" smtClean="0">
                <a:latin typeface="+mn-ea"/>
              </a:rPr>
              <a:t>通用设备</a:t>
            </a:r>
            <a:endParaRPr kumimoji="1" lang="zh-CN" altLang="en-US" dirty="0">
              <a:latin typeface="+mn-ea"/>
            </a:endParaRPr>
          </a:p>
        </p:txBody>
      </p:sp>
      <p:sp>
        <p:nvSpPr>
          <p:cNvPr id="39" name="Text Box 4"/>
          <p:cNvSpPr txBox="1">
            <a:spLocks noChangeArrowheads="1"/>
          </p:cNvSpPr>
          <p:nvPr/>
        </p:nvSpPr>
        <p:spPr bwMode="auto">
          <a:xfrm>
            <a:off x="35496" y="4367132"/>
            <a:ext cx="17636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kumimoji="1" lang="en-US" altLang="zh-CN" dirty="0" smtClean="0">
                <a:latin typeface="+mn-ea"/>
                <a:cs typeface="Times New Roman" panose="02020603050405020304" pitchFamily="18" charset="0"/>
              </a:rPr>
              <a:t>06</a:t>
            </a:r>
            <a:r>
              <a:rPr kumimoji="1" lang="en-US" altLang="zh-CN" dirty="0" smtClean="0">
                <a:latin typeface="+mn-ea"/>
              </a:rPr>
              <a:t> </a:t>
            </a:r>
            <a:r>
              <a:rPr kumimoji="1" lang="zh-CN" altLang="en-US" dirty="0" smtClean="0">
                <a:latin typeface="+mn-ea"/>
              </a:rPr>
              <a:t>电工材料</a:t>
            </a:r>
            <a:endParaRPr kumimoji="1" lang="zh-CN" altLang="en-US" dirty="0">
              <a:latin typeface="+mn-ea"/>
            </a:endParaRPr>
          </a:p>
        </p:txBody>
      </p:sp>
      <p:sp>
        <p:nvSpPr>
          <p:cNvPr id="40" name="Text Box 4"/>
          <p:cNvSpPr txBox="1">
            <a:spLocks noChangeArrowheads="1"/>
          </p:cNvSpPr>
          <p:nvPr/>
        </p:nvSpPr>
        <p:spPr bwMode="auto">
          <a:xfrm>
            <a:off x="-108520" y="4799180"/>
            <a:ext cx="18356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kumimoji="1" lang="en-US" altLang="zh-CN" dirty="0" smtClean="0">
                <a:latin typeface="+mn-ea"/>
                <a:cs typeface="Times New Roman" panose="02020603050405020304" pitchFamily="18" charset="0"/>
              </a:rPr>
              <a:t>07</a:t>
            </a:r>
            <a:r>
              <a:rPr kumimoji="1" lang="en-US" altLang="zh-CN" dirty="0" smtClean="0">
                <a:latin typeface="+mn-ea"/>
              </a:rPr>
              <a:t> </a:t>
            </a:r>
            <a:r>
              <a:rPr kumimoji="1" lang="zh-CN" altLang="en-US" dirty="0" smtClean="0">
                <a:latin typeface="+mn-ea"/>
              </a:rPr>
              <a:t>标准件</a:t>
            </a:r>
            <a:endParaRPr kumimoji="1" lang="zh-CN" altLang="en-US" dirty="0">
              <a:latin typeface="+mn-ea"/>
            </a:endParaRPr>
          </a:p>
        </p:txBody>
      </p:sp>
      <p:sp>
        <p:nvSpPr>
          <p:cNvPr id="41" name="Text Box 4"/>
          <p:cNvSpPr txBox="1">
            <a:spLocks noChangeArrowheads="1"/>
          </p:cNvSpPr>
          <p:nvPr/>
        </p:nvSpPr>
        <p:spPr bwMode="auto">
          <a:xfrm>
            <a:off x="35496" y="5159220"/>
            <a:ext cx="17636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kumimoji="1" lang="en-US" altLang="zh-CN" dirty="0" smtClean="0">
                <a:latin typeface="+mn-ea"/>
                <a:cs typeface="Times New Roman" panose="02020603050405020304" pitchFamily="18" charset="0"/>
              </a:rPr>
              <a:t>08</a:t>
            </a:r>
            <a:r>
              <a:rPr kumimoji="1" lang="en-US" altLang="zh-CN" dirty="0" smtClean="0">
                <a:latin typeface="+mn-ea"/>
              </a:rPr>
              <a:t> </a:t>
            </a:r>
            <a:r>
              <a:rPr kumimoji="1" lang="zh-CN" altLang="en-US" dirty="0" smtClean="0">
                <a:latin typeface="+mn-ea"/>
              </a:rPr>
              <a:t>油漆涂料</a:t>
            </a:r>
            <a:endParaRPr kumimoji="1" lang="zh-CN" altLang="en-US" dirty="0">
              <a:latin typeface="+mn-ea"/>
            </a:endParaRPr>
          </a:p>
        </p:txBody>
      </p:sp>
      <p:sp>
        <p:nvSpPr>
          <p:cNvPr id="42" name="Text Box 4"/>
          <p:cNvSpPr txBox="1">
            <a:spLocks noChangeArrowheads="1"/>
          </p:cNvSpPr>
          <p:nvPr/>
        </p:nvSpPr>
        <p:spPr bwMode="auto">
          <a:xfrm>
            <a:off x="-36512" y="5591268"/>
            <a:ext cx="18356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kumimoji="1" lang="en-US" altLang="zh-CN" dirty="0" smtClean="0">
                <a:latin typeface="+mn-ea"/>
                <a:cs typeface="Times New Roman" panose="02020603050405020304" pitchFamily="18" charset="0"/>
              </a:rPr>
              <a:t>09</a:t>
            </a:r>
            <a:r>
              <a:rPr kumimoji="1" lang="en-US" altLang="zh-CN" dirty="0" smtClean="0">
                <a:latin typeface="+mn-ea"/>
              </a:rPr>
              <a:t> </a:t>
            </a:r>
            <a:r>
              <a:rPr kumimoji="1" lang="zh-CN" altLang="en-US" dirty="0" smtClean="0">
                <a:latin typeface="+mn-ea"/>
              </a:rPr>
              <a:t>劳保用品</a:t>
            </a:r>
            <a:endParaRPr kumimoji="1" lang="zh-CN" altLang="en-US" dirty="0">
              <a:latin typeface="+mn-ea"/>
            </a:endParaRPr>
          </a:p>
        </p:txBody>
      </p:sp>
      <p:sp>
        <p:nvSpPr>
          <p:cNvPr id="43" name="矩形 42"/>
          <p:cNvSpPr/>
          <p:nvPr/>
        </p:nvSpPr>
        <p:spPr bwMode="auto">
          <a:xfrm rot="1632343">
            <a:off x="7036830" y="3330910"/>
            <a:ext cx="1905000" cy="533400"/>
          </a:xfrm>
          <a:prstGeom prst="rect">
            <a:avLst/>
          </a:prstGeom>
          <a:solidFill>
            <a:schemeClr val="bg1"/>
          </a:solidFill>
          <a:ln>
            <a:solidFill>
              <a:srgbClr val="FF5050"/>
            </a:solidFill>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87842" tIns="43921" rIns="87842" bIns="43921" numCol="1" rtlCol="0" anchor="ctr" anchorCtr="0" compatLnSpc="1"/>
          <a:lstStyle/>
          <a:p>
            <a:pPr algn="ctr">
              <a:spcBef>
                <a:spcPct val="20000"/>
              </a:spcBef>
            </a:pPr>
            <a:r>
              <a:rPr lang="zh-CN" altLang="en-US" sz="1600" b="1" dirty="0" smtClean="0">
                <a:solidFill>
                  <a:srgbClr val="FF0000"/>
                </a:solidFill>
              </a:rPr>
              <a:t>示例</a:t>
            </a:r>
            <a:endParaRPr lang="zh-CN" altLang="en-US" sz="1600" b="1" dirty="0" smtClean="0">
              <a:solidFill>
                <a:srgbClr val="FF0000"/>
              </a:solidFill>
            </a:endParaRPr>
          </a:p>
        </p:txBody>
      </p:sp>
      <p:sp>
        <p:nvSpPr>
          <p:cNvPr id="2" name="左大括号 1"/>
          <p:cNvSpPr/>
          <p:nvPr/>
        </p:nvSpPr>
        <p:spPr bwMode="auto">
          <a:xfrm>
            <a:off x="1619672" y="2371627"/>
            <a:ext cx="579834" cy="3732989"/>
          </a:xfrm>
          <a:prstGeom prst="leftBrace">
            <a:avLst>
              <a:gd name="adj1" fmla="val 8333"/>
              <a:gd name="adj2" fmla="val 4853"/>
            </a:avLst>
          </a:prstGeom>
          <a:noFill/>
          <a:ln w="1905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spAutoFit/>
          </a:bodyPr>
          <a:lstStyle/>
          <a:p>
            <a:pPr marL="0" marR="0" indent="0" algn="l" defTabSz="914400" rtl="0" eaLnBrk="0" fontAlgn="base" latinLnBrk="0" hangingPunct="0">
              <a:lnSpc>
                <a:spcPct val="100000"/>
              </a:lnSpc>
              <a:spcBef>
                <a:spcPct val="50000"/>
              </a:spcBef>
              <a:spcAft>
                <a:spcPct val="0"/>
              </a:spcAft>
              <a:buClrTx/>
              <a:buSzTx/>
              <a:buFontTx/>
              <a:buChar char="•"/>
            </a:pPr>
            <a:endParaRPr kumimoji="0" lang="zh-CN" altLang="en-US" sz="18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44" name="左大括号 43"/>
          <p:cNvSpPr/>
          <p:nvPr/>
        </p:nvSpPr>
        <p:spPr bwMode="auto">
          <a:xfrm>
            <a:off x="4427984" y="2144176"/>
            <a:ext cx="936105" cy="3960440"/>
          </a:xfrm>
          <a:prstGeom prst="leftBrace">
            <a:avLst>
              <a:gd name="adj1" fmla="val 13085"/>
              <a:gd name="adj2" fmla="val 10579"/>
            </a:avLst>
          </a:prstGeom>
          <a:noFill/>
          <a:ln w="1905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noAutofit/>
          </a:bodyPr>
          <a:lstStyle/>
          <a:p>
            <a:pPr marL="0" marR="0" indent="0" algn="l" defTabSz="914400" rtl="0" eaLnBrk="0" fontAlgn="base" latinLnBrk="0" hangingPunct="0">
              <a:lnSpc>
                <a:spcPct val="100000"/>
              </a:lnSpc>
              <a:spcBef>
                <a:spcPct val="50000"/>
              </a:spcBef>
              <a:spcAft>
                <a:spcPct val="0"/>
              </a:spcAft>
              <a:buClrTx/>
              <a:buSzTx/>
              <a:buFontTx/>
              <a:buChar char="•"/>
            </a:pPr>
            <a:endParaRPr kumimoji="0" lang="zh-CN" altLang="en-US" sz="18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Box 6"/>
          <p:cNvSpPr txBox="1">
            <a:spLocks noChangeArrowheads="1"/>
          </p:cNvSpPr>
          <p:nvPr/>
        </p:nvSpPr>
        <p:spPr bwMode="auto">
          <a:xfrm>
            <a:off x="251520" y="668174"/>
            <a:ext cx="7573962" cy="445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65000"/>
              </a:lnSpc>
            </a:pPr>
            <a:r>
              <a:rPr kumimoji="1" lang="en-US" altLang="zh-CN" sz="1600" dirty="0" smtClean="0">
                <a:latin typeface="微软雅黑" panose="020B0503020204020204" charset="-122"/>
                <a:ea typeface="微软雅黑" panose="020B0503020204020204" charset="-122"/>
              </a:rPr>
              <a:t>2</a:t>
            </a:r>
            <a:r>
              <a:rPr kumimoji="1" lang="zh-CN" altLang="en-US" sz="1600" dirty="0" smtClean="0">
                <a:latin typeface="微软雅黑" panose="020B0503020204020204" charset="-122"/>
                <a:ea typeface="微软雅黑" panose="020B0503020204020204" charset="-122"/>
              </a:rPr>
              <a:t>、</a:t>
            </a:r>
            <a:r>
              <a:rPr kumimoji="1" lang="zh-CN" altLang="en-US" sz="1600" b="1" dirty="0" smtClean="0">
                <a:latin typeface="微软雅黑" panose="020B0503020204020204" charset="-122"/>
                <a:ea typeface="微软雅黑" panose="020B0503020204020204" charset="-122"/>
              </a:rPr>
              <a:t>物料描述规则</a:t>
            </a:r>
            <a:endParaRPr kumimoji="1" lang="zh-CN" altLang="en-US" sz="1600" b="1" dirty="0">
              <a:latin typeface="微软雅黑" panose="020B0503020204020204" charset="-122"/>
              <a:ea typeface="微软雅黑" panose="020B0503020204020204" charset="-122"/>
            </a:endParaRPr>
          </a:p>
        </p:txBody>
      </p:sp>
      <p:sp>
        <p:nvSpPr>
          <p:cNvPr id="33" name="Text Box 2"/>
          <p:cNvSpPr txBox="1">
            <a:spLocks noChangeArrowheads="1"/>
          </p:cNvSpPr>
          <p:nvPr/>
        </p:nvSpPr>
        <p:spPr bwMode="auto">
          <a:xfrm>
            <a:off x="315540" y="3717032"/>
            <a:ext cx="8576939" cy="25545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r>
              <a:rPr lang="zh-CN" altLang="en-US" sz="1600" dirty="0">
                <a:latin typeface="微软雅黑" panose="020B0503020204020204" charset="-122"/>
                <a:ea typeface="微软雅黑" panose="020B0503020204020204" charset="-122"/>
              </a:rPr>
              <a:t>物料长描述示例：</a:t>
            </a:r>
            <a:endParaRPr lang="en-US" altLang="zh-CN" sz="1600" dirty="0">
              <a:latin typeface="微软雅黑" panose="020B0503020204020204" charset="-122"/>
              <a:ea typeface="微软雅黑" panose="020B0503020204020204" charset="-122"/>
            </a:endParaRPr>
          </a:p>
          <a:p>
            <a:pPr marL="450850" indent="-273050">
              <a:buFont typeface="Wingdings" panose="05000000000000000000" pitchFamily="2" charset="2"/>
              <a:buChar char="u"/>
            </a:pPr>
            <a:r>
              <a:rPr lang="zh-CN" altLang="en-US" sz="1600" b="0" dirty="0">
                <a:latin typeface="微软雅黑" panose="020B0503020204020204" charset="-122"/>
                <a:ea typeface="微软雅黑" panose="020B0503020204020204" charset="-122"/>
              </a:rPr>
              <a:t>物料小类码</a:t>
            </a:r>
            <a:r>
              <a:rPr lang="zh-CN" altLang="en-US" sz="1600" b="0" dirty="0" smtClean="0">
                <a:latin typeface="微软雅黑" panose="020B0503020204020204" charset="-122"/>
                <a:ea typeface="微软雅黑" panose="020B0503020204020204" charset="-122"/>
              </a:rPr>
              <a:t>：</a:t>
            </a:r>
            <a:r>
              <a:rPr lang="en-US" altLang="zh-CN" sz="1600" b="0" dirty="0" smtClean="0">
                <a:latin typeface="微软雅黑" panose="020B0503020204020204" charset="-122"/>
                <a:ea typeface="微软雅黑" panose="020B0503020204020204" charset="-122"/>
              </a:rPr>
              <a:t>150102</a:t>
            </a:r>
            <a:r>
              <a:rPr lang="zh-CN" altLang="en-US" sz="1600" b="0" dirty="0">
                <a:latin typeface="微软雅黑" panose="020B0503020204020204" charset="-122"/>
                <a:ea typeface="微软雅黑" panose="020B0503020204020204" charset="-122"/>
              </a:rPr>
              <a:t>：热轧普通碳素</a:t>
            </a:r>
            <a:r>
              <a:rPr lang="en-US" altLang="zh-CN" sz="1600" b="0" dirty="0">
                <a:latin typeface="微软雅黑" panose="020B0503020204020204" charset="-122"/>
                <a:ea typeface="微软雅黑" panose="020B0503020204020204" charset="-122"/>
              </a:rPr>
              <a:t>H</a:t>
            </a:r>
            <a:r>
              <a:rPr lang="zh-CN" altLang="en-US" sz="1600" b="0" dirty="0">
                <a:latin typeface="微软雅黑" panose="020B0503020204020204" charset="-122"/>
                <a:ea typeface="微软雅黑" panose="020B0503020204020204" charset="-122"/>
              </a:rPr>
              <a:t>型钢</a:t>
            </a:r>
            <a:endParaRPr lang="en-US" altLang="zh-CN" sz="1600" b="0" dirty="0">
              <a:latin typeface="微软雅黑" panose="020B0503020204020204" charset="-122"/>
              <a:ea typeface="微软雅黑" panose="020B0503020204020204" charset="-122"/>
            </a:endParaRPr>
          </a:p>
          <a:p>
            <a:pPr marL="450850" indent="-273050">
              <a:buFont typeface="Wingdings" panose="05000000000000000000" pitchFamily="2" charset="2"/>
              <a:buChar char="u"/>
            </a:pPr>
            <a:r>
              <a:rPr lang="zh-CN" altLang="en-US" sz="1600" b="0" dirty="0" smtClean="0">
                <a:latin typeface="微软雅黑" panose="020B0503020204020204" charset="-122"/>
                <a:ea typeface="微软雅黑" panose="020B0503020204020204" charset="-122"/>
              </a:rPr>
              <a:t>物料</a:t>
            </a:r>
            <a:r>
              <a:rPr lang="zh-CN" altLang="en-US" sz="1600" b="0" dirty="0">
                <a:latin typeface="微软雅黑" panose="020B0503020204020204" charset="-122"/>
                <a:ea typeface="微软雅黑" panose="020B0503020204020204" charset="-122"/>
              </a:rPr>
              <a:t>长描述：</a:t>
            </a:r>
            <a:r>
              <a:rPr lang="zh-CN" altLang="en-US" sz="1600" dirty="0">
                <a:solidFill>
                  <a:srgbClr val="FF0000"/>
                </a:solidFill>
                <a:latin typeface="微软雅黑" panose="020B0503020204020204" charset="-122"/>
                <a:ea typeface="微软雅黑" panose="020B0503020204020204" charset="-122"/>
              </a:rPr>
              <a:t>热轧普通碳素</a:t>
            </a:r>
            <a:r>
              <a:rPr lang="en-US" altLang="zh-CN" sz="1600" dirty="0">
                <a:solidFill>
                  <a:srgbClr val="FF0000"/>
                </a:solidFill>
                <a:latin typeface="微软雅黑" panose="020B0503020204020204" charset="-122"/>
                <a:ea typeface="微软雅黑" panose="020B0503020204020204" charset="-122"/>
              </a:rPr>
              <a:t>H</a:t>
            </a:r>
            <a:r>
              <a:rPr lang="zh-CN" altLang="en-US" sz="1600" dirty="0">
                <a:solidFill>
                  <a:srgbClr val="FF0000"/>
                </a:solidFill>
                <a:latin typeface="微软雅黑" panose="020B0503020204020204" charset="-122"/>
                <a:ea typeface="微软雅黑" panose="020B0503020204020204" charset="-122"/>
              </a:rPr>
              <a:t>型钢</a:t>
            </a:r>
            <a:r>
              <a:rPr lang="en-US" altLang="zh-CN" sz="1600" dirty="0">
                <a:solidFill>
                  <a:srgbClr val="FF0000"/>
                </a:solidFill>
                <a:latin typeface="微软雅黑" panose="020B0503020204020204" charset="-122"/>
                <a:ea typeface="微软雅黑" panose="020B0503020204020204" charset="-122"/>
              </a:rPr>
              <a:t>\H588×300×12×20mm\SM490YB</a:t>
            </a:r>
            <a:endParaRPr lang="en-US" altLang="zh-CN" sz="1600" dirty="0">
              <a:solidFill>
                <a:srgbClr val="FF0000"/>
              </a:solidFill>
              <a:latin typeface="微软雅黑" panose="020B0503020204020204" charset="-122"/>
              <a:ea typeface="微软雅黑" panose="020B0503020204020204" charset="-122"/>
            </a:endParaRPr>
          </a:p>
          <a:p>
            <a:pPr marL="0" indent="0">
              <a:buNone/>
            </a:pPr>
            <a:r>
              <a:rPr lang="zh-CN" altLang="en-US" sz="1600" b="0" dirty="0">
                <a:latin typeface="微软雅黑" panose="020B0503020204020204" charset="-122"/>
                <a:ea typeface="微软雅黑" panose="020B0503020204020204" charset="-122"/>
              </a:rPr>
              <a:t>其中：</a:t>
            </a:r>
            <a:endParaRPr lang="en-US" altLang="zh-CN" sz="1600" b="0" dirty="0">
              <a:latin typeface="微软雅黑" panose="020B0503020204020204" charset="-122"/>
              <a:ea typeface="微软雅黑" panose="020B0503020204020204" charset="-122"/>
            </a:endParaRPr>
          </a:p>
          <a:p>
            <a:pPr marL="450850" indent="-273050">
              <a:buFont typeface="Wingdings" panose="05000000000000000000" pitchFamily="2" charset="2"/>
              <a:buChar char="u"/>
            </a:pPr>
            <a:r>
              <a:rPr lang="zh-CN" altLang="en-US" sz="1600" b="0" dirty="0">
                <a:latin typeface="微软雅黑" panose="020B0503020204020204" charset="-122"/>
                <a:ea typeface="微软雅黑" panose="020B0503020204020204" charset="-122"/>
              </a:rPr>
              <a:t>小类名称定义为物料名称：热轧普通碳素</a:t>
            </a:r>
            <a:r>
              <a:rPr lang="en-US" altLang="zh-CN" sz="1600" b="0" dirty="0">
                <a:latin typeface="微软雅黑" panose="020B0503020204020204" charset="-122"/>
                <a:ea typeface="微软雅黑" panose="020B0503020204020204" charset="-122"/>
              </a:rPr>
              <a:t>H</a:t>
            </a:r>
            <a:r>
              <a:rPr lang="zh-CN" altLang="en-US" sz="1600" b="0" dirty="0">
                <a:latin typeface="微软雅黑" panose="020B0503020204020204" charset="-122"/>
                <a:ea typeface="微软雅黑" panose="020B0503020204020204" charset="-122"/>
              </a:rPr>
              <a:t>型钢</a:t>
            </a:r>
            <a:endParaRPr lang="en-US" altLang="zh-CN" sz="1600" b="0" dirty="0">
              <a:latin typeface="微软雅黑" panose="020B0503020204020204" charset="-122"/>
              <a:ea typeface="微软雅黑" panose="020B0503020204020204" charset="-122"/>
            </a:endParaRPr>
          </a:p>
          <a:p>
            <a:pPr marL="450850" indent="-273050">
              <a:buFont typeface="Wingdings" panose="05000000000000000000" pitchFamily="2" charset="2"/>
              <a:buChar char="u"/>
            </a:pPr>
            <a:r>
              <a:rPr lang="zh-CN" altLang="en-US" sz="1600" b="0" dirty="0">
                <a:latin typeface="微软雅黑" panose="020B0503020204020204" charset="-122"/>
                <a:ea typeface="微软雅黑" panose="020B0503020204020204" charset="-122"/>
              </a:rPr>
              <a:t>特征量</a:t>
            </a:r>
            <a:r>
              <a:rPr lang="en-US" altLang="zh-CN" sz="1600" b="0" dirty="0">
                <a:latin typeface="微软雅黑" panose="020B0503020204020204" charset="-122"/>
                <a:ea typeface="微软雅黑" panose="020B0503020204020204" charset="-122"/>
              </a:rPr>
              <a:t>1</a:t>
            </a:r>
            <a:r>
              <a:rPr lang="zh-CN" altLang="en-US" sz="1600" b="0" dirty="0">
                <a:latin typeface="微软雅黑" panose="020B0503020204020204" charset="-122"/>
                <a:ea typeface="微软雅黑" panose="020B0503020204020204" charset="-122"/>
              </a:rPr>
              <a:t>：高度；</a:t>
            </a:r>
            <a:r>
              <a:rPr lang="en-US" altLang="zh-CN" sz="1600" b="0" dirty="0">
                <a:latin typeface="微软雅黑" panose="020B0503020204020204" charset="-122"/>
                <a:ea typeface="微软雅黑" panose="020B0503020204020204" charset="-122"/>
              </a:rPr>
              <a:t>H</a:t>
            </a:r>
            <a:r>
              <a:rPr lang="zh-CN" altLang="en-US" sz="1600" b="0" dirty="0">
                <a:latin typeface="微软雅黑" panose="020B0503020204020204" charset="-122"/>
                <a:ea typeface="微软雅黑" panose="020B0503020204020204" charset="-122"/>
              </a:rPr>
              <a:t>（前置符号）</a:t>
            </a:r>
            <a:r>
              <a:rPr lang="en-US" altLang="zh-CN" sz="1600" b="0" dirty="0">
                <a:latin typeface="微软雅黑" panose="020B0503020204020204" charset="-122"/>
                <a:ea typeface="微软雅黑" panose="020B0503020204020204" charset="-122"/>
              </a:rPr>
              <a:t>588</a:t>
            </a:r>
            <a:r>
              <a:rPr lang="zh-CN" altLang="en-US" sz="1600" b="0" dirty="0">
                <a:latin typeface="微软雅黑" panose="020B0503020204020204" charset="-122"/>
                <a:ea typeface="微软雅黑" panose="020B0503020204020204" charset="-122"/>
              </a:rPr>
              <a:t>（特征量取值）</a:t>
            </a:r>
            <a:r>
              <a:rPr lang="en-US" altLang="zh-CN" sz="1600" b="0" dirty="0">
                <a:latin typeface="微软雅黑" panose="020B0503020204020204" charset="-122"/>
                <a:ea typeface="微软雅黑" panose="020B0503020204020204" charset="-122"/>
              </a:rPr>
              <a:t>×</a:t>
            </a:r>
            <a:r>
              <a:rPr lang="zh-CN" altLang="en-US" sz="1600" b="0" dirty="0">
                <a:latin typeface="微软雅黑" panose="020B0503020204020204" charset="-122"/>
                <a:ea typeface="微软雅黑" panose="020B0503020204020204" charset="-122"/>
              </a:rPr>
              <a:t>（连接符 ）</a:t>
            </a:r>
            <a:endParaRPr lang="en-US" altLang="zh-CN" sz="1600" b="0" dirty="0">
              <a:latin typeface="微软雅黑" panose="020B0503020204020204" charset="-122"/>
              <a:ea typeface="微软雅黑" panose="020B0503020204020204" charset="-122"/>
            </a:endParaRPr>
          </a:p>
          <a:p>
            <a:pPr marL="450850" indent="-273050">
              <a:buFont typeface="Wingdings" panose="05000000000000000000" pitchFamily="2" charset="2"/>
              <a:buChar char="u"/>
            </a:pPr>
            <a:r>
              <a:rPr lang="zh-CN" altLang="en-US" sz="1600" b="0" dirty="0">
                <a:latin typeface="微软雅黑" panose="020B0503020204020204" charset="-122"/>
                <a:ea typeface="微软雅黑" panose="020B0503020204020204" charset="-122"/>
              </a:rPr>
              <a:t>特征量</a:t>
            </a:r>
            <a:r>
              <a:rPr lang="en-US" altLang="zh-CN" sz="1600" b="0" dirty="0">
                <a:latin typeface="微软雅黑" panose="020B0503020204020204" charset="-122"/>
                <a:ea typeface="微软雅黑" panose="020B0503020204020204" charset="-122"/>
              </a:rPr>
              <a:t>2</a:t>
            </a:r>
            <a:r>
              <a:rPr lang="zh-CN" altLang="en-US" sz="1600" b="0" dirty="0">
                <a:latin typeface="微软雅黑" panose="020B0503020204020204" charset="-122"/>
                <a:ea typeface="微软雅黑" panose="020B0503020204020204" charset="-122"/>
              </a:rPr>
              <a:t>：宽度：</a:t>
            </a:r>
            <a:r>
              <a:rPr lang="en-US" altLang="zh-CN" sz="1600" b="0" dirty="0">
                <a:latin typeface="微软雅黑" panose="020B0503020204020204" charset="-122"/>
                <a:ea typeface="微软雅黑" panose="020B0503020204020204" charset="-122"/>
              </a:rPr>
              <a:t>300</a:t>
            </a:r>
            <a:r>
              <a:rPr lang="zh-CN" altLang="en-US" sz="1600" b="0" dirty="0">
                <a:latin typeface="微软雅黑" panose="020B0503020204020204" charset="-122"/>
                <a:ea typeface="微软雅黑" panose="020B0503020204020204" charset="-122"/>
              </a:rPr>
              <a:t>（特征量取值）</a:t>
            </a:r>
            <a:r>
              <a:rPr lang="en-US" altLang="zh-CN" sz="1600" b="0" dirty="0">
                <a:latin typeface="微软雅黑" panose="020B0503020204020204" charset="-122"/>
                <a:ea typeface="微软雅黑" panose="020B0503020204020204" charset="-122"/>
              </a:rPr>
              <a:t>×</a:t>
            </a:r>
            <a:r>
              <a:rPr lang="zh-CN" altLang="en-US" sz="1600" b="0" dirty="0">
                <a:latin typeface="微软雅黑" panose="020B0503020204020204" charset="-122"/>
                <a:ea typeface="微软雅黑" panose="020B0503020204020204" charset="-122"/>
              </a:rPr>
              <a:t>（连接符 ）</a:t>
            </a:r>
            <a:endParaRPr lang="en-US" altLang="zh-CN" sz="1600" b="0" dirty="0">
              <a:latin typeface="微软雅黑" panose="020B0503020204020204" charset="-122"/>
              <a:ea typeface="微软雅黑" panose="020B0503020204020204" charset="-122"/>
            </a:endParaRPr>
          </a:p>
          <a:p>
            <a:pPr marL="450850" indent="-273050">
              <a:buFont typeface="Wingdings" panose="05000000000000000000" pitchFamily="2" charset="2"/>
              <a:buChar char="u"/>
            </a:pPr>
            <a:r>
              <a:rPr lang="zh-CN" altLang="en-US" sz="1600" b="0" dirty="0">
                <a:latin typeface="微软雅黑" panose="020B0503020204020204" charset="-122"/>
                <a:ea typeface="微软雅黑" panose="020B0503020204020204" charset="-122"/>
              </a:rPr>
              <a:t>特征量</a:t>
            </a:r>
            <a:r>
              <a:rPr lang="en-US" altLang="zh-CN" sz="1600" b="0" dirty="0">
                <a:latin typeface="微软雅黑" panose="020B0503020204020204" charset="-122"/>
                <a:ea typeface="微软雅黑" panose="020B0503020204020204" charset="-122"/>
              </a:rPr>
              <a:t>3</a:t>
            </a:r>
            <a:r>
              <a:rPr lang="zh-CN" altLang="en-US" sz="1600" b="0" dirty="0">
                <a:latin typeface="微软雅黑" panose="020B0503020204020204" charset="-122"/>
                <a:ea typeface="微软雅黑" panose="020B0503020204020204" charset="-122"/>
              </a:rPr>
              <a:t>：腹厚：</a:t>
            </a:r>
            <a:r>
              <a:rPr lang="en-US" altLang="zh-CN" sz="1600" b="0" dirty="0">
                <a:latin typeface="微软雅黑" panose="020B0503020204020204" charset="-122"/>
                <a:ea typeface="微软雅黑" panose="020B0503020204020204" charset="-122"/>
              </a:rPr>
              <a:t>12</a:t>
            </a:r>
            <a:r>
              <a:rPr lang="zh-CN" altLang="en-US" sz="1600" b="0" dirty="0">
                <a:latin typeface="微软雅黑" panose="020B0503020204020204" charset="-122"/>
                <a:ea typeface="微软雅黑" panose="020B0503020204020204" charset="-122"/>
              </a:rPr>
              <a:t>（特征量取值）</a:t>
            </a:r>
            <a:r>
              <a:rPr lang="en-US" altLang="zh-CN" sz="1600" b="0" dirty="0">
                <a:latin typeface="微软雅黑" panose="020B0503020204020204" charset="-122"/>
                <a:ea typeface="微软雅黑" panose="020B0503020204020204" charset="-122"/>
              </a:rPr>
              <a:t>×</a:t>
            </a:r>
            <a:r>
              <a:rPr lang="zh-CN" altLang="en-US" sz="1600" b="0" dirty="0">
                <a:latin typeface="微软雅黑" panose="020B0503020204020204" charset="-122"/>
                <a:ea typeface="微软雅黑" panose="020B0503020204020204" charset="-122"/>
              </a:rPr>
              <a:t>（连接符 ）</a:t>
            </a:r>
            <a:endParaRPr lang="en-US" altLang="zh-CN" sz="1600" b="0" dirty="0">
              <a:latin typeface="微软雅黑" panose="020B0503020204020204" charset="-122"/>
              <a:ea typeface="微软雅黑" panose="020B0503020204020204" charset="-122"/>
            </a:endParaRPr>
          </a:p>
          <a:p>
            <a:pPr marL="450850" indent="-273050">
              <a:buFont typeface="Wingdings" panose="05000000000000000000" pitchFamily="2" charset="2"/>
              <a:buChar char="u"/>
            </a:pPr>
            <a:r>
              <a:rPr lang="zh-CN" altLang="en-US" sz="1600" b="0" dirty="0">
                <a:latin typeface="微软雅黑" panose="020B0503020204020204" charset="-122"/>
                <a:ea typeface="微软雅黑" panose="020B0503020204020204" charset="-122"/>
              </a:rPr>
              <a:t>特征量</a:t>
            </a:r>
            <a:r>
              <a:rPr lang="en-US" altLang="zh-CN" sz="1600" b="0" dirty="0">
                <a:latin typeface="微软雅黑" panose="020B0503020204020204" charset="-122"/>
                <a:ea typeface="微软雅黑" panose="020B0503020204020204" charset="-122"/>
              </a:rPr>
              <a:t>4</a:t>
            </a:r>
            <a:r>
              <a:rPr lang="zh-CN" altLang="en-US" sz="1600" b="0" dirty="0">
                <a:latin typeface="微软雅黑" panose="020B0503020204020204" charset="-122"/>
                <a:ea typeface="微软雅黑" panose="020B0503020204020204" charset="-122"/>
              </a:rPr>
              <a:t>：翼厚：</a:t>
            </a:r>
            <a:r>
              <a:rPr lang="en-US" altLang="zh-CN" sz="1600" b="0" dirty="0">
                <a:latin typeface="微软雅黑" panose="020B0503020204020204" charset="-122"/>
                <a:ea typeface="微软雅黑" panose="020B0503020204020204" charset="-122"/>
              </a:rPr>
              <a:t>20</a:t>
            </a:r>
            <a:r>
              <a:rPr lang="zh-CN" altLang="en-US" sz="1600" b="0" dirty="0">
                <a:latin typeface="微软雅黑" panose="020B0503020204020204" charset="-122"/>
                <a:ea typeface="微软雅黑" panose="020B0503020204020204" charset="-122"/>
              </a:rPr>
              <a:t>（特征量取值）</a:t>
            </a:r>
            <a:r>
              <a:rPr lang="en-US" altLang="zh-CN" sz="1600" b="0" dirty="0">
                <a:latin typeface="微软雅黑" panose="020B0503020204020204" charset="-122"/>
                <a:ea typeface="微软雅黑" panose="020B0503020204020204" charset="-122"/>
              </a:rPr>
              <a:t>mm</a:t>
            </a:r>
            <a:r>
              <a:rPr lang="zh-CN" altLang="en-US" sz="1600" b="0" dirty="0">
                <a:latin typeface="微软雅黑" panose="020B0503020204020204" charset="-122"/>
                <a:ea typeface="微软雅黑" panose="020B0503020204020204" charset="-122"/>
              </a:rPr>
              <a:t>（后置符 ）</a:t>
            </a:r>
            <a:endParaRPr lang="en-US" altLang="zh-CN" sz="1600" b="0" dirty="0">
              <a:latin typeface="微软雅黑" panose="020B0503020204020204" charset="-122"/>
              <a:ea typeface="微软雅黑" panose="020B0503020204020204" charset="-122"/>
            </a:endParaRPr>
          </a:p>
          <a:p>
            <a:pPr marL="450850" indent="-273050">
              <a:buFont typeface="Wingdings" panose="05000000000000000000" pitchFamily="2" charset="2"/>
              <a:buChar char="u"/>
            </a:pPr>
            <a:r>
              <a:rPr lang="zh-CN" altLang="en-US" sz="1600" b="0" dirty="0">
                <a:latin typeface="微软雅黑" panose="020B0503020204020204" charset="-122"/>
                <a:ea typeface="微软雅黑" panose="020B0503020204020204" charset="-122"/>
              </a:rPr>
              <a:t>特征量</a:t>
            </a:r>
            <a:r>
              <a:rPr lang="en-US" altLang="zh-CN" sz="1600" b="0" dirty="0">
                <a:latin typeface="微软雅黑" panose="020B0503020204020204" charset="-122"/>
                <a:ea typeface="微软雅黑" panose="020B0503020204020204" charset="-122"/>
              </a:rPr>
              <a:t>5</a:t>
            </a:r>
            <a:r>
              <a:rPr lang="zh-CN" altLang="en-US" sz="1600" b="0" dirty="0">
                <a:latin typeface="微软雅黑" panose="020B0503020204020204" charset="-122"/>
                <a:ea typeface="微软雅黑" panose="020B0503020204020204" charset="-122"/>
              </a:rPr>
              <a:t>：材质：</a:t>
            </a:r>
            <a:r>
              <a:rPr lang="en-US" altLang="zh-CN" sz="1600" b="0" dirty="0">
                <a:latin typeface="微软雅黑" panose="020B0503020204020204" charset="-122"/>
                <a:ea typeface="微软雅黑" panose="020B0503020204020204" charset="-122"/>
              </a:rPr>
              <a:t>SM490YB</a:t>
            </a:r>
            <a:r>
              <a:rPr lang="zh-CN" altLang="en-US" sz="1600" b="0" dirty="0">
                <a:latin typeface="微软雅黑" panose="020B0503020204020204" charset="-122"/>
                <a:ea typeface="微软雅黑" panose="020B0503020204020204" charset="-122"/>
              </a:rPr>
              <a:t>（特征量取值</a:t>
            </a:r>
            <a:r>
              <a:rPr lang="zh-CN" altLang="en-US" sz="1600" b="0" dirty="0" smtClean="0">
                <a:latin typeface="微软雅黑" panose="020B0503020204020204" charset="-122"/>
                <a:ea typeface="微软雅黑" panose="020B0503020204020204" charset="-122"/>
              </a:rPr>
              <a:t>）                             </a:t>
            </a:r>
            <a:endParaRPr lang="en-US" altLang="zh-CN" sz="1600" b="0" dirty="0">
              <a:latin typeface="微软雅黑" panose="020B0503020204020204" charset="-122"/>
              <a:ea typeface="微软雅黑" panose="020B0503020204020204" charset="-122"/>
            </a:endParaRPr>
          </a:p>
        </p:txBody>
      </p:sp>
      <p:graphicFrame>
        <p:nvGraphicFramePr>
          <p:cNvPr id="3" name="表格 2"/>
          <p:cNvGraphicFramePr>
            <a:graphicFrameLocks noGrp="1"/>
          </p:cNvGraphicFramePr>
          <p:nvPr/>
        </p:nvGraphicFramePr>
        <p:xfrm>
          <a:off x="349077" y="1196752"/>
          <a:ext cx="8543401" cy="2377440"/>
        </p:xfrm>
        <a:graphic>
          <a:graphicData uri="http://schemas.openxmlformats.org/drawingml/2006/table">
            <a:tbl>
              <a:tblPr>
                <a:tableStyleId>{ED083AE6-46FA-4A59-8FB0-9F97EB10719F}</a:tableStyleId>
              </a:tblPr>
              <a:tblGrid>
                <a:gridCol w="459681"/>
                <a:gridCol w="1729850"/>
                <a:gridCol w="644157"/>
                <a:gridCol w="169356"/>
                <a:gridCol w="701618"/>
                <a:gridCol w="641133"/>
                <a:gridCol w="290325"/>
                <a:gridCol w="317542"/>
                <a:gridCol w="399196"/>
                <a:gridCol w="281252"/>
                <a:gridCol w="290325"/>
                <a:gridCol w="353832"/>
                <a:gridCol w="317542"/>
                <a:gridCol w="399196"/>
                <a:gridCol w="302421"/>
                <a:gridCol w="338712"/>
                <a:gridCol w="435486"/>
                <a:gridCol w="229840"/>
                <a:gridCol w="241937"/>
              </a:tblGrid>
              <a:tr h="531382">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物资类</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别代码</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solidFill>
                      <a:schemeClr val="accent5">
                        <a:lumMod val="60000"/>
                        <a:lumOff val="40000"/>
                      </a:schemeClr>
                    </a:solidFill>
                  </a:tcPr>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物资类</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别名称</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solidFill>
                      <a:schemeClr val="accent5">
                        <a:lumMod val="60000"/>
                        <a:lumOff val="40000"/>
                      </a:schemeClr>
                    </a:solidFill>
                  </a:tcPr>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类别特征</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名称</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solidFill>
                      <a:schemeClr val="accent5">
                        <a:lumMod val="60000"/>
                        <a:lumOff val="40000"/>
                      </a:schemeClr>
                    </a:solidFill>
                  </a:tcPr>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可</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空</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个</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数</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solidFill>
                      <a:schemeClr val="accent5">
                        <a:lumMod val="60000"/>
                        <a:lumOff val="40000"/>
                      </a:schemeClr>
                    </a:solidFill>
                  </a:tcPr>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特征描述</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分类名称</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solidFill>
                      <a:schemeClr val="accent5">
                        <a:lumMod val="60000"/>
                        <a:lumOff val="40000"/>
                      </a:schemeClr>
                    </a:solidFill>
                  </a:tcPr>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特征量</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名称</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solidFill>
                      <a:schemeClr val="accent5">
                        <a:lumMod val="60000"/>
                        <a:lumOff val="40000"/>
                      </a:schemeClr>
                    </a:solidFill>
                  </a:tcPr>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前置</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符号</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solidFill>
                      <a:schemeClr val="accent5">
                        <a:lumMod val="60000"/>
                        <a:lumOff val="40000"/>
                      </a:schemeClr>
                    </a:solidFill>
                  </a:tcPr>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前置</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符号</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是否</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可空</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solidFill>
                      <a:schemeClr val="accent5">
                        <a:lumMod val="60000"/>
                        <a:lumOff val="40000"/>
                      </a:schemeClr>
                    </a:solidFill>
                  </a:tcPr>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特征量</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值是否</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为数字</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solidFill>
                      <a:schemeClr val="accent5">
                        <a:lumMod val="60000"/>
                        <a:lumOff val="40000"/>
                      </a:schemeClr>
                    </a:solidFill>
                  </a:tcPr>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特征</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量值</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是否</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可空</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solidFill>
                      <a:schemeClr val="accent5">
                        <a:lumMod val="60000"/>
                        <a:lumOff val="40000"/>
                      </a:schemeClr>
                    </a:solidFill>
                  </a:tcPr>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特征</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量值</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是否</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必选</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solidFill>
                      <a:schemeClr val="accent5">
                        <a:lumMod val="60000"/>
                        <a:lumOff val="40000"/>
                      </a:schemeClr>
                    </a:solidFill>
                  </a:tcPr>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后置</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符号</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solidFill>
                      <a:schemeClr val="accent5">
                        <a:lumMod val="60000"/>
                        <a:lumOff val="40000"/>
                      </a:schemeClr>
                    </a:solidFill>
                  </a:tcPr>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后置</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符号</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是否</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可空</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solidFill>
                      <a:schemeClr val="accent5">
                        <a:lumMod val="60000"/>
                        <a:lumOff val="40000"/>
                      </a:schemeClr>
                    </a:solidFill>
                  </a:tcPr>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计量单</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位是否</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加入描</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述中</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solidFill>
                      <a:schemeClr val="accent5">
                        <a:lumMod val="60000"/>
                        <a:lumOff val="40000"/>
                      </a:schemeClr>
                    </a:solidFill>
                  </a:tcPr>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计量</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单位</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solidFill>
                      <a:schemeClr val="accent5">
                        <a:lumMod val="60000"/>
                        <a:lumOff val="40000"/>
                      </a:schemeClr>
                    </a:solidFill>
                  </a:tcPr>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连接</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符号</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solidFill>
                      <a:schemeClr val="accent5">
                        <a:lumMod val="60000"/>
                        <a:lumOff val="40000"/>
                      </a:schemeClr>
                    </a:solidFill>
                  </a:tcPr>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是否限制上下限</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solidFill>
                      <a:schemeClr val="accent5">
                        <a:lumMod val="60000"/>
                        <a:lumOff val="40000"/>
                      </a:schemeClr>
                    </a:solidFill>
                  </a:tcPr>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下</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限</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solidFill>
                      <a:schemeClr val="accent5">
                        <a:lumMod val="60000"/>
                        <a:lumOff val="40000"/>
                      </a:schemeClr>
                    </a:solidFill>
                  </a:tcPr>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上</a:t>
                      </a:r>
                      <a:br>
                        <a:rPr lang="zh-CN" altLang="en-US" sz="1200" u="none" strike="noStrike" dirty="0">
                          <a:effectLst/>
                          <a:latin typeface="Times New Roman" panose="02020603050405020304" pitchFamily="18" charset="0"/>
                          <a:cs typeface="Times New Roman" panose="02020603050405020304" pitchFamily="18" charset="0"/>
                        </a:rPr>
                      </a:br>
                      <a:r>
                        <a:rPr lang="zh-CN" altLang="en-US" sz="1200" u="none" strike="noStrike" dirty="0">
                          <a:effectLst/>
                          <a:latin typeface="Times New Roman" panose="02020603050405020304" pitchFamily="18" charset="0"/>
                          <a:cs typeface="Times New Roman" panose="02020603050405020304" pitchFamily="18" charset="0"/>
                        </a:rPr>
                        <a:t>限</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solidFill>
                      <a:schemeClr val="accent5">
                        <a:lumMod val="60000"/>
                        <a:lumOff val="40000"/>
                      </a:schemeClr>
                    </a:solidFill>
                  </a:tcPr>
                </a:tc>
              </a:tr>
              <a:tr h="138977">
                <a:tc>
                  <a:txBody>
                    <a:bodyPr/>
                    <a:lstStyle/>
                    <a:p>
                      <a:pPr algn="l" fontAlgn="b"/>
                      <a:r>
                        <a:rPr lang="en-US" altLang="zh-CN" sz="1200" u="none" strike="noStrike" dirty="0" smtClean="0">
                          <a:effectLst/>
                          <a:latin typeface="Times New Roman" panose="02020603050405020304" pitchFamily="18" charset="0"/>
                          <a:cs typeface="Times New Roman" panose="02020603050405020304" pitchFamily="18" charset="0"/>
                        </a:rPr>
                        <a:t>150102</a:t>
                      </a:r>
                      <a:endParaRPr lang="en-US" altLang="zh-CN" sz="1200" b="0" i="0" u="none" strike="noStrike" dirty="0">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热轧普通碳素</a:t>
                      </a:r>
                      <a:r>
                        <a:rPr lang="en-US" altLang="zh-CN" sz="1200" u="none" strike="noStrike">
                          <a:effectLst/>
                          <a:latin typeface="Times New Roman" panose="02020603050405020304" pitchFamily="18" charset="0"/>
                          <a:cs typeface="Times New Roman" panose="02020603050405020304" pitchFamily="18" charset="0"/>
                        </a:rPr>
                        <a:t>H</a:t>
                      </a:r>
                      <a:r>
                        <a:rPr lang="zh-CN" altLang="en-US" sz="1200" u="none" strike="noStrike">
                          <a:effectLst/>
                          <a:latin typeface="Times New Roman" panose="02020603050405020304" pitchFamily="18" charset="0"/>
                          <a:cs typeface="Times New Roman" panose="02020603050405020304" pitchFamily="18" charset="0"/>
                        </a:rPr>
                        <a:t>型钢</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规格</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en-US" altLang="zh-CN" sz="1200" u="none" strike="noStrike">
                          <a:effectLst/>
                          <a:latin typeface="Times New Roman" panose="02020603050405020304" pitchFamily="18" charset="0"/>
                          <a:cs typeface="Times New Roman" panose="02020603050405020304" pitchFamily="18" charset="0"/>
                        </a:rPr>
                        <a:t>0</a:t>
                      </a:r>
                      <a:endParaRPr lang="en-US" altLang="zh-CN"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规格</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高度</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H</a:t>
                      </a:r>
                      <a:endParaRPr 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不空</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是</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否</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否</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　</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可空</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否</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　</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en-US" altLang="zh-CN" sz="1200" u="none" strike="noStrike">
                          <a:effectLst/>
                          <a:latin typeface="Times New Roman" panose="02020603050405020304" pitchFamily="18" charset="0"/>
                          <a:cs typeface="Times New Roman" panose="02020603050405020304" pitchFamily="18" charset="0"/>
                        </a:rPr>
                        <a:t>×</a:t>
                      </a:r>
                      <a:endParaRPr lang="en-US" altLang="zh-CN"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否</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en-US" altLang="zh-CN" sz="1200" u="none" strike="noStrike">
                          <a:effectLst/>
                          <a:latin typeface="Times New Roman" panose="02020603050405020304" pitchFamily="18" charset="0"/>
                          <a:cs typeface="Times New Roman" panose="02020603050405020304" pitchFamily="18" charset="0"/>
                        </a:rPr>
                        <a:t>0</a:t>
                      </a:r>
                      <a:endParaRPr lang="en-US" altLang="zh-CN"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en-US" altLang="zh-CN" sz="1200" u="none" strike="noStrike">
                          <a:effectLst/>
                          <a:latin typeface="Times New Roman" panose="02020603050405020304" pitchFamily="18" charset="0"/>
                          <a:cs typeface="Times New Roman" panose="02020603050405020304" pitchFamily="18" charset="0"/>
                        </a:rPr>
                        <a:t>0</a:t>
                      </a:r>
                      <a:endParaRPr lang="en-US" altLang="zh-CN" sz="1200" b="0" i="0" u="none" strike="noStrike">
                        <a:effectLst/>
                        <a:latin typeface="Times New Roman" panose="02020603050405020304" pitchFamily="18" charset="0"/>
                        <a:cs typeface="Times New Roman" panose="02020603050405020304" pitchFamily="18" charset="0"/>
                      </a:endParaRPr>
                    </a:p>
                  </a:txBody>
                  <a:tcPr marL="0" marR="0" marT="0" marB="0" anchor="b"/>
                </a:tc>
              </a:tr>
              <a:tr h="138977">
                <a:tc>
                  <a:txBody>
                    <a:bodyPr/>
                    <a:lstStyle/>
                    <a:p>
                      <a:pPr algn="l" fontAlgn="b"/>
                      <a:r>
                        <a:rPr lang="en-US" altLang="zh-CN" sz="1200" u="none" strike="noStrike" dirty="0" smtClean="0">
                          <a:effectLst/>
                          <a:latin typeface="Times New Roman" panose="02020603050405020304" pitchFamily="18" charset="0"/>
                          <a:cs typeface="Times New Roman" panose="02020603050405020304" pitchFamily="18" charset="0"/>
                        </a:rPr>
                        <a:t>150102</a:t>
                      </a:r>
                      <a:endParaRPr lang="en-US" altLang="zh-CN" sz="1200" b="0" i="0" u="none" strike="noStrike" dirty="0">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热轧普通碳素</a:t>
                      </a:r>
                      <a:r>
                        <a:rPr lang="en-US" altLang="zh-CN" sz="1200" u="none" strike="noStrike">
                          <a:effectLst/>
                          <a:latin typeface="Times New Roman" panose="02020603050405020304" pitchFamily="18" charset="0"/>
                          <a:cs typeface="Times New Roman" panose="02020603050405020304" pitchFamily="18" charset="0"/>
                        </a:rPr>
                        <a:t>H</a:t>
                      </a:r>
                      <a:r>
                        <a:rPr lang="zh-CN" altLang="en-US" sz="1200" u="none" strike="noStrike">
                          <a:effectLst/>
                          <a:latin typeface="Times New Roman" panose="02020603050405020304" pitchFamily="18" charset="0"/>
                          <a:cs typeface="Times New Roman" panose="02020603050405020304" pitchFamily="18" charset="0"/>
                        </a:rPr>
                        <a:t>型钢</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规格</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en-US" altLang="zh-CN" sz="1200" u="none" strike="noStrike">
                          <a:effectLst/>
                          <a:latin typeface="Times New Roman" panose="02020603050405020304" pitchFamily="18" charset="0"/>
                          <a:cs typeface="Times New Roman" panose="02020603050405020304" pitchFamily="18" charset="0"/>
                        </a:rPr>
                        <a:t>0</a:t>
                      </a:r>
                      <a:endParaRPr lang="en-US" altLang="zh-CN"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规格</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宽度</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　</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可空</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是</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否</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否</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　</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可空</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否</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　</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en-US" altLang="zh-CN" sz="1200" u="none" strike="noStrike">
                          <a:effectLst/>
                          <a:latin typeface="Times New Roman" panose="02020603050405020304" pitchFamily="18" charset="0"/>
                          <a:cs typeface="Times New Roman" panose="02020603050405020304" pitchFamily="18" charset="0"/>
                        </a:rPr>
                        <a:t>×</a:t>
                      </a:r>
                      <a:endParaRPr lang="en-US" altLang="zh-CN"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否</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en-US" altLang="zh-CN" sz="1200" u="none" strike="noStrike">
                          <a:effectLst/>
                          <a:latin typeface="Times New Roman" panose="02020603050405020304" pitchFamily="18" charset="0"/>
                          <a:cs typeface="Times New Roman" panose="02020603050405020304" pitchFamily="18" charset="0"/>
                        </a:rPr>
                        <a:t>0</a:t>
                      </a:r>
                      <a:endParaRPr lang="en-US" altLang="zh-CN"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en-US" altLang="zh-CN" sz="1200" u="none" strike="noStrike">
                          <a:effectLst/>
                          <a:latin typeface="Times New Roman" panose="02020603050405020304" pitchFamily="18" charset="0"/>
                          <a:cs typeface="Times New Roman" panose="02020603050405020304" pitchFamily="18" charset="0"/>
                        </a:rPr>
                        <a:t>0</a:t>
                      </a:r>
                      <a:endParaRPr lang="en-US" altLang="zh-CN" sz="1200" b="0" i="0" u="none" strike="noStrike">
                        <a:effectLst/>
                        <a:latin typeface="Times New Roman" panose="02020603050405020304" pitchFamily="18" charset="0"/>
                        <a:cs typeface="Times New Roman" panose="02020603050405020304" pitchFamily="18" charset="0"/>
                      </a:endParaRPr>
                    </a:p>
                  </a:txBody>
                  <a:tcPr marL="0" marR="0" marT="0" marB="0" anchor="b"/>
                </a:tc>
              </a:tr>
              <a:tr h="138977">
                <a:tc>
                  <a:txBody>
                    <a:bodyPr/>
                    <a:lstStyle/>
                    <a:p>
                      <a:pPr algn="l" fontAlgn="b"/>
                      <a:r>
                        <a:rPr lang="en-US" altLang="zh-CN" sz="1200" u="none" strike="noStrike" dirty="0" smtClean="0">
                          <a:effectLst/>
                          <a:latin typeface="Times New Roman" panose="02020603050405020304" pitchFamily="18" charset="0"/>
                          <a:cs typeface="Times New Roman" panose="02020603050405020304" pitchFamily="18" charset="0"/>
                        </a:rPr>
                        <a:t>150102</a:t>
                      </a:r>
                      <a:endParaRPr lang="en-US" altLang="zh-CN" sz="1200" b="0" i="0" u="none" strike="noStrike" dirty="0">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热轧普通碳素</a:t>
                      </a:r>
                      <a:r>
                        <a:rPr lang="en-US" altLang="zh-CN" sz="1200" u="none" strike="noStrike">
                          <a:effectLst/>
                          <a:latin typeface="Times New Roman" panose="02020603050405020304" pitchFamily="18" charset="0"/>
                          <a:cs typeface="Times New Roman" panose="02020603050405020304" pitchFamily="18" charset="0"/>
                        </a:rPr>
                        <a:t>H</a:t>
                      </a:r>
                      <a:r>
                        <a:rPr lang="zh-CN" altLang="en-US" sz="1200" u="none" strike="noStrike">
                          <a:effectLst/>
                          <a:latin typeface="Times New Roman" panose="02020603050405020304" pitchFamily="18" charset="0"/>
                          <a:cs typeface="Times New Roman" panose="02020603050405020304" pitchFamily="18" charset="0"/>
                        </a:rPr>
                        <a:t>型钢</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规格</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en-US" altLang="zh-CN" sz="1200" u="none" strike="noStrike">
                          <a:effectLst/>
                          <a:latin typeface="Times New Roman" panose="02020603050405020304" pitchFamily="18" charset="0"/>
                          <a:cs typeface="Times New Roman" panose="02020603050405020304" pitchFamily="18" charset="0"/>
                        </a:rPr>
                        <a:t>0</a:t>
                      </a:r>
                      <a:endParaRPr lang="en-US" altLang="zh-CN"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规格</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腹厚</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　</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可空</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是</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否</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否</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　</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可空</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否</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　</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en-US" altLang="zh-CN" sz="1200" u="none" strike="noStrike">
                          <a:effectLst/>
                          <a:latin typeface="Times New Roman" panose="02020603050405020304" pitchFamily="18" charset="0"/>
                          <a:cs typeface="Times New Roman" panose="02020603050405020304" pitchFamily="18" charset="0"/>
                        </a:rPr>
                        <a:t>×</a:t>
                      </a:r>
                      <a:endParaRPr lang="en-US" altLang="zh-CN"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否</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en-US" altLang="zh-CN" sz="1200" u="none" strike="noStrike">
                          <a:effectLst/>
                          <a:latin typeface="Times New Roman" panose="02020603050405020304" pitchFamily="18" charset="0"/>
                          <a:cs typeface="Times New Roman" panose="02020603050405020304" pitchFamily="18" charset="0"/>
                        </a:rPr>
                        <a:t>0</a:t>
                      </a:r>
                      <a:endParaRPr lang="en-US" altLang="zh-CN"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en-US" altLang="zh-CN" sz="1200" u="none" strike="noStrike" dirty="0">
                          <a:effectLst/>
                          <a:latin typeface="Times New Roman" panose="02020603050405020304" pitchFamily="18" charset="0"/>
                          <a:cs typeface="Times New Roman" panose="02020603050405020304" pitchFamily="18" charset="0"/>
                        </a:rPr>
                        <a:t>0</a:t>
                      </a:r>
                      <a:endParaRPr lang="en-US" altLang="zh-CN" sz="1200" b="0" i="0" u="none" strike="noStrike" dirty="0">
                        <a:effectLst/>
                        <a:latin typeface="Times New Roman" panose="02020603050405020304" pitchFamily="18" charset="0"/>
                        <a:cs typeface="Times New Roman" panose="02020603050405020304" pitchFamily="18" charset="0"/>
                      </a:endParaRPr>
                    </a:p>
                  </a:txBody>
                  <a:tcPr marL="0" marR="0" marT="0" marB="0" anchor="b"/>
                </a:tc>
              </a:tr>
              <a:tr h="138977">
                <a:tc>
                  <a:txBody>
                    <a:bodyPr/>
                    <a:lstStyle/>
                    <a:p>
                      <a:pPr algn="l" fontAlgn="b"/>
                      <a:r>
                        <a:rPr lang="en-US" altLang="zh-CN" sz="1200" u="none" strike="noStrike" dirty="0" smtClean="0">
                          <a:effectLst/>
                          <a:latin typeface="Times New Roman" panose="02020603050405020304" pitchFamily="18" charset="0"/>
                          <a:cs typeface="Times New Roman" panose="02020603050405020304" pitchFamily="18" charset="0"/>
                        </a:rPr>
                        <a:t>150102</a:t>
                      </a:r>
                      <a:endParaRPr lang="en-US" altLang="zh-CN" sz="1200" b="0" i="0" u="none" strike="noStrike" dirty="0">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热轧普通碳素</a:t>
                      </a:r>
                      <a:r>
                        <a:rPr lang="en-US" altLang="zh-CN" sz="1200" u="none" strike="noStrike">
                          <a:effectLst/>
                          <a:latin typeface="Times New Roman" panose="02020603050405020304" pitchFamily="18" charset="0"/>
                          <a:cs typeface="Times New Roman" panose="02020603050405020304" pitchFamily="18" charset="0"/>
                        </a:rPr>
                        <a:t>H</a:t>
                      </a:r>
                      <a:r>
                        <a:rPr lang="zh-CN" altLang="en-US" sz="1200" u="none" strike="noStrike">
                          <a:effectLst/>
                          <a:latin typeface="Times New Roman" panose="02020603050405020304" pitchFamily="18" charset="0"/>
                          <a:cs typeface="Times New Roman" panose="02020603050405020304" pitchFamily="18" charset="0"/>
                        </a:rPr>
                        <a:t>型钢</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规格</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en-US" altLang="zh-CN" sz="1200" u="none" strike="noStrike">
                          <a:effectLst/>
                          <a:latin typeface="Times New Roman" panose="02020603050405020304" pitchFamily="18" charset="0"/>
                          <a:cs typeface="Times New Roman" panose="02020603050405020304" pitchFamily="18" charset="0"/>
                        </a:rPr>
                        <a:t>0</a:t>
                      </a:r>
                      <a:endParaRPr lang="en-US" altLang="zh-CN"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规格</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翼厚</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　</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可空</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是</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否</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否</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　</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可空</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是</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mm</a:t>
                      </a:r>
                      <a:endParaRPr 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　</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否</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en-US" altLang="zh-CN" sz="1200" u="none" strike="noStrike">
                          <a:effectLst/>
                          <a:latin typeface="Times New Roman" panose="02020603050405020304" pitchFamily="18" charset="0"/>
                          <a:cs typeface="Times New Roman" panose="02020603050405020304" pitchFamily="18" charset="0"/>
                        </a:rPr>
                        <a:t>0</a:t>
                      </a:r>
                      <a:endParaRPr lang="en-US" altLang="zh-CN"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en-US" altLang="zh-CN" sz="1200" u="none" strike="noStrike">
                          <a:effectLst/>
                          <a:latin typeface="Times New Roman" panose="02020603050405020304" pitchFamily="18" charset="0"/>
                          <a:cs typeface="Times New Roman" panose="02020603050405020304" pitchFamily="18" charset="0"/>
                        </a:rPr>
                        <a:t>0</a:t>
                      </a:r>
                      <a:endParaRPr lang="en-US" altLang="zh-CN" sz="1200" b="0" i="0" u="none" strike="noStrike">
                        <a:effectLst/>
                        <a:latin typeface="Times New Roman" panose="02020603050405020304" pitchFamily="18" charset="0"/>
                        <a:cs typeface="Times New Roman" panose="02020603050405020304" pitchFamily="18" charset="0"/>
                      </a:endParaRPr>
                    </a:p>
                  </a:txBody>
                  <a:tcPr marL="0" marR="0" marT="0" marB="0" anchor="b"/>
                </a:tc>
              </a:tr>
              <a:tr h="138977">
                <a:tc>
                  <a:txBody>
                    <a:bodyPr/>
                    <a:lstStyle/>
                    <a:p>
                      <a:pPr algn="l" fontAlgn="b"/>
                      <a:r>
                        <a:rPr lang="en-US" altLang="zh-CN" sz="1200" u="none" strike="noStrike" dirty="0" smtClean="0">
                          <a:effectLst/>
                          <a:latin typeface="Times New Roman" panose="02020603050405020304" pitchFamily="18" charset="0"/>
                          <a:cs typeface="Times New Roman" panose="02020603050405020304" pitchFamily="18" charset="0"/>
                        </a:rPr>
                        <a:t>150102</a:t>
                      </a:r>
                      <a:endParaRPr lang="en-US" altLang="zh-CN" sz="1200" b="0" i="0" u="none" strike="noStrike" dirty="0">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热轧普通碳素</a:t>
                      </a:r>
                      <a:r>
                        <a:rPr lang="en-US" altLang="zh-CN" sz="1200" u="none" strike="noStrike" dirty="0">
                          <a:effectLst/>
                          <a:latin typeface="Times New Roman" panose="02020603050405020304" pitchFamily="18" charset="0"/>
                          <a:cs typeface="Times New Roman" panose="02020603050405020304" pitchFamily="18" charset="0"/>
                        </a:rPr>
                        <a:t>H</a:t>
                      </a:r>
                      <a:r>
                        <a:rPr lang="zh-CN" altLang="en-US" sz="1200" u="none" strike="noStrike" dirty="0">
                          <a:effectLst/>
                          <a:latin typeface="Times New Roman" panose="02020603050405020304" pitchFamily="18" charset="0"/>
                          <a:cs typeface="Times New Roman" panose="02020603050405020304" pitchFamily="18" charset="0"/>
                        </a:rPr>
                        <a:t>型钢</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材质</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en-US" altLang="zh-CN" sz="1200" u="none" strike="noStrike">
                          <a:effectLst/>
                          <a:latin typeface="Times New Roman" panose="02020603050405020304" pitchFamily="18" charset="0"/>
                          <a:cs typeface="Times New Roman" panose="02020603050405020304" pitchFamily="18" charset="0"/>
                        </a:rPr>
                        <a:t>0</a:t>
                      </a:r>
                      <a:endParaRPr lang="en-US" altLang="zh-CN"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材质</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材质</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　</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可空</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否</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否</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dirty="0">
                          <a:effectLst/>
                          <a:latin typeface="Times New Roman" panose="02020603050405020304" pitchFamily="18" charset="0"/>
                          <a:cs typeface="Times New Roman" panose="02020603050405020304" pitchFamily="18" charset="0"/>
                        </a:rPr>
                        <a:t>是</a:t>
                      </a:r>
                      <a:endParaRPr lang="zh-CN" altLang="en-US" sz="1200" b="0" i="0" u="none" strike="noStrike" dirty="0">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　</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可空</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否</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　</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　</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zh-CN" altLang="en-US" sz="1200" u="none" strike="noStrike">
                          <a:effectLst/>
                          <a:latin typeface="Times New Roman" panose="02020603050405020304" pitchFamily="18" charset="0"/>
                          <a:cs typeface="Times New Roman" panose="02020603050405020304" pitchFamily="18" charset="0"/>
                        </a:rPr>
                        <a:t>否</a:t>
                      </a:r>
                      <a:endParaRPr lang="zh-CN" altLang="en-US"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en-US" altLang="zh-CN" sz="1200" u="none" strike="noStrike">
                          <a:effectLst/>
                          <a:latin typeface="Times New Roman" panose="02020603050405020304" pitchFamily="18" charset="0"/>
                          <a:cs typeface="Times New Roman" panose="02020603050405020304" pitchFamily="18" charset="0"/>
                        </a:rPr>
                        <a:t>0</a:t>
                      </a:r>
                      <a:endParaRPr lang="en-US" altLang="zh-CN" sz="1200" b="0" i="0" u="none" strike="noStrike">
                        <a:effectLst/>
                        <a:latin typeface="Times New Roman" panose="02020603050405020304" pitchFamily="18" charset="0"/>
                        <a:cs typeface="Times New Roman" panose="02020603050405020304" pitchFamily="18" charset="0"/>
                      </a:endParaRPr>
                    </a:p>
                  </a:txBody>
                  <a:tcPr marL="0" marR="0" marT="0" marB="0" anchor="b"/>
                </a:tc>
                <a:tc>
                  <a:txBody>
                    <a:bodyPr/>
                    <a:lstStyle/>
                    <a:p>
                      <a:pPr algn="l" fontAlgn="b"/>
                      <a:r>
                        <a:rPr lang="en-US" altLang="zh-CN" sz="1200" u="none" strike="noStrike" dirty="0">
                          <a:effectLst/>
                          <a:latin typeface="Times New Roman" panose="02020603050405020304" pitchFamily="18" charset="0"/>
                          <a:cs typeface="Times New Roman" panose="02020603050405020304" pitchFamily="18" charset="0"/>
                        </a:rPr>
                        <a:t>0</a:t>
                      </a:r>
                      <a:endParaRPr lang="en-US" altLang="zh-CN" sz="1200" b="0" i="0" u="none" strike="noStrike" dirty="0">
                        <a:effectLst/>
                        <a:latin typeface="Times New Roman" panose="02020603050405020304" pitchFamily="18" charset="0"/>
                        <a:cs typeface="Times New Roman" panose="02020603050405020304" pitchFamily="18" charset="0"/>
                      </a:endParaRPr>
                    </a:p>
                  </a:txBody>
                  <a:tcPr marL="0" marR="0" marT="0" marB="0" anchor="b"/>
                </a:tc>
              </a:tr>
            </a:tbl>
          </a:graphicData>
        </a:graphic>
      </p:graphicFrame>
      <p:pic>
        <p:nvPicPr>
          <p:cNvPr id="7" name="Control 1" hidden="1"/>
          <p:cNvPicPr>
            <a:picLocks noChangeAspect="1"/>
          </p:cNvPicPr>
          <p:nvPr/>
        </p:nvPicPr>
        <p:blipFill>
          <a:blip r:embed="rId1" cstate="print"/>
          <a:stretch>
            <a:fillRect/>
          </a:stretch>
        </p:blipFill>
        <p:spPr>
          <a:xfrm>
            <a:off x="457200" y="3860800"/>
            <a:ext cx="914400" cy="228600"/>
          </a:xfrm>
          <a:prstGeom prst="rect">
            <a:avLst/>
          </a:prstGeom>
        </p:spPr>
      </p:pic>
      <p:pic>
        <p:nvPicPr>
          <p:cNvPr id="8" name="Control 2" hidden="1"/>
          <p:cNvPicPr>
            <a:picLocks noChangeAspect="1"/>
          </p:cNvPicPr>
          <p:nvPr/>
        </p:nvPicPr>
        <p:blipFill>
          <a:blip r:embed="rId1" cstate="print"/>
          <a:stretch>
            <a:fillRect/>
          </a:stretch>
        </p:blipFill>
        <p:spPr>
          <a:xfrm>
            <a:off x="933450" y="3860800"/>
            <a:ext cx="914400" cy="228600"/>
          </a:xfrm>
          <a:prstGeom prst="rect">
            <a:avLst/>
          </a:prstGeom>
        </p:spPr>
      </p:pic>
      <p:pic>
        <p:nvPicPr>
          <p:cNvPr id="9" name="Control 3" hidden="1"/>
          <p:cNvPicPr>
            <a:picLocks noChangeAspect="1"/>
          </p:cNvPicPr>
          <p:nvPr/>
        </p:nvPicPr>
        <p:blipFill>
          <a:blip r:embed="rId1" cstate="print"/>
          <a:stretch>
            <a:fillRect/>
          </a:stretch>
        </p:blipFill>
        <p:spPr>
          <a:xfrm>
            <a:off x="457200" y="3860800"/>
            <a:ext cx="914400" cy="228600"/>
          </a:xfrm>
          <a:prstGeom prst="rect">
            <a:avLst/>
          </a:prstGeom>
        </p:spPr>
      </p:pic>
      <p:pic>
        <p:nvPicPr>
          <p:cNvPr id="10" name="Control 4" hidden="1"/>
          <p:cNvPicPr>
            <a:picLocks noChangeAspect="1"/>
          </p:cNvPicPr>
          <p:nvPr/>
        </p:nvPicPr>
        <p:blipFill>
          <a:blip r:embed="rId1" cstate="print"/>
          <a:stretch>
            <a:fillRect/>
          </a:stretch>
        </p:blipFill>
        <p:spPr>
          <a:xfrm>
            <a:off x="933450" y="3860800"/>
            <a:ext cx="914400" cy="228600"/>
          </a:xfrm>
          <a:prstGeom prst="rect">
            <a:avLst/>
          </a:prstGeom>
        </p:spPr>
      </p:pic>
      <p:pic>
        <p:nvPicPr>
          <p:cNvPr id="11" name="Control 5" hidden="1"/>
          <p:cNvPicPr>
            <a:picLocks noChangeAspect="1"/>
          </p:cNvPicPr>
          <p:nvPr/>
        </p:nvPicPr>
        <p:blipFill>
          <a:blip r:embed="rId1" cstate="print"/>
          <a:stretch>
            <a:fillRect/>
          </a:stretch>
        </p:blipFill>
        <p:spPr>
          <a:xfrm>
            <a:off x="457200" y="3860800"/>
            <a:ext cx="914400" cy="228600"/>
          </a:xfrm>
          <a:prstGeom prst="rect">
            <a:avLst/>
          </a:prstGeom>
        </p:spPr>
      </p:pic>
      <p:pic>
        <p:nvPicPr>
          <p:cNvPr id="12" name="Control 6" hidden="1"/>
          <p:cNvPicPr>
            <a:picLocks noChangeAspect="1"/>
          </p:cNvPicPr>
          <p:nvPr/>
        </p:nvPicPr>
        <p:blipFill>
          <a:blip r:embed="rId1" cstate="print"/>
          <a:stretch>
            <a:fillRect/>
          </a:stretch>
        </p:blipFill>
        <p:spPr>
          <a:xfrm>
            <a:off x="933450" y="3860800"/>
            <a:ext cx="914400" cy="228600"/>
          </a:xfrm>
          <a:prstGeom prst="rect">
            <a:avLst/>
          </a:prstGeom>
        </p:spPr>
      </p:pic>
      <p:pic>
        <p:nvPicPr>
          <p:cNvPr id="13" name="Control 7" hidden="1"/>
          <p:cNvPicPr>
            <a:picLocks noChangeAspect="1"/>
          </p:cNvPicPr>
          <p:nvPr/>
        </p:nvPicPr>
        <p:blipFill>
          <a:blip r:embed="rId1" cstate="print"/>
          <a:stretch>
            <a:fillRect/>
          </a:stretch>
        </p:blipFill>
        <p:spPr>
          <a:xfrm>
            <a:off x="457200" y="3860800"/>
            <a:ext cx="914400" cy="228600"/>
          </a:xfrm>
          <a:prstGeom prst="rect">
            <a:avLst/>
          </a:prstGeom>
        </p:spPr>
      </p:pic>
      <p:pic>
        <p:nvPicPr>
          <p:cNvPr id="14" name="Control 8" hidden="1"/>
          <p:cNvPicPr>
            <a:picLocks noChangeAspect="1"/>
          </p:cNvPicPr>
          <p:nvPr/>
        </p:nvPicPr>
        <p:blipFill>
          <a:blip r:embed="rId1" cstate="print"/>
          <a:stretch>
            <a:fillRect/>
          </a:stretch>
        </p:blipFill>
        <p:spPr>
          <a:xfrm>
            <a:off x="933450" y="3860800"/>
            <a:ext cx="914400" cy="228600"/>
          </a:xfrm>
          <a:prstGeom prst="rect">
            <a:avLst/>
          </a:prstGeom>
        </p:spPr>
      </p:pic>
      <p:pic>
        <p:nvPicPr>
          <p:cNvPr id="15" name="Control 9" hidden="1"/>
          <p:cNvPicPr>
            <a:picLocks noChangeAspect="1"/>
          </p:cNvPicPr>
          <p:nvPr/>
        </p:nvPicPr>
        <p:blipFill>
          <a:blip r:embed="rId1" cstate="print"/>
          <a:stretch>
            <a:fillRect/>
          </a:stretch>
        </p:blipFill>
        <p:spPr>
          <a:xfrm>
            <a:off x="457200" y="3860800"/>
            <a:ext cx="914400" cy="228600"/>
          </a:xfrm>
          <a:prstGeom prst="rect">
            <a:avLst/>
          </a:prstGeom>
        </p:spPr>
      </p:pic>
      <p:pic>
        <p:nvPicPr>
          <p:cNvPr id="16" name="Control 10" hidden="1"/>
          <p:cNvPicPr>
            <a:picLocks noChangeAspect="1"/>
          </p:cNvPicPr>
          <p:nvPr/>
        </p:nvPicPr>
        <p:blipFill>
          <a:blip r:embed="rId1" cstate="print"/>
          <a:stretch>
            <a:fillRect/>
          </a:stretch>
        </p:blipFill>
        <p:spPr>
          <a:xfrm>
            <a:off x="933450" y="3860800"/>
            <a:ext cx="914400" cy="228600"/>
          </a:xfrm>
          <a:prstGeom prst="rect">
            <a:avLst/>
          </a:prstGeom>
        </p:spPr>
      </p:pic>
      <p:pic>
        <p:nvPicPr>
          <p:cNvPr id="17" name="Control 11" hidden="1"/>
          <p:cNvPicPr>
            <a:picLocks noChangeAspect="1"/>
          </p:cNvPicPr>
          <p:nvPr/>
        </p:nvPicPr>
        <p:blipFill>
          <a:blip r:embed="rId1" cstate="print"/>
          <a:stretch>
            <a:fillRect/>
          </a:stretch>
        </p:blipFill>
        <p:spPr>
          <a:xfrm>
            <a:off x="457200" y="3860800"/>
            <a:ext cx="914400" cy="228600"/>
          </a:xfrm>
          <a:prstGeom prst="rect">
            <a:avLst/>
          </a:prstGeom>
        </p:spPr>
      </p:pic>
      <p:pic>
        <p:nvPicPr>
          <p:cNvPr id="18" name="Control 12" hidden="1"/>
          <p:cNvPicPr>
            <a:picLocks noChangeAspect="1"/>
          </p:cNvPicPr>
          <p:nvPr/>
        </p:nvPicPr>
        <p:blipFill>
          <a:blip r:embed="rId1" cstate="print"/>
          <a:stretch>
            <a:fillRect/>
          </a:stretch>
        </p:blipFill>
        <p:spPr>
          <a:xfrm>
            <a:off x="933450" y="3860800"/>
            <a:ext cx="914400" cy="228600"/>
          </a:xfrm>
          <a:prstGeom prst="rect">
            <a:avLst/>
          </a:prstGeom>
        </p:spPr>
      </p:pic>
      <p:pic>
        <p:nvPicPr>
          <p:cNvPr id="19" name="Control 13" hidden="1"/>
          <p:cNvPicPr>
            <a:picLocks noChangeAspect="1"/>
          </p:cNvPicPr>
          <p:nvPr/>
        </p:nvPicPr>
        <p:blipFill>
          <a:blip r:embed="rId1" cstate="print"/>
          <a:stretch>
            <a:fillRect/>
          </a:stretch>
        </p:blipFill>
        <p:spPr>
          <a:xfrm>
            <a:off x="457200" y="3860800"/>
            <a:ext cx="914400" cy="228600"/>
          </a:xfrm>
          <a:prstGeom prst="rect">
            <a:avLst/>
          </a:prstGeom>
        </p:spPr>
      </p:pic>
      <p:pic>
        <p:nvPicPr>
          <p:cNvPr id="20" name="Control 14" hidden="1"/>
          <p:cNvPicPr>
            <a:picLocks noChangeAspect="1"/>
          </p:cNvPicPr>
          <p:nvPr/>
        </p:nvPicPr>
        <p:blipFill>
          <a:blip r:embed="rId1" cstate="print"/>
          <a:stretch>
            <a:fillRect/>
          </a:stretch>
        </p:blipFill>
        <p:spPr>
          <a:xfrm>
            <a:off x="933450" y="3860800"/>
            <a:ext cx="914400" cy="228600"/>
          </a:xfrm>
          <a:prstGeom prst="rect">
            <a:avLst/>
          </a:prstGeom>
        </p:spPr>
      </p:pic>
      <p:pic>
        <p:nvPicPr>
          <p:cNvPr id="21" name="Control 15" hidden="1"/>
          <p:cNvPicPr>
            <a:picLocks noChangeAspect="1"/>
          </p:cNvPicPr>
          <p:nvPr/>
        </p:nvPicPr>
        <p:blipFill>
          <a:blip r:embed="rId1" cstate="print"/>
          <a:stretch>
            <a:fillRect/>
          </a:stretch>
        </p:blipFill>
        <p:spPr>
          <a:xfrm>
            <a:off x="457200" y="3860800"/>
            <a:ext cx="914400" cy="228600"/>
          </a:xfrm>
          <a:prstGeom prst="rect">
            <a:avLst/>
          </a:prstGeom>
        </p:spPr>
      </p:pic>
      <p:pic>
        <p:nvPicPr>
          <p:cNvPr id="22" name="Control 16" hidden="1"/>
          <p:cNvPicPr>
            <a:picLocks noChangeAspect="1"/>
          </p:cNvPicPr>
          <p:nvPr/>
        </p:nvPicPr>
        <p:blipFill>
          <a:blip r:embed="rId1" cstate="print"/>
          <a:stretch>
            <a:fillRect/>
          </a:stretch>
        </p:blipFill>
        <p:spPr>
          <a:xfrm>
            <a:off x="933450" y="3860800"/>
            <a:ext cx="914400" cy="228600"/>
          </a:xfrm>
          <a:prstGeom prst="rect">
            <a:avLst/>
          </a:prstGeom>
        </p:spPr>
      </p:pic>
      <p:pic>
        <p:nvPicPr>
          <p:cNvPr id="23" name="Control 17" hidden="1"/>
          <p:cNvPicPr>
            <a:picLocks noChangeAspect="1"/>
          </p:cNvPicPr>
          <p:nvPr/>
        </p:nvPicPr>
        <p:blipFill>
          <a:blip r:embed="rId1" cstate="print"/>
          <a:stretch>
            <a:fillRect/>
          </a:stretch>
        </p:blipFill>
        <p:spPr>
          <a:xfrm>
            <a:off x="457200" y="3860800"/>
            <a:ext cx="914400" cy="228600"/>
          </a:xfrm>
          <a:prstGeom prst="rect">
            <a:avLst/>
          </a:prstGeom>
        </p:spPr>
      </p:pic>
      <p:pic>
        <p:nvPicPr>
          <p:cNvPr id="24" name="Control 18" hidden="1"/>
          <p:cNvPicPr>
            <a:picLocks noChangeAspect="1"/>
          </p:cNvPicPr>
          <p:nvPr/>
        </p:nvPicPr>
        <p:blipFill>
          <a:blip r:embed="rId1" cstate="print"/>
          <a:stretch>
            <a:fillRect/>
          </a:stretch>
        </p:blipFill>
        <p:spPr>
          <a:xfrm>
            <a:off x="933450" y="3860800"/>
            <a:ext cx="914400" cy="228600"/>
          </a:xfrm>
          <a:prstGeom prst="rect">
            <a:avLst/>
          </a:prstGeom>
        </p:spPr>
      </p:pic>
      <p:pic>
        <p:nvPicPr>
          <p:cNvPr id="25" name="Control 19" hidden="1"/>
          <p:cNvPicPr>
            <a:picLocks noChangeAspect="1"/>
          </p:cNvPicPr>
          <p:nvPr/>
        </p:nvPicPr>
        <p:blipFill>
          <a:blip r:embed="rId1" cstate="print"/>
          <a:stretch>
            <a:fillRect/>
          </a:stretch>
        </p:blipFill>
        <p:spPr>
          <a:xfrm>
            <a:off x="457200" y="3860800"/>
            <a:ext cx="914400" cy="228600"/>
          </a:xfrm>
          <a:prstGeom prst="rect">
            <a:avLst/>
          </a:prstGeom>
        </p:spPr>
      </p:pic>
      <p:pic>
        <p:nvPicPr>
          <p:cNvPr id="26" name="Control 20" hidden="1"/>
          <p:cNvPicPr>
            <a:picLocks noChangeAspect="1"/>
          </p:cNvPicPr>
          <p:nvPr/>
        </p:nvPicPr>
        <p:blipFill>
          <a:blip r:embed="rId1" cstate="print"/>
          <a:stretch>
            <a:fillRect/>
          </a:stretch>
        </p:blipFill>
        <p:spPr>
          <a:xfrm>
            <a:off x="933450" y="3860800"/>
            <a:ext cx="914400" cy="228600"/>
          </a:xfrm>
          <a:prstGeom prst="rect">
            <a:avLst/>
          </a:prstGeom>
        </p:spPr>
      </p:pic>
      <p:sp>
        <p:nvSpPr>
          <p:cNvPr id="27"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EC06166D-9882-4604-BF23-08E8F8306A7C}" type="slidenum">
              <a:rPr lang="zh-TW" altLang="en-US" sz="1200">
                <a:latin typeface="Times New Roman" panose="02020603050405020304" pitchFamily="18" charset="0"/>
                <a:ea typeface="PMingLiU" pitchFamily="18" charset="-120"/>
              </a:rPr>
            </a:fld>
            <a:endParaRPr lang="en-US" altLang="zh-TW" sz="1200">
              <a:latin typeface="Times New Roman" panose="02020603050405020304" pitchFamily="18" charset="0"/>
              <a:ea typeface="PMingLiU" pitchFamily="18" charset="-120"/>
            </a:endParaRPr>
          </a:p>
        </p:txBody>
      </p:sp>
      <p:sp>
        <p:nvSpPr>
          <p:cNvPr id="30" name="标题 10"/>
          <p:cNvSpPr>
            <a:spLocks noGrp="1"/>
          </p:cNvSpPr>
          <p:nvPr>
            <p:ph type="title"/>
          </p:nvPr>
        </p:nvSpPr>
        <p:spPr>
          <a:xfrm>
            <a:off x="383456" y="189012"/>
            <a:ext cx="5700712" cy="647700"/>
          </a:xfrm>
        </p:spPr>
        <p:txBody>
          <a:bodyPr/>
          <a:lstStyle/>
          <a:p>
            <a:pPr>
              <a:defRPr/>
            </a:pPr>
            <a:r>
              <a:rPr lang="zh-CN" altLang="en-US" sz="2600" dirty="0" smtClean="0">
                <a:latin typeface="微软雅黑" panose="020B0503020204020204" charset="-122"/>
                <a:ea typeface="微软雅黑" panose="020B0503020204020204" charset="-122"/>
              </a:rPr>
              <a:t>物料代码相关标准</a:t>
            </a:r>
            <a:r>
              <a:rPr lang="en-US" altLang="zh-CN" sz="2600" dirty="0" smtClean="0">
                <a:latin typeface="微软雅黑" panose="020B0503020204020204" charset="-122"/>
                <a:ea typeface="微软雅黑" panose="020B0503020204020204" charset="-122"/>
              </a:rPr>
              <a:t>- </a:t>
            </a:r>
            <a:r>
              <a:rPr lang="zh-CN" altLang="en-US" sz="2600" dirty="0" smtClean="0">
                <a:latin typeface="微软雅黑" panose="020B0503020204020204" charset="-122"/>
                <a:ea typeface="微软雅黑" panose="020B0503020204020204" charset="-122"/>
              </a:rPr>
              <a:t>物料</a:t>
            </a:r>
            <a:r>
              <a:rPr lang="zh-CN" altLang="en-US" sz="2600" dirty="0">
                <a:latin typeface="微软雅黑" panose="020B0503020204020204" charset="-122"/>
                <a:ea typeface="微软雅黑" panose="020B0503020204020204" charset="-122"/>
              </a:rPr>
              <a:t>描述</a:t>
            </a:r>
            <a:r>
              <a:rPr lang="zh-CN" altLang="en-US" sz="2600" dirty="0" smtClean="0">
                <a:latin typeface="微软雅黑" panose="020B0503020204020204" charset="-122"/>
                <a:ea typeface="微软雅黑" panose="020B0503020204020204" charset="-122"/>
              </a:rPr>
              <a:t>规则</a:t>
            </a:r>
            <a:endParaRPr lang="zh-CN" altLang="en-US" sz="2600" dirty="0">
              <a:latin typeface="微软雅黑" panose="020B0503020204020204" charset="-122"/>
              <a:ea typeface="微软雅黑" panose="020B0503020204020204" charset="-122"/>
            </a:endParaRPr>
          </a:p>
        </p:txBody>
      </p:sp>
      <p:sp>
        <p:nvSpPr>
          <p:cNvPr id="31" name="矩形 30"/>
          <p:cNvSpPr/>
          <p:nvPr/>
        </p:nvSpPr>
        <p:spPr bwMode="auto">
          <a:xfrm rot="1632343">
            <a:off x="7186946" y="1193490"/>
            <a:ext cx="1905000" cy="533400"/>
          </a:xfrm>
          <a:prstGeom prst="rect">
            <a:avLst/>
          </a:prstGeom>
          <a:solidFill>
            <a:schemeClr val="bg1"/>
          </a:solidFill>
          <a:ln>
            <a:solidFill>
              <a:srgbClr val="FF5050"/>
            </a:solidFill>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87842" tIns="43921" rIns="87842" bIns="43921" numCol="1" rtlCol="0" anchor="ctr" anchorCtr="0" compatLnSpc="1"/>
          <a:lstStyle/>
          <a:p>
            <a:pPr algn="ctr">
              <a:spcBef>
                <a:spcPct val="20000"/>
              </a:spcBef>
            </a:pPr>
            <a:r>
              <a:rPr lang="zh-CN" altLang="en-US" sz="1600" b="1" dirty="0" smtClean="0">
                <a:solidFill>
                  <a:srgbClr val="FF0000"/>
                </a:solidFill>
              </a:rPr>
              <a:t>示例</a:t>
            </a:r>
            <a:endParaRPr lang="zh-CN" altLang="en-US" sz="1600" b="1" dirty="0" smtClean="0">
              <a:solidFill>
                <a:srgbClr val="FF0000"/>
              </a:solidFill>
            </a:endParaRPr>
          </a:p>
        </p:txBody>
      </p:sp>
      <p:graphicFrame>
        <p:nvGraphicFramePr>
          <p:cNvPr id="34" name="对象 33"/>
          <p:cNvGraphicFramePr>
            <a:graphicFrameLocks noChangeAspect="1"/>
          </p:cNvGraphicFramePr>
          <p:nvPr/>
        </p:nvGraphicFramePr>
        <p:xfrm>
          <a:off x="7020272" y="4941168"/>
          <a:ext cx="1728192" cy="1188132"/>
        </p:xfrm>
        <a:graphic>
          <a:graphicData uri="http://schemas.openxmlformats.org/presentationml/2006/ole">
            <mc:AlternateContent xmlns:mc="http://schemas.openxmlformats.org/markup-compatibility/2006">
              <mc:Choice xmlns:v="urn:schemas-microsoft-com:vml" Requires="v">
                <p:oleObj spid="_x0000_s306204" name="Worksheet" showAsIcon="1" r:id="rId2" imgW="914400" imgH="685800" progId="Excel.Sheet.8">
                  <p:embed/>
                </p:oleObj>
              </mc:Choice>
              <mc:Fallback>
                <p:oleObj name="Worksheet" showAsIcon="1" r:id="rId2" imgW="914400" imgH="685800" progId="Excel.Sheet.8">
                  <p:embed/>
                  <p:pic>
                    <p:nvPicPr>
                      <p:cNvPr id="0"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0272" y="4941168"/>
                        <a:ext cx="1728192" cy="11881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 Box 114"/>
          <p:cNvSpPr txBox="1">
            <a:spLocks noChangeArrowheads="1"/>
          </p:cNvSpPr>
          <p:nvPr/>
        </p:nvSpPr>
        <p:spPr bwMode="auto">
          <a:xfrm>
            <a:off x="7161212" y="2995984"/>
            <a:ext cx="2019300" cy="322263"/>
          </a:xfrm>
          <a:prstGeom prst="rect">
            <a:avLst/>
          </a:prstGeom>
          <a:solidFill>
            <a:srgbClr val="FFFFFF"/>
          </a:solidFill>
          <a:ln w="9525">
            <a:solidFill>
              <a:srgbClr val="FFFFFF"/>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hangingPunct="0"/>
            <a:r>
              <a:rPr lang="zh-CN" altLang="en-US" sz="1600" b="1" dirty="0">
                <a:latin typeface="微软雅黑" panose="020B0503020204020204" charset="-122"/>
                <a:ea typeface="微软雅黑" panose="020B0503020204020204" charset="-122"/>
              </a:rPr>
              <a:t>小类 </a:t>
            </a:r>
            <a:r>
              <a:rPr lang="zh-CN" altLang="en-US" sz="1600" b="1" dirty="0" smtClean="0">
                <a:latin typeface="微软雅黑" panose="020B0503020204020204" charset="-122"/>
                <a:ea typeface="微软雅黑" panose="020B0503020204020204" charset="-122"/>
              </a:rPr>
              <a:t>      </a:t>
            </a:r>
            <a:r>
              <a:rPr lang="en-US" altLang="zh-CN" sz="1600" b="1" dirty="0" smtClean="0">
                <a:latin typeface="微软雅黑" panose="020B0503020204020204" charset="-122"/>
                <a:ea typeface="微软雅黑" panose="020B0503020204020204" charset="-122"/>
              </a:rPr>
              <a:t>6</a:t>
            </a:r>
            <a:endParaRPr lang="en-US" altLang="zh-CN" sz="1600" b="1" dirty="0">
              <a:latin typeface="微软雅黑" panose="020B0503020204020204" charset="-122"/>
              <a:ea typeface="微软雅黑" panose="020B0503020204020204" charset="-122"/>
            </a:endParaRPr>
          </a:p>
        </p:txBody>
      </p:sp>
      <p:sp>
        <p:nvSpPr>
          <p:cNvPr id="30" name="Text Box 115"/>
          <p:cNvSpPr txBox="1">
            <a:spLocks noChangeArrowheads="1"/>
          </p:cNvSpPr>
          <p:nvPr/>
        </p:nvSpPr>
        <p:spPr bwMode="auto">
          <a:xfrm>
            <a:off x="7161212" y="3378572"/>
            <a:ext cx="1925637" cy="255587"/>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hangingPunct="0"/>
            <a:r>
              <a:rPr lang="zh-CN" altLang="en-US" sz="1600" b="1" dirty="0">
                <a:latin typeface="微软雅黑" panose="020B0503020204020204" charset="-122"/>
                <a:ea typeface="微软雅黑" panose="020B0503020204020204" charset="-122"/>
              </a:rPr>
              <a:t>中</a:t>
            </a:r>
            <a:r>
              <a:rPr lang="zh-CN" altLang="en-US" sz="1600" b="1" dirty="0" smtClean="0">
                <a:latin typeface="微软雅黑" panose="020B0503020204020204" charset="-122"/>
                <a:ea typeface="微软雅黑" panose="020B0503020204020204" charset="-122"/>
              </a:rPr>
              <a:t>类       </a:t>
            </a:r>
            <a:r>
              <a:rPr lang="en-US" altLang="zh-CN" sz="1600" b="1" dirty="0" smtClean="0">
                <a:latin typeface="微软雅黑" panose="020B0503020204020204" charset="-122"/>
                <a:ea typeface="微软雅黑" panose="020B0503020204020204" charset="-122"/>
              </a:rPr>
              <a:t>4</a:t>
            </a:r>
            <a:endParaRPr lang="en-US" altLang="zh-CN" sz="1600" b="1" dirty="0">
              <a:latin typeface="微软雅黑" panose="020B0503020204020204" charset="-122"/>
              <a:ea typeface="微软雅黑" panose="020B0503020204020204" charset="-122"/>
            </a:endParaRPr>
          </a:p>
        </p:txBody>
      </p:sp>
      <p:sp>
        <p:nvSpPr>
          <p:cNvPr id="31" name="Text Box 116"/>
          <p:cNvSpPr txBox="1">
            <a:spLocks noChangeArrowheads="1"/>
          </p:cNvSpPr>
          <p:nvPr/>
        </p:nvSpPr>
        <p:spPr bwMode="auto">
          <a:xfrm>
            <a:off x="7161212" y="1823386"/>
            <a:ext cx="1905000" cy="454025"/>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hangingPunct="0"/>
            <a:r>
              <a:rPr lang="zh-CN" altLang="en-US" sz="1600" b="1" dirty="0" smtClean="0">
                <a:latin typeface="微软雅黑" panose="020B0503020204020204" charset="-122"/>
                <a:ea typeface="微软雅黑" panose="020B0503020204020204" charset="-122"/>
              </a:rPr>
              <a:t>流水       </a:t>
            </a:r>
            <a:r>
              <a:rPr lang="en-US" altLang="zh-CN" sz="1600" b="1" dirty="0" smtClean="0">
                <a:latin typeface="微软雅黑" panose="020B0503020204020204" charset="-122"/>
                <a:ea typeface="微软雅黑" panose="020B0503020204020204" charset="-122"/>
              </a:rPr>
              <a:t>8</a:t>
            </a:r>
            <a:endParaRPr lang="en-US" altLang="zh-CN" sz="1600" b="1" dirty="0">
              <a:latin typeface="微软雅黑" panose="020B0503020204020204" charset="-122"/>
              <a:ea typeface="微软雅黑" panose="020B0503020204020204" charset="-122"/>
            </a:endParaRPr>
          </a:p>
        </p:txBody>
      </p:sp>
      <p:sp>
        <p:nvSpPr>
          <p:cNvPr id="32" name="Text Box 117"/>
          <p:cNvSpPr txBox="1">
            <a:spLocks noChangeArrowheads="1"/>
          </p:cNvSpPr>
          <p:nvPr/>
        </p:nvSpPr>
        <p:spPr bwMode="auto">
          <a:xfrm>
            <a:off x="7161212" y="3761159"/>
            <a:ext cx="1647825" cy="315913"/>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hangingPunct="0"/>
            <a:r>
              <a:rPr lang="zh-CN" sz="1600" b="1" dirty="0">
                <a:latin typeface="微软雅黑" panose="020B0503020204020204" charset="-122"/>
                <a:ea typeface="微软雅黑" panose="020B0503020204020204" charset="-122"/>
              </a:rPr>
              <a:t>大</a:t>
            </a:r>
            <a:r>
              <a:rPr lang="zh-CN" sz="1600" b="1" dirty="0" smtClean="0">
                <a:latin typeface="微软雅黑" panose="020B0503020204020204" charset="-122"/>
                <a:ea typeface="微软雅黑" panose="020B0503020204020204" charset="-122"/>
              </a:rPr>
              <a:t>类</a:t>
            </a:r>
            <a:r>
              <a:rPr lang="zh-CN" altLang="en-US" sz="1600" b="1" dirty="0" smtClean="0">
                <a:latin typeface="微软雅黑" panose="020B0503020204020204" charset="-122"/>
                <a:ea typeface="微软雅黑" panose="020B0503020204020204" charset="-122"/>
              </a:rPr>
              <a:t>       </a:t>
            </a:r>
            <a:r>
              <a:rPr lang="en-US" altLang="zh-CN" sz="1600" b="1" dirty="0">
                <a:latin typeface="微软雅黑" panose="020B0503020204020204" charset="-122"/>
                <a:ea typeface="微软雅黑" panose="020B0503020204020204" charset="-122"/>
              </a:rPr>
              <a:t>2</a:t>
            </a:r>
            <a:endParaRPr lang="en-US" altLang="zh-CN" sz="1600" b="1" noProof="1">
              <a:latin typeface="微软雅黑" panose="020B0503020204020204" charset="-122"/>
              <a:ea typeface="微软雅黑" panose="020B0503020204020204" charset="-122"/>
            </a:endParaRPr>
          </a:p>
          <a:p>
            <a:pPr eaLnBrk="0" hangingPunct="0"/>
            <a:endParaRPr lang="en-US" altLang="zh-CN" sz="1600" b="1" dirty="0">
              <a:latin typeface="微软雅黑" panose="020B0503020204020204" charset="-122"/>
              <a:ea typeface="微软雅黑" panose="020B0503020204020204" charset="-122"/>
            </a:endParaRPr>
          </a:p>
          <a:p>
            <a:pPr eaLnBrk="0" hangingPunct="0"/>
            <a:endParaRPr lang="en-US" altLang="zh-CN" sz="1600" b="1" dirty="0">
              <a:latin typeface="微软雅黑" panose="020B0503020204020204" charset="-122"/>
              <a:ea typeface="微软雅黑" panose="020B0503020204020204" charset="-122"/>
            </a:endParaRPr>
          </a:p>
          <a:p>
            <a:pPr eaLnBrk="0" hangingPunct="0"/>
            <a:endParaRPr lang="en-US" altLang="zh-CN" sz="1600" b="1" dirty="0">
              <a:latin typeface="微软雅黑" panose="020B0503020204020204" charset="-122"/>
              <a:ea typeface="微软雅黑" panose="020B0503020204020204" charset="-122"/>
            </a:endParaRPr>
          </a:p>
        </p:txBody>
      </p:sp>
      <p:sp>
        <p:nvSpPr>
          <p:cNvPr id="34" name="Text Box 101"/>
          <p:cNvSpPr txBox="1">
            <a:spLocks noChangeArrowheads="1"/>
          </p:cNvSpPr>
          <p:nvPr/>
        </p:nvSpPr>
        <p:spPr bwMode="auto">
          <a:xfrm>
            <a:off x="383456" y="789897"/>
            <a:ext cx="7620000" cy="87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pPr>
            <a:r>
              <a:rPr kumimoji="1" lang="zh-CN" altLang="en-US" sz="1600" b="1" dirty="0" smtClean="0">
                <a:latin typeface="微软雅黑" panose="020B0503020204020204" charset="-122"/>
                <a:ea typeface="微软雅黑" panose="020B0503020204020204" charset="-122"/>
              </a:rPr>
              <a:t>物料代码的结构如下：</a:t>
            </a:r>
            <a:endParaRPr kumimoji="1" lang="en-US" altLang="zh-CN" sz="1600" b="1" dirty="0" smtClean="0">
              <a:latin typeface="微软雅黑" panose="020B0503020204020204" charset="-122"/>
              <a:ea typeface="微软雅黑" panose="020B0503020204020204" charset="-122"/>
            </a:endParaRPr>
          </a:p>
          <a:p>
            <a:pPr>
              <a:lnSpc>
                <a:spcPct val="150000"/>
              </a:lnSpc>
            </a:pPr>
            <a:r>
              <a:rPr kumimoji="1" lang="en-US" altLang="zh-CN" b="1" dirty="0" smtClean="0">
                <a:solidFill>
                  <a:srgbClr val="00B0F0"/>
                </a:solidFill>
                <a:latin typeface="微软雅黑" panose="020B0503020204020204" charset="-122"/>
                <a:ea typeface="微软雅黑" panose="020B0503020204020204" charset="-122"/>
              </a:rPr>
              <a:t>   </a:t>
            </a:r>
            <a:r>
              <a:rPr kumimoji="1" lang="zh-CN" altLang="en-US" b="1" dirty="0" smtClean="0">
                <a:solidFill>
                  <a:srgbClr val="00B0F0"/>
                </a:solidFill>
                <a:latin typeface="微软雅黑" panose="020B0503020204020204" charset="-122"/>
                <a:ea typeface="微软雅黑" panose="020B0503020204020204" charset="-122"/>
              </a:rPr>
              <a:t>    </a:t>
            </a:r>
            <a:r>
              <a:rPr kumimoji="1" lang="en-US" altLang="zh-CN" b="1" dirty="0" smtClean="0">
                <a:solidFill>
                  <a:srgbClr val="00B0F0"/>
                </a:solidFill>
                <a:latin typeface="微软雅黑" panose="020B0503020204020204" charset="-122"/>
                <a:ea typeface="微软雅黑" panose="020B0503020204020204" charset="-122"/>
              </a:rPr>
              <a:t> </a:t>
            </a:r>
            <a:r>
              <a:rPr kumimoji="1" lang="en-US" altLang="zh-CN" b="1" dirty="0" smtClean="0">
                <a:latin typeface="微软雅黑" panose="020B0503020204020204" charset="-122"/>
                <a:ea typeface="微软雅黑" panose="020B0503020204020204" charset="-122"/>
                <a:cs typeface="Times New Roman" panose="02020603050405020304" pitchFamily="18" charset="0"/>
              </a:rPr>
              <a:t>XX  </a:t>
            </a:r>
            <a:r>
              <a:rPr kumimoji="1" lang="zh-CN" altLang="en-US" b="1" dirty="0" smtClean="0">
                <a:latin typeface="微软雅黑" panose="020B0503020204020204" charset="-122"/>
                <a:ea typeface="微软雅黑" panose="020B0503020204020204" charset="-122"/>
                <a:cs typeface="Times New Roman" panose="02020603050405020304" pitchFamily="18" charset="0"/>
              </a:rPr>
              <a:t>  </a:t>
            </a:r>
            <a:r>
              <a:rPr kumimoji="1" lang="en-US" altLang="zh-CN" b="1" dirty="0" smtClean="0">
                <a:latin typeface="微软雅黑" panose="020B0503020204020204" charset="-122"/>
                <a:ea typeface="微软雅黑" panose="020B0503020204020204" charset="-122"/>
                <a:cs typeface="Times New Roman" panose="02020603050405020304" pitchFamily="18" charset="0"/>
              </a:rPr>
              <a:t>  </a:t>
            </a:r>
            <a:r>
              <a:rPr kumimoji="1" lang="zh-CN" altLang="en-US" b="1" dirty="0" smtClean="0">
                <a:latin typeface="微软雅黑" panose="020B0503020204020204" charset="-122"/>
                <a:ea typeface="微软雅黑" panose="020B0503020204020204" charset="-122"/>
                <a:cs typeface="Times New Roman" panose="02020603050405020304" pitchFamily="18" charset="0"/>
              </a:rPr>
              <a:t> </a:t>
            </a:r>
            <a:r>
              <a:rPr kumimoji="1" lang="en-US" altLang="zh-CN" b="1" dirty="0" smtClean="0">
                <a:latin typeface="微软雅黑" panose="020B0503020204020204" charset="-122"/>
                <a:ea typeface="微软雅黑" panose="020B0503020204020204" charset="-122"/>
                <a:cs typeface="Times New Roman" panose="02020603050405020304" pitchFamily="18" charset="0"/>
              </a:rPr>
              <a:t>XX   </a:t>
            </a:r>
            <a:r>
              <a:rPr kumimoji="1" lang="zh-CN" altLang="en-US" b="1" dirty="0" smtClean="0">
                <a:latin typeface="微软雅黑" panose="020B0503020204020204" charset="-122"/>
                <a:ea typeface="微软雅黑" panose="020B0503020204020204" charset="-122"/>
                <a:cs typeface="Times New Roman" panose="02020603050405020304" pitchFamily="18" charset="0"/>
              </a:rPr>
              <a:t> </a:t>
            </a:r>
            <a:r>
              <a:rPr kumimoji="1" lang="en-US" altLang="zh-CN" b="1" dirty="0" smtClean="0">
                <a:latin typeface="微软雅黑" panose="020B0503020204020204" charset="-122"/>
                <a:ea typeface="微软雅黑" panose="020B0503020204020204" charset="-122"/>
                <a:cs typeface="Times New Roman" panose="02020603050405020304" pitchFamily="18" charset="0"/>
              </a:rPr>
              <a:t>  </a:t>
            </a:r>
            <a:r>
              <a:rPr kumimoji="1" lang="en-US" altLang="zh-CN" b="1" dirty="0">
                <a:latin typeface="微软雅黑" panose="020B0503020204020204" charset="-122"/>
                <a:ea typeface="微软雅黑" panose="020B0503020204020204" charset="-122"/>
                <a:cs typeface="Times New Roman" panose="02020603050405020304" pitchFamily="18" charset="0"/>
              </a:rPr>
              <a:t>XX </a:t>
            </a:r>
            <a:r>
              <a:rPr kumimoji="1" lang="zh-CN" altLang="en-US" b="1" dirty="0" smtClean="0">
                <a:latin typeface="微软雅黑" panose="020B0503020204020204" charset="-122"/>
                <a:ea typeface="微软雅黑" panose="020B0503020204020204" charset="-122"/>
                <a:cs typeface="Times New Roman" panose="02020603050405020304" pitchFamily="18" charset="0"/>
              </a:rPr>
              <a:t>      </a:t>
            </a:r>
            <a:r>
              <a:rPr kumimoji="1" lang="en-US" altLang="zh-CN" dirty="0" smtClean="0">
                <a:latin typeface="微软雅黑" panose="020B0503020204020204" charset="-122"/>
                <a:ea typeface="微软雅黑" panose="020B0503020204020204" charset="-122"/>
                <a:cs typeface="Times New Roman" panose="02020603050405020304" pitchFamily="18" charset="0"/>
              </a:rPr>
              <a:t>XX                 </a:t>
            </a:r>
            <a:r>
              <a:rPr kumimoji="1" lang="zh-CN" altLang="en-US" b="1" dirty="0" smtClean="0">
                <a:latin typeface="微软雅黑" panose="020B0503020204020204" charset="-122"/>
                <a:ea typeface="微软雅黑" panose="020B0503020204020204" charset="-122"/>
                <a:cs typeface="Times New Roman" panose="02020603050405020304" pitchFamily="18" charset="0"/>
              </a:rPr>
              <a:t>          </a:t>
            </a:r>
            <a:r>
              <a:rPr kumimoji="1" lang="en-US" altLang="zh-CN" b="1" dirty="0" smtClean="0">
                <a:latin typeface="微软雅黑" panose="020B0503020204020204" charset="-122"/>
                <a:ea typeface="微软雅黑" panose="020B0503020204020204" charset="-122"/>
                <a:cs typeface="Times New Roman" panose="02020603050405020304" pitchFamily="18" charset="0"/>
              </a:rPr>
              <a:t> XXXXXX</a:t>
            </a:r>
            <a:endParaRPr kumimoji="1" lang="en-US" altLang="zh-CN" b="1" dirty="0">
              <a:latin typeface="微软雅黑" panose="020B0503020204020204" charset="-122"/>
              <a:ea typeface="微软雅黑" panose="020B0503020204020204" charset="-122"/>
              <a:cs typeface="Times New Roman" panose="02020603050405020304" pitchFamily="18" charset="0"/>
            </a:endParaRPr>
          </a:p>
        </p:txBody>
      </p:sp>
      <p:cxnSp>
        <p:nvCxnSpPr>
          <p:cNvPr id="3" name="直接连接符 2"/>
          <p:cNvCxnSpPr/>
          <p:nvPr/>
        </p:nvCxnSpPr>
        <p:spPr bwMode="auto">
          <a:xfrm>
            <a:off x="1006477" y="2466553"/>
            <a:ext cx="584200" cy="0"/>
          </a:xfrm>
          <a:prstGeom prst="line">
            <a:avLst/>
          </a:prstGeom>
          <a:ln w="25400">
            <a:solidFill>
              <a:schemeClr val="tx1"/>
            </a:solidFill>
            <a:headEnd type="none" w="med" len="med"/>
            <a:tailEnd type="none"/>
          </a:ln>
        </p:spPr>
        <p:style>
          <a:lnRef idx="1">
            <a:schemeClr val="accent4"/>
          </a:lnRef>
          <a:fillRef idx="0">
            <a:schemeClr val="accent4"/>
          </a:fillRef>
          <a:effectRef idx="0">
            <a:schemeClr val="accent4"/>
          </a:effectRef>
          <a:fontRef idx="minor">
            <a:schemeClr val="tx1"/>
          </a:fontRef>
        </p:style>
      </p:cxnSp>
      <p:cxnSp>
        <p:nvCxnSpPr>
          <p:cNvPr id="33" name="直接连接符 32"/>
          <p:cNvCxnSpPr/>
          <p:nvPr/>
        </p:nvCxnSpPr>
        <p:spPr bwMode="auto">
          <a:xfrm>
            <a:off x="1006477" y="2252241"/>
            <a:ext cx="1295400" cy="0"/>
          </a:xfrm>
          <a:prstGeom prst="line">
            <a:avLst/>
          </a:prstGeom>
          <a:ln w="25400">
            <a:solidFill>
              <a:schemeClr val="tx1"/>
            </a:solidFill>
            <a:headEnd type="none" w="med" len="med"/>
            <a:tailEnd type="none"/>
          </a:ln>
        </p:spPr>
        <p:style>
          <a:lnRef idx="1">
            <a:schemeClr val="accent4"/>
          </a:lnRef>
          <a:fillRef idx="0">
            <a:schemeClr val="accent4"/>
          </a:fillRef>
          <a:effectRef idx="0">
            <a:schemeClr val="accent4"/>
          </a:effectRef>
          <a:fontRef idx="minor">
            <a:schemeClr val="tx1"/>
          </a:fontRef>
        </p:style>
      </p:cxnSp>
      <p:cxnSp>
        <p:nvCxnSpPr>
          <p:cNvPr id="36" name="直接连接符 35"/>
          <p:cNvCxnSpPr/>
          <p:nvPr/>
        </p:nvCxnSpPr>
        <p:spPr bwMode="auto">
          <a:xfrm>
            <a:off x="1006477" y="2024564"/>
            <a:ext cx="2171700" cy="0"/>
          </a:xfrm>
          <a:prstGeom prst="line">
            <a:avLst/>
          </a:prstGeom>
          <a:ln w="25400">
            <a:solidFill>
              <a:schemeClr val="tx1"/>
            </a:solidFill>
            <a:headEnd type="none" w="med" len="med"/>
            <a:tailEnd type="none"/>
          </a:ln>
        </p:spPr>
        <p:style>
          <a:lnRef idx="1">
            <a:schemeClr val="accent4"/>
          </a:lnRef>
          <a:fillRef idx="0">
            <a:schemeClr val="accent4"/>
          </a:fillRef>
          <a:effectRef idx="0">
            <a:schemeClr val="accent4"/>
          </a:effectRef>
          <a:fontRef idx="minor">
            <a:schemeClr val="tx1"/>
          </a:fontRef>
        </p:style>
      </p:cxnSp>
      <p:cxnSp>
        <p:nvCxnSpPr>
          <p:cNvPr id="40" name="直接连接符 39"/>
          <p:cNvCxnSpPr/>
          <p:nvPr/>
        </p:nvCxnSpPr>
        <p:spPr bwMode="auto">
          <a:xfrm>
            <a:off x="4816477" y="1628800"/>
            <a:ext cx="1755775" cy="0"/>
          </a:xfrm>
          <a:prstGeom prst="line">
            <a:avLst/>
          </a:prstGeom>
          <a:ln w="25400">
            <a:solidFill>
              <a:schemeClr val="tx1"/>
            </a:solidFill>
            <a:headEnd type="none" w="med" len="med"/>
            <a:tailEnd type="none"/>
          </a:ln>
        </p:spPr>
        <p:style>
          <a:lnRef idx="1">
            <a:schemeClr val="accent4"/>
          </a:lnRef>
          <a:fillRef idx="0">
            <a:schemeClr val="accent4"/>
          </a:fillRef>
          <a:effectRef idx="0">
            <a:schemeClr val="accent4"/>
          </a:effectRef>
          <a:fontRef idx="minor">
            <a:schemeClr val="tx1"/>
          </a:fontRef>
        </p:style>
      </p:cxnSp>
      <p:cxnSp>
        <p:nvCxnSpPr>
          <p:cNvPr id="8" name="肘形连接符 7"/>
          <p:cNvCxnSpPr/>
          <p:nvPr/>
        </p:nvCxnSpPr>
        <p:spPr bwMode="auto">
          <a:xfrm>
            <a:off x="1298577" y="2466553"/>
            <a:ext cx="5626100" cy="1465262"/>
          </a:xfrm>
          <a:prstGeom prst="bentConnector3">
            <a:avLst>
              <a:gd name="adj1" fmla="val 339"/>
            </a:avLst>
          </a:prstGeom>
          <a:ln w="25400">
            <a:solidFill>
              <a:schemeClr val="tx1"/>
            </a:solidFill>
            <a:headEnd type="none" w="med" len="med"/>
            <a:tailEnd type="none" w="sm" len="sm"/>
          </a:ln>
        </p:spPr>
        <p:style>
          <a:lnRef idx="1">
            <a:schemeClr val="accent4"/>
          </a:lnRef>
          <a:fillRef idx="0">
            <a:schemeClr val="accent4"/>
          </a:fillRef>
          <a:effectRef idx="0">
            <a:schemeClr val="accent4"/>
          </a:effectRef>
          <a:fontRef idx="minor">
            <a:schemeClr val="tx1"/>
          </a:fontRef>
        </p:style>
      </p:cxnSp>
      <p:cxnSp>
        <p:nvCxnSpPr>
          <p:cNvPr id="41" name="肘形连接符 40"/>
          <p:cNvCxnSpPr/>
          <p:nvPr/>
        </p:nvCxnSpPr>
        <p:spPr bwMode="auto">
          <a:xfrm>
            <a:off x="1755777" y="2252241"/>
            <a:ext cx="5168900" cy="1321593"/>
          </a:xfrm>
          <a:prstGeom prst="bentConnector3">
            <a:avLst>
              <a:gd name="adj1" fmla="val 3563"/>
            </a:avLst>
          </a:prstGeom>
          <a:ln w="25400">
            <a:solidFill>
              <a:schemeClr val="tx1"/>
            </a:solidFill>
            <a:headEnd type="none" w="med" len="med"/>
            <a:tailEnd type="none" w="sm" len="sm"/>
          </a:ln>
        </p:spPr>
        <p:style>
          <a:lnRef idx="1">
            <a:schemeClr val="accent4"/>
          </a:lnRef>
          <a:fillRef idx="0">
            <a:schemeClr val="accent4"/>
          </a:fillRef>
          <a:effectRef idx="0">
            <a:schemeClr val="accent4"/>
          </a:effectRef>
          <a:fontRef idx="minor">
            <a:schemeClr val="tx1"/>
          </a:fontRef>
        </p:style>
      </p:cxnSp>
      <p:cxnSp>
        <p:nvCxnSpPr>
          <p:cNvPr id="43" name="肘形连接符 42"/>
          <p:cNvCxnSpPr/>
          <p:nvPr/>
        </p:nvCxnSpPr>
        <p:spPr bwMode="auto">
          <a:xfrm>
            <a:off x="2644777" y="2024564"/>
            <a:ext cx="4279900" cy="1174620"/>
          </a:xfrm>
          <a:prstGeom prst="bentConnector3">
            <a:avLst>
              <a:gd name="adj1" fmla="val 445"/>
            </a:avLst>
          </a:prstGeom>
          <a:ln w="25400">
            <a:solidFill>
              <a:schemeClr val="tx1"/>
            </a:solidFill>
            <a:headEnd type="none" w="med" len="med"/>
            <a:tailEnd type="none" w="sm" len="sm"/>
          </a:ln>
        </p:spPr>
        <p:style>
          <a:lnRef idx="1">
            <a:schemeClr val="accent4"/>
          </a:lnRef>
          <a:fillRef idx="0">
            <a:schemeClr val="accent4"/>
          </a:fillRef>
          <a:effectRef idx="0">
            <a:schemeClr val="accent4"/>
          </a:effectRef>
          <a:fontRef idx="minor">
            <a:schemeClr val="tx1"/>
          </a:fontRef>
        </p:style>
      </p:cxnSp>
      <p:cxnSp>
        <p:nvCxnSpPr>
          <p:cNvPr id="56" name="肘形连接符 55"/>
          <p:cNvCxnSpPr/>
          <p:nvPr/>
        </p:nvCxnSpPr>
        <p:spPr bwMode="auto">
          <a:xfrm>
            <a:off x="5480449" y="1628800"/>
            <a:ext cx="1444228" cy="381663"/>
          </a:xfrm>
          <a:prstGeom prst="bentConnector3">
            <a:avLst>
              <a:gd name="adj1" fmla="val 1635"/>
            </a:avLst>
          </a:prstGeom>
          <a:ln w="25400">
            <a:solidFill>
              <a:schemeClr val="tx1"/>
            </a:solidFill>
            <a:headEnd type="none" w="med" len="med"/>
            <a:tailEnd type="none" w="sm" len="sm"/>
          </a:ln>
        </p:spPr>
        <p:style>
          <a:lnRef idx="1">
            <a:schemeClr val="accent4"/>
          </a:lnRef>
          <a:fillRef idx="0">
            <a:schemeClr val="accent4"/>
          </a:fillRef>
          <a:effectRef idx="0">
            <a:schemeClr val="accent4"/>
          </a:effectRef>
          <a:fontRef idx="minor">
            <a:schemeClr val="tx1"/>
          </a:fontRef>
        </p:style>
      </p:cxnSp>
      <p:sp>
        <p:nvSpPr>
          <p:cNvPr id="17"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EC06166D-9882-4604-BF23-08E8F8306A7C}" type="slidenum">
              <a:rPr lang="zh-TW" altLang="en-US" sz="1200">
                <a:latin typeface="Times New Roman" panose="02020603050405020304" pitchFamily="18" charset="0"/>
                <a:ea typeface="PMingLiU" pitchFamily="18" charset="-120"/>
              </a:rPr>
            </a:fld>
            <a:endParaRPr lang="en-US" altLang="zh-TW" sz="1200">
              <a:latin typeface="Times New Roman" panose="02020603050405020304" pitchFamily="18" charset="0"/>
              <a:ea typeface="PMingLiU" pitchFamily="18" charset="-120"/>
            </a:endParaRPr>
          </a:p>
        </p:txBody>
      </p:sp>
      <p:sp>
        <p:nvSpPr>
          <p:cNvPr id="18" name="矩形 17"/>
          <p:cNvSpPr/>
          <p:nvPr/>
        </p:nvSpPr>
        <p:spPr bwMode="auto">
          <a:xfrm rot="1632343">
            <a:off x="7144654" y="1195863"/>
            <a:ext cx="1905000" cy="533400"/>
          </a:xfrm>
          <a:prstGeom prst="rect">
            <a:avLst/>
          </a:prstGeom>
          <a:solidFill>
            <a:schemeClr val="bg1"/>
          </a:solidFill>
          <a:ln>
            <a:solidFill>
              <a:srgbClr val="FF5050"/>
            </a:solidFill>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87842" tIns="43921" rIns="87842" bIns="43921" numCol="1" rtlCol="0" anchor="ctr" anchorCtr="0" compatLnSpc="1"/>
          <a:lstStyle/>
          <a:p>
            <a:pPr algn="ctr">
              <a:spcBef>
                <a:spcPct val="20000"/>
              </a:spcBef>
            </a:pPr>
            <a:r>
              <a:rPr lang="zh-CN" altLang="en-US" sz="1600" b="1" dirty="0" smtClean="0">
                <a:solidFill>
                  <a:srgbClr val="FF0000"/>
                </a:solidFill>
              </a:rPr>
              <a:t>示例</a:t>
            </a:r>
            <a:endParaRPr lang="zh-CN" altLang="en-US" sz="1600" b="1" dirty="0" smtClean="0">
              <a:solidFill>
                <a:srgbClr val="FF0000"/>
              </a:solidFill>
            </a:endParaRPr>
          </a:p>
        </p:txBody>
      </p:sp>
      <p:sp>
        <p:nvSpPr>
          <p:cNvPr id="20" name="标题 10"/>
          <p:cNvSpPr txBox="1"/>
          <p:nvPr/>
        </p:nvSpPr>
        <p:spPr bwMode="auto">
          <a:xfrm>
            <a:off x="383456" y="117004"/>
            <a:ext cx="6924848" cy="647700"/>
          </a:xfrm>
          <a:prstGeom prst="rect">
            <a:avLst/>
          </a:prstGeom>
          <a:noFill/>
          <a:ln w="9525">
            <a:noFill/>
            <a:miter lim="800000"/>
          </a:ln>
        </p:spPr>
        <p:txBody>
          <a:bodyPr vert="horz" wrap="square" lIns="91440" tIns="45720" rIns="91440" bIns="45720" numCol="1" anchor="ctr" anchorCtr="0" compatLnSpc="1"/>
          <a:lstStyle>
            <a:lvl1pPr algn="l" rtl="0" eaLnBrk="0" fontAlgn="base" hangingPunct="0">
              <a:spcBef>
                <a:spcPct val="0"/>
              </a:spcBef>
              <a:spcAft>
                <a:spcPct val="0"/>
              </a:spcAft>
              <a:defRPr sz="2600" b="1">
                <a:solidFill>
                  <a:srgbClr val="000099"/>
                </a:solidFill>
                <a:latin typeface="微软雅黑" panose="020B0503020204020204" charset="-122"/>
                <a:ea typeface="微软雅黑" panose="020B0503020204020204" charset="-122"/>
                <a:cs typeface="+mj-cs"/>
              </a:defRPr>
            </a:lvl1pPr>
            <a:lvl2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2pPr>
            <a:lvl3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3pPr>
            <a:lvl4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4pPr>
            <a:lvl5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5pPr>
            <a:lvl6pPr marL="4572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6pPr>
            <a:lvl7pPr marL="9144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7pPr>
            <a:lvl8pPr marL="13716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8pPr>
            <a:lvl9pPr marL="18288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9pPr>
          </a:lstStyle>
          <a:p>
            <a:r>
              <a:rPr lang="zh-CN" altLang="en-US" dirty="0" smtClean="0">
                <a:solidFill>
                  <a:schemeClr val="bg1"/>
                </a:solidFill>
              </a:rPr>
              <a:t>物料代码相关标准</a:t>
            </a:r>
            <a:r>
              <a:rPr lang="en-US" altLang="zh-CN" dirty="0" smtClean="0">
                <a:solidFill>
                  <a:schemeClr val="bg1"/>
                </a:solidFill>
              </a:rPr>
              <a:t>- </a:t>
            </a:r>
            <a:r>
              <a:rPr lang="en-US" altLang="zh-CN" dirty="0" smtClean="0">
                <a:solidFill>
                  <a:schemeClr val="bg1"/>
                </a:solidFill>
                <a:latin typeface="微软雅黑" panose="020B0503020204020204" charset="-122"/>
                <a:ea typeface="微软雅黑" panose="020B0503020204020204" charset="-122"/>
                <a:cs typeface="微软雅黑" panose="020B0503020204020204" charset="-122"/>
              </a:rPr>
              <a:t>-</a:t>
            </a:r>
            <a:r>
              <a:rPr lang="zh-CN" altLang="en-US" dirty="0" smtClean="0">
                <a:solidFill>
                  <a:schemeClr val="bg1"/>
                </a:solidFill>
                <a:latin typeface="微软雅黑" panose="020B0503020204020204" charset="-122"/>
                <a:ea typeface="微软雅黑" panose="020B0503020204020204" charset="-122"/>
                <a:cs typeface="微软雅黑" panose="020B0503020204020204" charset="-122"/>
              </a:rPr>
              <a:t>信息代码编码规则</a:t>
            </a:r>
            <a:endParaRPr lang="zh-CN" altLang="en-US" dirty="0">
              <a:solidFill>
                <a:schemeClr val="bg1"/>
              </a:solidFill>
              <a:latin typeface="微软雅黑" panose="020B0503020204020204" charset="-122"/>
              <a:ea typeface="微软雅黑" panose="020B0503020204020204" charset="-122"/>
              <a:cs typeface="微软雅黑" panose="020B0503020204020204" charset="-122"/>
            </a:endParaRPr>
          </a:p>
        </p:txBody>
      </p:sp>
      <p:cxnSp>
        <p:nvCxnSpPr>
          <p:cNvPr id="19" name="直接连接符 18"/>
          <p:cNvCxnSpPr/>
          <p:nvPr/>
        </p:nvCxnSpPr>
        <p:spPr bwMode="auto">
          <a:xfrm>
            <a:off x="1012877" y="1700808"/>
            <a:ext cx="2592288" cy="0"/>
          </a:xfrm>
          <a:prstGeom prst="line">
            <a:avLst/>
          </a:prstGeom>
          <a:ln w="25400">
            <a:solidFill>
              <a:schemeClr val="tx1"/>
            </a:solidFill>
            <a:headEnd type="none" w="med" len="med"/>
            <a:tailEnd type="none"/>
          </a:ln>
        </p:spPr>
        <p:style>
          <a:lnRef idx="1">
            <a:schemeClr val="accent4"/>
          </a:lnRef>
          <a:fillRef idx="0">
            <a:schemeClr val="accent4"/>
          </a:fillRef>
          <a:effectRef idx="0">
            <a:schemeClr val="accent4"/>
          </a:effectRef>
          <a:fontRef idx="minor">
            <a:schemeClr val="tx1"/>
          </a:fontRef>
        </p:style>
      </p:cxnSp>
      <p:cxnSp>
        <p:nvCxnSpPr>
          <p:cNvPr id="22" name="肘形连接符 21"/>
          <p:cNvCxnSpPr/>
          <p:nvPr/>
        </p:nvCxnSpPr>
        <p:spPr bwMode="auto">
          <a:xfrm>
            <a:off x="3429721" y="1700808"/>
            <a:ext cx="3487812" cy="1152128"/>
          </a:xfrm>
          <a:prstGeom prst="bentConnector3">
            <a:avLst>
              <a:gd name="adj1" fmla="val 630"/>
            </a:avLst>
          </a:prstGeom>
          <a:ln w="25400">
            <a:solidFill>
              <a:schemeClr val="tx1"/>
            </a:solidFill>
            <a:headEnd type="none" w="med" len="med"/>
            <a:tailEnd type="none" w="sm" len="sm"/>
          </a:ln>
        </p:spPr>
        <p:style>
          <a:lnRef idx="1">
            <a:schemeClr val="accent4"/>
          </a:lnRef>
          <a:fillRef idx="0">
            <a:schemeClr val="accent4"/>
          </a:fillRef>
          <a:effectRef idx="0">
            <a:schemeClr val="accent4"/>
          </a:effectRef>
          <a:fontRef idx="minor">
            <a:schemeClr val="tx1"/>
          </a:fontRef>
        </p:style>
      </p:cxnSp>
      <p:sp>
        <p:nvSpPr>
          <p:cNvPr id="25" name="Text Box 114"/>
          <p:cNvSpPr txBox="1">
            <a:spLocks noChangeArrowheads="1"/>
          </p:cNvSpPr>
          <p:nvPr/>
        </p:nvSpPr>
        <p:spPr bwMode="auto">
          <a:xfrm>
            <a:off x="7133557" y="2636912"/>
            <a:ext cx="2019300" cy="322263"/>
          </a:xfrm>
          <a:prstGeom prst="rect">
            <a:avLst/>
          </a:prstGeom>
          <a:solidFill>
            <a:srgbClr val="FFFFFF"/>
          </a:solidFill>
          <a:ln w="9525">
            <a:solidFill>
              <a:srgbClr val="FFFFFF"/>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hangingPunct="0"/>
            <a:r>
              <a:rPr lang="zh-CN" altLang="en-US" sz="1600" dirty="0" smtClean="0">
                <a:latin typeface="微软雅黑" panose="020B0503020204020204" charset="-122"/>
                <a:ea typeface="微软雅黑" panose="020B0503020204020204" charset="-122"/>
              </a:rPr>
              <a:t>预留</a:t>
            </a:r>
            <a:r>
              <a:rPr lang="zh-CN" altLang="en-US" sz="1600" b="1" dirty="0" smtClean="0">
                <a:latin typeface="微软雅黑" panose="020B0503020204020204" charset="-122"/>
                <a:ea typeface="微软雅黑" panose="020B0503020204020204" charset="-122"/>
              </a:rPr>
              <a:t>       </a:t>
            </a:r>
            <a:r>
              <a:rPr lang="en-US" altLang="zh-CN" sz="1600" b="1" dirty="0" smtClean="0">
                <a:latin typeface="微软雅黑" panose="020B0503020204020204" charset="-122"/>
                <a:ea typeface="微软雅黑" panose="020B0503020204020204" charset="-122"/>
              </a:rPr>
              <a:t>8</a:t>
            </a:r>
            <a:endParaRPr lang="en-US" altLang="zh-CN" sz="1600" b="1" dirty="0">
              <a:latin typeface="微软雅黑" panose="020B0503020204020204" charset="-122"/>
              <a:ea typeface="微软雅黑" panose="020B0503020204020204" charset="-122"/>
            </a:endParaRPr>
          </a:p>
        </p:txBody>
      </p:sp>
      <p:graphicFrame>
        <p:nvGraphicFramePr>
          <p:cNvPr id="21" name="表格 20"/>
          <p:cNvGraphicFramePr>
            <a:graphicFrameLocks noGrp="1"/>
          </p:cNvGraphicFramePr>
          <p:nvPr/>
        </p:nvGraphicFramePr>
        <p:xfrm>
          <a:off x="898648" y="5076768"/>
          <a:ext cx="7490337" cy="1293813"/>
        </p:xfrm>
        <a:graphic>
          <a:graphicData uri="http://schemas.openxmlformats.org/drawingml/2006/table">
            <a:tbl>
              <a:tblPr/>
              <a:tblGrid>
                <a:gridCol w="1561025"/>
                <a:gridCol w="714375"/>
                <a:gridCol w="571500"/>
                <a:gridCol w="500062"/>
                <a:gridCol w="1143000"/>
                <a:gridCol w="1143000"/>
                <a:gridCol w="500063"/>
                <a:gridCol w="642937"/>
                <a:gridCol w="714375"/>
              </a:tblGrid>
              <a:tr h="474663">
                <a:tc>
                  <a:txBody>
                    <a:bodyPr/>
                    <a:lstStyle/>
                    <a:p>
                      <a:pPr marL="0" marR="0" lvl="0" indent="0" algn="ctr" defTabSz="914400" rtl="0" eaLnBrk="1" fontAlgn="b" latinLnBrk="0" hangingPunct="1">
                        <a:lnSpc>
                          <a:spcPct val="100000"/>
                        </a:lnSpc>
                        <a:spcBef>
                          <a:spcPct val="0"/>
                        </a:spcBef>
                        <a:spcAft>
                          <a:spcPct val="0"/>
                        </a:spcAft>
                        <a:buClrTx/>
                        <a:buSzTx/>
                        <a:buFontTx/>
                        <a:buNone/>
                      </a:pPr>
                      <a:r>
                        <a:rPr kumimoji="0" lang="en-US" altLang="zh-CN" sz="1400" b="1" i="0" u="none" strike="noStrike" cap="none" normalizeH="0" baseline="0" dirty="0" smtClean="0">
                          <a:ln>
                            <a:noFill/>
                          </a:ln>
                          <a:solidFill>
                            <a:srgbClr val="000000"/>
                          </a:solidFill>
                          <a:effectLst/>
                          <a:latin typeface="微软雅黑" panose="020B0503020204020204" charset="-122"/>
                          <a:ea typeface="微软雅黑" panose="020B0503020204020204" charset="-122"/>
                        </a:rPr>
                        <a:t>16</a:t>
                      </a:r>
                      <a:r>
                        <a:rPr kumimoji="0" lang="zh-CN" altLang="en-US" sz="1400" b="1" i="0" u="none" strike="noStrike" cap="none" normalizeH="0" baseline="0" dirty="0" smtClean="0">
                          <a:ln>
                            <a:noFill/>
                          </a:ln>
                          <a:solidFill>
                            <a:srgbClr val="000000"/>
                          </a:solidFill>
                          <a:effectLst/>
                          <a:latin typeface="微软雅黑" panose="020B0503020204020204" charset="-122"/>
                          <a:ea typeface="微软雅黑" panose="020B0503020204020204" charset="-122"/>
                        </a:rPr>
                        <a:t>位辅码</a:t>
                      </a:r>
                      <a:endParaRPr kumimoji="0" lang="zh-CN" altLang="en-US" sz="1400" b="1" i="0" u="none" strike="noStrike" cap="none" normalizeH="0" baseline="0" dirty="0" smtClean="0">
                        <a:ln>
                          <a:noFill/>
                        </a:ln>
                        <a:solidFill>
                          <a:srgbClr val="00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rgbClr val="000000"/>
                          </a:solidFill>
                          <a:effectLst/>
                          <a:latin typeface="微软雅黑" panose="020B0503020204020204" charset="-122"/>
                          <a:ea typeface="微软雅黑" panose="020B0503020204020204" charset="-122"/>
                        </a:rPr>
                        <a:t>特征描述</a:t>
                      </a:r>
                      <a:r>
                        <a:rPr kumimoji="0" lang="en-US" altLang="zh-CN" sz="1400" b="1" i="0" u="none" strike="noStrike" cap="none" normalizeH="0" baseline="0" smtClean="0">
                          <a:ln>
                            <a:noFill/>
                          </a:ln>
                          <a:solidFill>
                            <a:srgbClr val="000000"/>
                          </a:solidFill>
                          <a:effectLst/>
                          <a:latin typeface="微软雅黑" panose="020B0503020204020204" charset="-122"/>
                          <a:ea typeface="微软雅黑" panose="020B0503020204020204" charset="-122"/>
                        </a:rPr>
                        <a:t>1</a:t>
                      </a:r>
                      <a:endParaRPr kumimoji="0" lang="en-US" altLang="zh-CN" sz="1400" b="1" i="0" u="none" strike="noStrike" cap="none" normalizeH="0" baseline="0" smtClean="0">
                        <a:ln>
                          <a:noFill/>
                        </a:ln>
                        <a:solidFill>
                          <a:srgbClr val="00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rgbClr val="000000"/>
                          </a:solidFill>
                          <a:effectLst/>
                          <a:latin typeface="微软雅黑" panose="020B0503020204020204" charset="-122"/>
                          <a:ea typeface="微软雅黑" panose="020B0503020204020204" charset="-122"/>
                        </a:rPr>
                        <a:t>特征描述</a:t>
                      </a:r>
                      <a:r>
                        <a:rPr kumimoji="0" lang="en-US" altLang="zh-CN" sz="1400" b="1" i="0" u="none" strike="noStrike" cap="none" normalizeH="0" baseline="0" smtClean="0">
                          <a:ln>
                            <a:noFill/>
                          </a:ln>
                          <a:solidFill>
                            <a:srgbClr val="000000"/>
                          </a:solidFill>
                          <a:effectLst/>
                          <a:latin typeface="微软雅黑" panose="020B0503020204020204" charset="-122"/>
                          <a:ea typeface="微软雅黑" panose="020B0503020204020204" charset="-122"/>
                        </a:rPr>
                        <a:t>2</a:t>
                      </a:r>
                      <a:endParaRPr kumimoji="0" lang="en-US" altLang="zh-CN" sz="1400" b="1" i="0" u="none" strike="noStrike" cap="none" normalizeH="0" baseline="0" smtClean="0">
                        <a:ln>
                          <a:noFill/>
                        </a:ln>
                        <a:solidFill>
                          <a:srgbClr val="00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rgbClr val="000000"/>
                          </a:solidFill>
                          <a:effectLst/>
                          <a:latin typeface="微软雅黑" panose="020B0503020204020204" charset="-122"/>
                          <a:ea typeface="微软雅黑" panose="020B0503020204020204" charset="-122"/>
                        </a:rPr>
                        <a:t>特征描述</a:t>
                      </a:r>
                      <a:r>
                        <a:rPr kumimoji="0" lang="en-US" altLang="zh-CN" sz="1400" b="1" i="0" u="none" strike="noStrike" cap="none" normalizeH="0" baseline="0" smtClean="0">
                          <a:ln>
                            <a:noFill/>
                          </a:ln>
                          <a:solidFill>
                            <a:srgbClr val="000000"/>
                          </a:solidFill>
                          <a:effectLst/>
                          <a:latin typeface="微软雅黑" panose="020B0503020204020204" charset="-122"/>
                          <a:ea typeface="微软雅黑" panose="020B0503020204020204" charset="-122"/>
                        </a:rPr>
                        <a:t>3</a:t>
                      </a:r>
                      <a:endParaRPr kumimoji="0" lang="en-US" altLang="zh-CN" sz="1400" b="1" i="0" u="none" strike="noStrike" cap="none" normalizeH="0" baseline="0" smtClean="0">
                        <a:ln>
                          <a:noFill/>
                        </a:ln>
                        <a:solidFill>
                          <a:srgbClr val="00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pPr>
                      <a:r>
                        <a:rPr kumimoji="0" lang="zh-CN" altLang="en-US" sz="1400" b="1" i="0" u="none" strike="noStrike" cap="none" normalizeH="0" baseline="0" dirty="0" smtClean="0">
                          <a:ln>
                            <a:noFill/>
                          </a:ln>
                          <a:solidFill>
                            <a:srgbClr val="000000"/>
                          </a:solidFill>
                          <a:effectLst/>
                          <a:latin typeface="微软雅黑" panose="020B0503020204020204" charset="-122"/>
                          <a:ea typeface="微软雅黑" panose="020B0503020204020204" charset="-122"/>
                        </a:rPr>
                        <a:t>长描述</a:t>
                      </a:r>
                      <a:endParaRPr kumimoji="0" lang="zh-CN" altLang="en-US" sz="1400" b="1" i="0" u="none" strike="noStrike" cap="none" normalizeH="0" baseline="0" dirty="0" smtClean="0">
                        <a:ln>
                          <a:noFill/>
                        </a:ln>
                        <a:solidFill>
                          <a:srgbClr val="00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rgbClr val="000000"/>
                          </a:solidFill>
                          <a:effectLst/>
                          <a:latin typeface="微软雅黑" panose="020B0503020204020204" charset="-122"/>
                          <a:ea typeface="微软雅黑" panose="020B0503020204020204" charset="-122"/>
                        </a:rPr>
                        <a:t>短描述</a:t>
                      </a:r>
                      <a:endParaRPr kumimoji="0" lang="zh-CN" altLang="en-US" sz="1400" b="1" i="0" u="none" strike="noStrike" cap="none" normalizeH="0" baseline="0" smtClean="0">
                        <a:ln>
                          <a:noFill/>
                        </a:ln>
                        <a:solidFill>
                          <a:srgbClr val="00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rgbClr val="000000"/>
                          </a:solidFill>
                          <a:effectLst/>
                          <a:latin typeface="微软雅黑" panose="020B0503020204020204" charset="-122"/>
                          <a:ea typeface="微软雅黑" panose="020B0503020204020204" charset="-122"/>
                        </a:rPr>
                        <a:t>计量单位</a:t>
                      </a:r>
                      <a:endParaRPr kumimoji="0" lang="zh-CN" altLang="en-US" sz="1400" b="1" i="0" u="none" strike="noStrike" cap="none" normalizeH="0" baseline="0" smtClean="0">
                        <a:ln>
                          <a:noFill/>
                        </a:ln>
                        <a:solidFill>
                          <a:srgbClr val="00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rgbClr val="000000"/>
                          </a:solidFill>
                          <a:effectLst/>
                          <a:latin typeface="微软雅黑" panose="020B0503020204020204" charset="-122"/>
                          <a:ea typeface="微软雅黑" panose="020B0503020204020204" charset="-122"/>
                        </a:rPr>
                        <a:t>小类分类码</a:t>
                      </a:r>
                      <a:endParaRPr kumimoji="0" lang="zh-CN" altLang="en-US" sz="1400" b="1" i="0" u="none" strike="noStrike" cap="none" normalizeH="0" baseline="0" smtClean="0">
                        <a:ln>
                          <a:noFill/>
                        </a:ln>
                        <a:solidFill>
                          <a:srgbClr val="00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rgbClr val="000000"/>
                          </a:solidFill>
                          <a:effectLst/>
                          <a:latin typeface="微软雅黑" panose="020B0503020204020204" charset="-122"/>
                          <a:ea typeface="微软雅黑" panose="020B0503020204020204" charset="-122"/>
                        </a:rPr>
                        <a:t>小类名称</a:t>
                      </a:r>
                      <a:endParaRPr kumimoji="0" lang="zh-CN" altLang="en-US" sz="1400" b="1" i="0" u="none" strike="noStrike" cap="none" normalizeH="0" baseline="0" smtClean="0">
                        <a:ln>
                          <a:noFill/>
                        </a:ln>
                        <a:solidFill>
                          <a:srgbClr val="00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CCFF"/>
                    </a:solidFill>
                  </a:tcPr>
                </a:tc>
              </a:tr>
              <a:tr h="409575">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200" b="1" i="0" u="sng" strike="noStrike" cap="none" normalizeH="0" baseline="0" dirty="0" smtClean="0">
                          <a:ln>
                            <a:noFill/>
                          </a:ln>
                          <a:solidFill>
                            <a:srgbClr val="FF0000"/>
                          </a:solidFill>
                          <a:effectLst/>
                          <a:latin typeface="微软雅黑" panose="020B0503020204020204" charset="-122"/>
                          <a:ea typeface="微软雅黑" panose="020B0503020204020204" charset="-122"/>
                        </a:rPr>
                        <a:t>011304</a:t>
                      </a:r>
                      <a:r>
                        <a:rPr kumimoji="0" lang="en-US" altLang="zh-CN" sz="1200" b="1" i="0" u="sng" strike="noStrike" cap="none" normalizeH="0" baseline="0" dirty="0" smtClean="0">
                          <a:ln>
                            <a:noFill/>
                          </a:ln>
                          <a:solidFill>
                            <a:schemeClr val="accent2"/>
                          </a:solidFill>
                          <a:effectLst/>
                          <a:latin typeface="微软雅黑" panose="020B0503020204020204" charset="-122"/>
                          <a:ea typeface="微软雅黑" panose="020B0503020204020204" charset="-122"/>
                        </a:rPr>
                        <a:t>00</a:t>
                      </a:r>
                      <a:r>
                        <a:rPr kumimoji="0" lang="en-US" altLang="zh-CN" sz="1200" b="1" i="0" u="none" strike="noStrike" cap="none" normalizeH="0" baseline="0" dirty="0" smtClean="0">
                          <a:ln>
                            <a:noFill/>
                          </a:ln>
                          <a:solidFill>
                            <a:srgbClr val="000000"/>
                          </a:solidFill>
                          <a:effectLst/>
                          <a:latin typeface="微软雅黑" panose="020B0503020204020204" charset="-122"/>
                          <a:ea typeface="微软雅黑" panose="020B0503020204020204" charset="-122"/>
                        </a:rPr>
                        <a:t>00001635</a:t>
                      </a:r>
                      <a:endParaRPr kumimoji="0" lang="en-US" altLang="zh-CN" sz="1200" b="1" i="0" u="sng" strike="noStrike" cap="none" normalizeH="0" baseline="0" dirty="0" smtClean="0">
                        <a:ln>
                          <a:noFill/>
                        </a:ln>
                        <a:solidFill>
                          <a:schemeClr val="accent2"/>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CDFD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l-GR" altLang="zh-CN" sz="1200" b="0" i="0" u="none" strike="noStrike" cap="none" normalizeH="0" baseline="0" smtClean="0">
                          <a:ln>
                            <a:noFill/>
                          </a:ln>
                          <a:solidFill>
                            <a:srgbClr val="000000"/>
                          </a:solidFill>
                          <a:effectLst/>
                          <a:latin typeface="微软雅黑" panose="020B0503020204020204" charset="-122"/>
                          <a:ea typeface="微软雅黑" panose="020B0503020204020204" charset="-122"/>
                        </a:rPr>
                        <a:t>Φ6.5</a:t>
                      </a:r>
                      <a:r>
                        <a:rPr kumimoji="0" lang="en-US" altLang="zh-CN" sz="1200" b="0" i="0" u="none" strike="noStrike" cap="none" normalizeH="0" baseline="0" smtClean="0">
                          <a:ln>
                            <a:noFill/>
                          </a:ln>
                          <a:solidFill>
                            <a:srgbClr val="000000"/>
                          </a:solidFill>
                          <a:effectLst/>
                          <a:latin typeface="微软雅黑" panose="020B0503020204020204" charset="-122"/>
                          <a:ea typeface="微软雅黑" panose="020B0503020204020204" charset="-122"/>
                        </a:rPr>
                        <a:t>mm</a:t>
                      </a:r>
                      <a:endParaRPr kumimoji="0" lang="en-US" altLang="zh-CN" sz="1200" b="0" i="0" u="none" strike="noStrike" cap="none" normalizeH="0" baseline="0" smtClean="0">
                        <a:ln>
                          <a:noFill/>
                        </a:ln>
                        <a:solidFill>
                          <a:srgbClr val="00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CDFD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200" b="0" i="0" u="none" strike="noStrike" cap="none" normalizeH="0" baseline="0" smtClean="0">
                          <a:ln>
                            <a:noFill/>
                          </a:ln>
                          <a:solidFill>
                            <a:srgbClr val="000000"/>
                          </a:solidFill>
                          <a:effectLst/>
                          <a:latin typeface="微软雅黑" panose="020B0503020204020204" charset="-122"/>
                          <a:ea typeface="微软雅黑" panose="020B0503020204020204" charset="-122"/>
                        </a:rPr>
                        <a:t>35#</a:t>
                      </a:r>
                      <a:endParaRPr kumimoji="0" lang="en-US" altLang="zh-CN" sz="1200" b="0" i="0" u="none" strike="noStrike" cap="none" normalizeH="0" baseline="0" smtClean="0">
                        <a:ln>
                          <a:noFill/>
                        </a:ln>
                        <a:solidFill>
                          <a:srgbClr val="00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CDFD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200" b="0" i="0" u="none" strike="noStrike" cap="none" normalizeH="0" baseline="0" smtClean="0">
                          <a:ln>
                            <a:noFill/>
                          </a:ln>
                          <a:solidFill>
                            <a:srgbClr val="000000"/>
                          </a:solidFill>
                          <a:effectLst/>
                          <a:latin typeface="微软雅黑" panose="020B0503020204020204" charset="-122"/>
                          <a:ea typeface="微软雅黑" panose="020B0503020204020204" charset="-122"/>
                        </a:rPr>
                        <a:t>　</a:t>
                      </a:r>
                      <a:endParaRPr kumimoji="0" lang="zh-CN" altLang="en-US" sz="1200" b="0" i="0" u="none" strike="noStrike" cap="none" normalizeH="0" baseline="0" smtClean="0">
                        <a:ln>
                          <a:noFill/>
                        </a:ln>
                        <a:solidFill>
                          <a:srgbClr val="00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CDFD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200" b="0" i="0" u="none" strike="noStrike" cap="none" normalizeH="0" baseline="0" dirty="0" smtClean="0">
                          <a:ln>
                            <a:noFill/>
                          </a:ln>
                          <a:solidFill>
                            <a:srgbClr val="000000"/>
                          </a:solidFill>
                          <a:effectLst/>
                          <a:latin typeface="微软雅黑" panose="020B0503020204020204" charset="-122"/>
                          <a:ea typeface="微软雅黑" panose="020B0503020204020204" charset="-122"/>
                        </a:rPr>
                        <a:t>优质碳素圆钢</a:t>
                      </a:r>
                      <a:r>
                        <a:rPr kumimoji="0" lang="en-US" altLang="zh-CN" sz="1200" b="0" i="0" u="none" strike="noStrike" cap="none" normalizeH="0" baseline="0" dirty="0" smtClean="0">
                          <a:ln>
                            <a:noFill/>
                          </a:ln>
                          <a:solidFill>
                            <a:srgbClr val="000000"/>
                          </a:solidFill>
                          <a:effectLst/>
                          <a:latin typeface="微软雅黑" panose="020B0503020204020204" charset="-122"/>
                          <a:ea typeface="微软雅黑" panose="020B0503020204020204" charset="-122"/>
                        </a:rPr>
                        <a:t>\Φ6.5mm\35#</a:t>
                      </a:r>
                      <a:endParaRPr kumimoji="0" lang="en-US" altLang="zh-CN" sz="1200" b="0" i="0" u="none" strike="noStrike" cap="none" normalizeH="0" baseline="0" dirty="0" smtClean="0">
                        <a:ln>
                          <a:noFill/>
                        </a:ln>
                        <a:solidFill>
                          <a:srgbClr val="00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CDFD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200" b="0" i="0" u="none" strike="noStrike" cap="none" normalizeH="0" baseline="0" dirty="0" smtClean="0">
                          <a:ln>
                            <a:noFill/>
                          </a:ln>
                          <a:solidFill>
                            <a:srgbClr val="000000"/>
                          </a:solidFill>
                          <a:effectLst/>
                          <a:latin typeface="微软雅黑" panose="020B0503020204020204" charset="-122"/>
                          <a:ea typeface="微软雅黑" panose="020B0503020204020204" charset="-122"/>
                        </a:rPr>
                        <a:t>优质碳素圆钢</a:t>
                      </a:r>
                      <a:r>
                        <a:rPr kumimoji="0" lang="en-US" altLang="zh-CN" sz="1200" b="0" i="0" u="none" strike="noStrike" cap="none" normalizeH="0" baseline="0" dirty="0" smtClean="0">
                          <a:ln>
                            <a:noFill/>
                          </a:ln>
                          <a:solidFill>
                            <a:srgbClr val="000000"/>
                          </a:solidFill>
                          <a:effectLst/>
                          <a:latin typeface="微软雅黑" panose="020B0503020204020204" charset="-122"/>
                          <a:ea typeface="微软雅黑" panose="020B0503020204020204" charset="-122"/>
                        </a:rPr>
                        <a:t>\Φ6.5mm\35#</a:t>
                      </a:r>
                      <a:endParaRPr kumimoji="0" lang="en-US" altLang="zh-CN" sz="1200" b="0" i="0" u="none" strike="noStrike" cap="none" normalizeH="0" baseline="0" dirty="0" smtClean="0">
                        <a:ln>
                          <a:noFill/>
                        </a:ln>
                        <a:solidFill>
                          <a:srgbClr val="00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CDFD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200" b="0" i="0" u="none" strike="noStrike" cap="none" normalizeH="0" baseline="0" smtClean="0">
                          <a:ln>
                            <a:noFill/>
                          </a:ln>
                          <a:solidFill>
                            <a:srgbClr val="000000"/>
                          </a:solidFill>
                          <a:effectLst/>
                          <a:latin typeface="微软雅黑" panose="020B0503020204020204" charset="-122"/>
                          <a:ea typeface="微软雅黑" panose="020B0503020204020204" charset="-122"/>
                        </a:rPr>
                        <a:t>吨</a:t>
                      </a:r>
                      <a:endParaRPr kumimoji="0" lang="zh-CN" altLang="en-US" sz="1200" b="0" i="0" u="none" strike="noStrike" cap="none" normalizeH="0" baseline="0" smtClean="0">
                        <a:ln>
                          <a:noFill/>
                        </a:ln>
                        <a:solidFill>
                          <a:srgbClr val="00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CDFD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200" b="0" i="0" u="none" strike="noStrike" cap="none" normalizeH="0" baseline="0" smtClean="0">
                          <a:ln>
                            <a:noFill/>
                          </a:ln>
                          <a:solidFill>
                            <a:srgbClr val="FF0000"/>
                          </a:solidFill>
                          <a:effectLst/>
                          <a:latin typeface="微软雅黑" panose="020B0503020204020204" charset="-122"/>
                          <a:ea typeface="微软雅黑" panose="020B0503020204020204" charset="-122"/>
                        </a:rPr>
                        <a:t>011304</a:t>
                      </a:r>
                      <a:endParaRPr kumimoji="0" lang="en-US" altLang="zh-CN" sz="1200" b="0" i="0" u="none" strike="noStrike" cap="none" normalizeH="0" baseline="0" smtClean="0">
                        <a:ln>
                          <a:noFill/>
                        </a:ln>
                        <a:solidFill>
                          <a:srgbClr val="FF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CDFD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200" b="0" i="0" u="none" strike="noStrike" cap="none" normalizeH="0" baseline="0" smtClean="0">
                          <a:ln>
                            <a:noFill/>
                          </a:ln>
                          <a:solidFill>
                            <a:srgbClr val="000000"/>
                          </a:solidFill>
                          <a:effectLst/>
                          <a:latin typeface="微软雅黑" panose="020B0503020204020204" charset="-122"/>
                          <a:ea typeface="微软雅黑" panose="020B0503020204020204" charset="-122"/>
                        </a:rPr>
                        <a:t>优质碳素圆钢</a:t>
                      </a:r>
                      <a:endParaRPr kumimoji="0" lang="zh-CN" altLang="en-US" sz="1200" b="0" i="0" u="none" strike="noStrike" cap="none" normalizeH="0" baseline="0" smtClean="0">
                        <a:ln>
                          <a:noFill/>
                        </a:ln>
                        <a:solidFill>
                          <a:srgbClr val="00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CDFDF"/>
                    </a:solidFill>
                  </a:tcPr>
                </a:tc>
              </a:tr>
              <a:tr h="409575">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200" b="1" i="0" u="none" strike="noStrike" cap="none" normalizeH="0" baseline="0" smtClean="0">
                          <a:ln>
                            <a:noFill/>
                          </a:ln>
                          <a:solidFill>
                            <a:srgbClr val="000000"/>
                          </a:solidFill>
                          <a:effectLst/>
                          <a:latin typeface="微软雅黑" panose="020B0503020204020204" charset="-122"/>
                          <a:ea typeface="微软雅黑" panose="020B0503020204020204" charset="-122"/>
                        </a:rPr>
                        <a:t>0113040000163600</a:t>
                      </a:r>
                      <a:endParaRPr kumimoji="0" lang="en-US" altLang="zh-CN" sz="1200" b="1" i="0" u="none" strike="noStrike" cap="none" normalizeH="0" baseline="0" smtClean="0">
                        <a:ln>
                          <a:noFill/>
                        </a:ln>
                        <a:solidFill>
                          <a:srgbClr val="00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DD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l-GR" altLang="zh-CN" sz="1200" b="0" i="0" u="none" strike="noStrike" cap="none" normalizeH="0" baseline="0" smtClean="0">
                          <a:ln>
                            <a:noFill/>
                          </a:ln>
                          <a:solidFill>
                            <a:srgbClr val="000000"/>
                          </a:solidFill>
                          <a:effectLst/>
                          <a:latin typeface="微软雅黑" panose="020B0503020204020204" charset="-122"/>
                          <a:ea typeface="微软雅黑" panose="020B0503020204020204" charset="-122"/>
                        </a:rPr>
                        <a:t>Φ6.5</a:t>
                      </a:r>
                      <a:r>
                        <a:rPr kumimoji="0" lang="en-US" altLang="zh-CN" sz="1200" b="0" i="0" u="none" strike="noStrike" cap="none" normalizeH="0" baseline="0" smtClean="0">
                          <a:ln>
                            <a:noFill/>
                          </a:ln>
                          <a:solidFill>
                            <a:srgbClr val="000000"/>
                          </a:solidFill>
                          <a:effectLst/>
                          <a:latin typeface="微软雅黑" panose="020B0503020204020204" charset="-122"/>
                          <a:ea typeface="微软雅黑" panose="020B0503020204020204" charset="-122"/>
                        </a:rPr>
                        <a:t>mm</a:t>
                      </a:r>
                      <a:endParaRPr kumimoji="0" lang="en-US" altLang="zh-CN" sz="1200" b="0" i="0" u="none" strike="noStrike" cap="none" normalizeH="0" baseline="0" smtClean="0">
                        <a:ln>
                          <a:noFill/>
                        </a:ln>
                        <a:solidFill>
                          <a:srgbClr val="00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DD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200" b="0" i="0" u="none" strike="noStrike" cap="none" normalizeH="0" baseline="0" smtClean="0">
                          <a:ln>
                            <a:noFill/>
                          </a:ln>
                          <a:solidFill>
                            <a:srgbClr val="000000"/>
                          </a:solidFill>
                          <a:effectLst/>
                          <a:latin typeface="微软雅黑" panose="020B0503020204020204" charset="-122"/>
                          <a:ea typeface="微软雅黑" panose="020B0503020204020204" charset="-122"/>
                        </a:rPr>
                        <a:t>40#</a:t>
                      </a:r>
                      <a:endParaRPr kumimoji="0" lang="en-US" altLang="zh-CN" sz="1200" b="0" i="0" u="none" strike="noStrike" cap="none" normalizeH="0" baseline="0" smtClean="0">
                        <a:ln>
                          <a:noFill/>
                        </a:ln>
                        <a:solidFill>
                          <a:srgbClr val="00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DD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200" b="0" i="0" u="none" strike="noStrike" cap="none" normalizeH="0" baseline="0" smtClean="0">
                          <a:ln>
                            <a:noFill/>
                          </a:ln>
                          <a:solidFill>
                            <a:srgbClr val="000000"/>
                          </a:solidFill>
                          <a:effectLst/>
                          <a:latin typeface="微软雅黑" panose="020B0503020204020204" charset="-122"/>
                          <a:ea typeface="微软雅黑" panose="020B0503020204020204" charset="-122"/>
                        </a:rPr>
                        <a:t>　</a:t>
                      </a:r>
                      <a:endParaRPr kumimoji="0" lang="zh-CN" altLang="en-US" sz="1200" b="0" i="0" u="none" strike="noStrike" cap="none" normalizeH="0" baseline="0" smtClean="0">
                        <a:ln>
                          <a:noFill/>
                        </a:ln>
                        <a:solidFill>
                          <a:srgbClr val="00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DD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200" b="0" i="0" u="none" strike="noStrike" cap="none" normalizeH="0" baseline="0" smtClean="0">
                          <a:ln>
                            <a:noFill/>
                          </a:ln>
                          <a:solidFill>
                            <a:srgbClr val="000000"/>
                          </a:solidFill>
                          <a:effectLst/>
                          <a:latin typeface="微软雅黑" panose="020B0503020204020204" charset="-122"/>
                          <a:ea typeface="微软雅黑" panose="020B0503020204020204" charset="-122"/>
                        </a:rPr>
                        <a:t>优质碳素圆钢</a:t>
                      </a:r>
                      <a:r>
                        <a:rPr kumimoji="0" lang="en-US" altLang="zh-CN" sz="1200" b="0" i="0" u="none" strike="noStrike" cap="none" normalizeH="0" baseline="0" smtClean="0">
                          <a:ln>
                            <a:noFill/>
                          </a:ln>
                          <a:solidFill>
                            <a:srgbClr val="000000"/>
                          </a:solidFill>
                          <a:effectLst/>
                          <a:latin typeface="微软雅黑" panose="020B0503020204020204" charset="-122"/>
                          <a:ea typeface="微软雅黑" panose="020B0503020204020204" charset="-122"/>
                        </a:rPr>
                        <a:t>\Φ6.5mm\40#</a:t>
                      </a:r>
                      <a:endParaRPr kumimoji="0" lang="en-US" altLang="zh-CN" sz="1200" b="0" i="0" u="none" strike="noStrike" cap="none" normalizeH="0" baseline="0" smtClean="0">
                        <a:ln>
                          <a:noFill/>
                        </a:ln>
                        <a:solidFill>
                          <a:srgbClr val="00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DD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200" b="0" i="0" u="none" strike="noStrike" cap="none" normalizeH="0" baseline="0" dirty="0" smtClean="0">
                          <a:ln>
                            <a:noFill/>
                          </a:ln>
                          <a:solidFill>
                            <a:srgbClr val="000000"/>
                          </a:solidFill>
                          <a:effectLst/>
                          <a:latin typeface="微软雅黑" panose="020B0503020204020204" charset="-122"/>
                          <a:ea typeface="微软雅黑" panose="020B0503020204020204" charset="-122"/>
                        </a:rPr>
                        <a:t>优质碳素圆钢</a:t>
                      </a:r>
                      <a:r>
                        <a:rPr kumimoji="0" lang="en-US" altLang="zh-CN" sz="1200" b="0" i="0" u="none" strike="noStrike" cap="none" normalizeH="0" baseline="0" dirty="0" smtClean="0">
                          <a:ln>
                            <a:noFill/>
                          </a:ln>
                          <a:solidFill>
                            <a:srgbClr val="000000"/>
                          </a:solidFill>
                          <a:effectLst/>
                          <a:latin typeface="微软雅黑" panose="020B0503020204020204" charset="-122"/>
                          <a:ea typeface="微软雅黑" panose="020B0503020204020204" charset="-122"/>
                        </a:rPr>
                        <a:t>\Φ6.5mm\40#</a:t>
                      </a:r>
                      <a:endParaRPr kumimoji="0" lang="en-US" altLang="zh-CN" sz="1200" b="0" i="0" u="none" strike="noStrike" cap="none" normalizeH="0" baseline="0" dirty="0" smtClean="0">
                        <a:ln>
                          <a:noFill/>
                        </a:ln>
                        <a:solidFill>
                          <a:srgbClr val="00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DD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200" b="0" i="0" u="none" strike="noStrike" cap="none" normalizeH="0" baseline="0" smtClean="0">
                          <a:ln>
                            <a:noFill/>
                          </a:ln>
                          <a:solidFill>
                            <a:srgbClr val="000000"/>
                          </a:solidFill>
                          <a:effectLst/>
                          <a:latin typeface="微软雅黑" panose="020B0503020204020204" charset="-122"/>
                          <a:ea typeface="微软雅黑" panose="020B0503020204020204" charset="-122"/>
                        </a:rPr>
                        <a:t>吨</a:t>
                      </a:r>
                      <a:endParaRPr kumimoji="0" lang="zh-CN" altLang="en-US" sz="1200" b="0" i="0" u="none" strike="noStrike" cap="none" normalizeH="0" baseline="0" smtClean="0">
                        <a:ln>
                          <a:noFill/>
                        </a:ln>
                        <a:solidFill>
                          <a:srgbClr val="00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DD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200" b="0" i="0" u="none" strike="noStrike" cap="none" normalizeH="0" baseline="0" dirty="0" smtClean="0">
                          <a:ln>
                            <a:noFill/>
                          </a:ln>
                          <a:solidFill>
                            <a:srgbClr val="000000"/>
                          </a:solidFill>
                          <a:effectLst/>
                          <a:latin typeface="微软雅黑" panose="020B0503020204020204" charset="-122"/>
                          <a:ea typeface="微软雅黑" panose="020B0503020204020204" charset="-122"/>
                        </a:rPr>
                        <a:t>011304</a:t>
                      </a:r>
                      <a:endParaRPr kumimoji="0" lang="en-US" altLang="zh-CN" sz="1200" b="0" i="0" u="none" strike="noStrike" cap="none" normalizeH="0" baseline="0" dirty="0" smtClean="0">
                        <a:ln>
                          <a:noFill/>
                        </a:ln>
                        <a:solidFill>
                          <a:srgbClr val="00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DD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200" b="0" i="0" u="none" strike="noStrike" cap="none" normalizeH="0" baseline="0" dirty="0" smtClean="0">
                          <a:ln>
                            <a:noFill/>
                          </a:ln>
                          <a:solidFill>
                            <a:srgbClr val="000000"/>
                          </a:solidFill>
                          <a:effectLst/>
                          <a:latin typeface="微软雅黑" panose="020B0503020204020204" charset="-122"/>
                          <a:ea typeface="微软雅黑" panose="020B0503020204020204" charset="-122"/>
                        </a:rPr>
                        <a:t>优质碳素圆钢</a:t>
                      </a:r>
                      <a:endParaRPr kumimoji="0" lang="zh-CN" altLang="en-US" sz="1200" b="0" i="0" u="none" strike="noStrike" cap="none" normalizeH="0" baseline="0" dirty="0" smtClean="0">
                        <a:ln>
                          <a:noFill/>
                        </a:ln>
                        <a:solidFill>
                          <a:srgbClr val="000000"/>
                        </a:solidFill>
                        <a:effectLst/>
                        <a:latin typeface="微软雅黑" panose="020B0503020204020204" charset="-122"/>
                        <a:ea typeface="微软雅黑" panose="020B0503020204020204" charset="-122"/>
                      </a:endParaRPr>
                    </a:p>
                  </a:txBody>
                  <a:tcPr marL="8194" marR="8194" marT="8194"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DDEAEA"/>
                    </a:solidFill>
                  </a:tcPr>
                </a:tc>
              </a:tr>
            </a:tbl>
          </a:graphicData>
        </a:graphic>
      </p:graphicFrame>
      <p:sp>
        <p:nvSpPr>
          <p:cNvPr id="23" name="椭圆形标注 22"/>
          <p:cNvSpPr/>
          <p:nvPr/>
        </p:nvSpPr>
        <p:spPr bwMode="auto">
          <a:xfrm>
            <a:off x="427880" y="4221088"/>
            <a:ext cx="1500187" cy="357188"/>
          </a:xfrm>
          <a:prstGeom prst="wedgeEllipseCallout">
            <a:avLst>
              <a:gd name="adj1" fmla="val -1299"/>
              <a:gd name="adj2" fmla="val 300589"/>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chemeClr val="bg1"/>
            </a:solidFill>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a:lstStyle/>
          <a:p>
            <a:pPr algn="ctr">
              <a:defRPr/>
            </a:pPr>
            <a:r>
              <a:rPr lang="en-US" altLang="zh-CN" sz="1200" dirty="0">
                <a:solidFill>
                  <a:schemeClr val="tx1"/>
                </a:solidFill>
                <a:latin typeface="微软雅黑" panose="020B0503020204020204" charset="-122"/>
                <a:ea typeface="微软雅黑" panose="020B0503020204020204" charset="-122"/>
              </a:rPr>
              <a:t>6</a:t>
            </a:r>
            <a:r>
              <a:rPr lang="zh-CN" altLang="en-US" sz="1200" dirty="0">
                <a:solidFill>
                  <a:schemeClr val="tx1"/>
                </a:solidFill>
                <a:latin typeface="微软雅黑" panose="020B0503020204020204" charset="-122"/>
                <a:ea typeface="微软雅黑" panose="020B0503020204020204" charset="-122"/>
              </a:rPr>
              <a:t>位分类码</a:t>
            </a:r>
            <a:endParaRPr lang="zh-CN" altLang="en-US" sz="1200" dirty="0">
              <a:solidFill>
                <a:schemeClr val="tx1"/>
              </a:solidFill>
              <a:latin typeface="微软雅黑" panose="020B0503020204020204" charset="-122"/>
              <a:ea typeface="微软雅黑" panose="020B0503020204020204" charset="-122"/>
            </a:endParaRPr>
          </a:p>
        </p:txBody>
      </p:sp>
      <p:sp>
        <p:nvSpPr>
          <p:cNvPr id="24" name="椭圆形标注 23"/>
          <p:cNvSpPr/>
          <p:nvPr/>
        </p:nvSpPr>
        <p:spPr bwMode="auto">
          <a:xfrm>
            <a:off x="1995612" y="4221088"/>
            <a:ext cx="1571625" cy="357188"/>
          </a:xfrm>
          <a:prstGeom prst="wedgeEllipseCallout">
            <a:avLst>
              <a:gd name="adj1" fmla="val -74878"/>
              <a:gd name="adj2" fmla="val 328953"/>
            </a:avLst>
          </a:prstGeom>
          <a:gradFill flip="none" rotWithShape="1">
            <a:gsLst>
              <a:gs pos="0">
                <a:schemeClr val="accent6">
                  <a:tint val="66000"/>
                  <a:satMod val="160000"/>
                </a:schemeClr>
              </a:gs>
              <a:gs pos="50000">
                <a:schemeClr val="accent6">
                  <a:tint val="44500"/>
                  <a:satMod val="160000"/>
                </a:schemeClr>
              </a:gs>
              <a:gs pos="100000">
                <a:schemeClr val="accent6">
                  <a:tint val="23500"/>
                  <a:satMod val="160000"/>
                </a:schemeClr>
              </a:gs>
            </a:gsLst>
            <a:lin ang="16200000" scaled="1"/>
            <a:tileRect/>
          </a:gradFill>
          <a:ln>
            <a:solidFill>
              <a:schemeClr val="bg1"/>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a:lstStyle/>
          <a:p>
            <a:pPr algn="ctr">
              <a:defRPr/>
            </a:pPr>
            <a:r>
              <a:rPr lang="en-US" altLang="zh-CN" sz="1200" dirty="0">
                <a:solidFill>
                  <a:schemeClr val="tx1"/>
                </a:solidFill>
                <a:latin typeface="微软雅黑" panose="020B0503020204020204" charset="-122"/>
                <a:ea typeface="微软雅黑" panose="020B0503020204020204" charset="-122"/>
              </a:rPr>
              <a:t>2</a:t>
            </a:r>
            <a:r>
              <a:rPr lang="zh-CN" altLang="en-US" sz="1200" dirty="0">
                <a:solidFill>
                  <a:schemeClr val="tx1"/>
                </a:solidFill>
                <a:latin typeface="微软雅黑" panose="020B0503020204020204" charset="-122"/>
                <a:ea typeface="微软雅黑" panose="020B0503020204020204" charset="-122"/>
              </a:rPr>
              <a:t>位备用码</a:t>
            </a:r>
            <a:endParaRPr lang="zh-CN" altLang="en-US" sz="1200" dirty="0">
              <a:solidFill>
                <a:schemeClr val="tx1"/>
              </a:solidFill>
              <a:latin typeface="微软雅黑" panose="020B0503020204020204" charset="-122"/>
              <a:ea typeface="微软雅黑" panose="020B0503020204020204" charset="-122"/>
            </a:endParaRPr>
          </a:p>
        </p:txBody>
      </p:sp>
      <p:sp>
        <p:nvSpPr>
          <p:cNvPr id="26" name="椭圆 25"/>
          <p:cNvSpPr/>
          <p:nvPr/>
        </p:nvSpPr>
        <p:spPr bwMode="auto">
          <a:xfrm>
            <a:off x="892224" y="5576831"/>
            <a:ext cx="571500" cy="357187"/>
          </a:xfrm>
          <a:prstGeom prst="ellipse">
            <a:avLst/>
          </a:prstGeom>
          <a:noFill/>
          <a:ln w="12700">
            <a:solidFill>
              <a:srgbClr val="C00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lstStyle/>
          <a:p>
            <a:pPr algn="ctr">
              <a:defRPr/>
            </a:pPr>
            <a:endParaRPr lang="zh-CN" altLang="en-US">
              <a:solidFill>
                <a:schemeClr val="tx1"/>
              </a:solidFill>
              <a:latin typeface="微软雅黑" panose="020B0503020204020204" charset="-122"/>
              <a:ea typeface="微软雅黑" panose="020B0503020204020204" charset="-122"/>
            </a:endParaRPr>
          </a:p>
        </p:txBody>
      </p:sp>
      <p:sp>
        <p:nvSpPr>
          <p:cNvPr id="28" name="椭圆 27"/>
          <p:cNvSpPr/>
          <p:nvPr/>
        </p:nvSpPr>
        <p:spPr bwMode="auto">
          <a:xfrm>
            <a:off x="1470148" y="5648268"/>
            <a:ext cx="214313" cy="214313"/>
          </a:xfrm>
          <a:prstGeom prst="ellipse">
            <a:avLst/>
          </a:prstGeom>
          <a:noFill/>
          <a:ln w="12700">
            <a:solidFill>
              <a:schemeClr val="accent2">
                <a:lumMod val="75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lstStyle/>
          <a:p>
            <a:pPr algn="ctr">
              <a:defRPr/>
            </a:pPr>
            <a:endParaRPr lang="zh-CN" altLang="en-US">
              <a:solidFill>
                <a:schemeClr val="tx1"/>
              </a:solidFill>
              <a:latin typeface="微软雅黑" panose="020B0503020204020204" charset="-122"/>
              <a:ea typeface="微软雅黑" panose="020B0503020204020204" charset="-122"/>
            </a:endParaRPr>
          </a:p>
        </p:txBody>
      </p:sp>
      <p:sp>
        <p:nvSpPr>
          <p:cNvPr id="29" name="椭圆 28"/>
          <p:cNvSpPr/>
          <p:nvPr/>
        </p:nvSpPr>
        <p:spPr bwMode="auto">
          <a:xfrm>
            <a:off x="1684461" y="5576831"/>
            <a:ext cx="809609" cy="357187"/>
          </a:xfrm>
          <a:prstGeom prst="ellipse">
            <a:avLst/>
          </a:prstGeom>
          <a:noFill/>
          <a:ln w="12700">
            <a:solidFill>
              <a:srgbClr val="00B0F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lstStyle/>
          <a:p>
            <a:pPr algn="ctr">
              <a:defRPr/>
            </a:pPr>
            <a:endParaRPr lang="zh-CN" altLang="en-US">
              <a:solidFill>
                <a:schemeClr val="tx1"/>
              </a:solidFill>
              <a:latin typeface="微软雅黑" panose="020B0503020204020204" charset="-122"/>
              <a:ea typeface="微软雅黑" panose="020B0503020204020204" charset="-122"/>
            </a:endParaRPr>
          </a:p>
        </p:txBody>
      </p:sp>
      <p:sp>
        <p:nvSpPr>
          <p:cNvPr id="35" name="椭圆形标注 34"/>
          <p:cNvSpPr/>
          <p:nvPr/>
        </p:nvSpPr>
        <p:spPr bwMode="auto">
          <a:xfrm>
            <a:off x="3635500" y="4221088"/>
            <a:ext cx="1285875" cy="357187"/>
          </a:xfrm>
          <a:prstGeom prst="wedgeEllipseCallout">
            <a:avLst>
              <a:gd name="adj1" fmla="val -134108"/>
              <a:gd name="adj2" fmla="val 356338"/>
            </a:avLst>
          </a:prstGeom>
          <a:gradFill flip="none" rotWithShape="1">
            <a:gsLst>
              <a:gs pos="0">
                <a:schemeClr val="accent1">
                  <a:lumMod val="40000"/>
                  <a:lumOff val="60000"/>
                  <a:tint val="66000"/>
                  <a:satMod val="160000"/>
                </a:schemeClr>
              </a:gs>
              <a:gs pos="50000">
                <a:schemeClr val="accent1">
                  <a:lumMod val="40000"/>
                  <a:lumOff val="60000"/>
                  <a:tint val="44500"/>
                  <a:satMod val="160000"/>
                </a:schemeClr>
              </a:gs>
              <a:gs pos="100000">
                <a:schemeClr val="accent1">
                  <a:lumMod val="40000"/>
                  <a:lumOff val="60000"/>
                  <a:tint val="23500"/>
                  <a:satMod val="160000"/>
                </a:schemeClr>
              </a:gs>
            </a:gsLst>
            <a:lin ang="16200000" scaled="1"/>
            <a:tileRect/>
          </a:gradFill>
          <a:ln>
            <a:solidFill>
              <a:schemeClr val="bg1"/>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a:lstStyle/>
          <a:p>
            <a:pPr algn="ctr">
              <a:defRPr/>
            </a:pPr>
            <a:r>
              <a:rPr lang="en-US" altLang="zh-CN" sz="1200" dirty="0">
                <a:solidFill>
                  <a:schemeClr val="tx1"/>
                </a:solidFill>
                <a:latin typeface="微软雅黑" panose="020B0503020204020204" charset="-122"/>
                <a:ea typeface="微软雅黑" panose="020B0503020204020204" charset="-122"/>
              </a:rPr>
              <a:t>8</a:t>
            </a:r>
            <a:r>
              <a:rPr lang="zh-CN" altLang="en-US" sz="1200" dirty="0">
                <a:solidFill>
                  <a:schemeClr val="tx1"/>
                </a:solidFill>
                <a:latin typeface="微软雅黑" panose="020B0503020204020204" charset="-122"/>
                <a:ea typeface="微软雅黑" panose="020B0503020204020204" charset="-122"/>
              </a:rPr>
              <a:t>位流水码</a:t>
            </a:r>
            <a:endParaRPr lang="zh-CN" altLang="en-US" sz="1200" dirty="0">
              <a:solidFill>
                <a:schemeClr val="tx1"/>
              </a:solidFill>
              <a:latin typeface="微软雅黑" panose="020B0503020204020204" charset="-122"/>
              <a:ea typeface="微软雅黑" panose="020B0503020204020204" charset="-122"/>
            </a:endParaRPr>
          </a:p>
        </p:txBody>
      </p:sp>
      <p:sp>
        <p:nvSpPr>
          <p:cNvPr id="37" name="椭圆 36"/>
          <p:cNvSpPr/>
          <p:nvPr/>
        </p:nvSpPr>
        <p:spPr bwMode="auto">
          <a:xfrm>
            <a:off x="7012904" y="5576831"/>
            <a:ext cx="684076" cy="357187"/>
          </a:xfrm>
          <a:prstGeom prst="ellipse">
            <a:avLst/>
          </a:prstGeom>
          <a:noFill/>
          <a:ln w="12700">
            <a:solidFill>
              <a:srgbClr val="C00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lstStyle/>
          <a:p>
            <a:pPr algn="ctr">
              <a:defRPr/>
            </a:pPr>
            <a:endParaRPr lang="zh-CN" altLang="en-US">
              <a:solidFill>
                <a:schemeClr val="tx1"/>
              </a:solidFill>
              <a:latin typeface="微软雅黑" panose="020B0503020204020204" charset="-122"/>
              <a:ea typeface="微软雅黑" panose="020B0503020204020204" charset="-122"/>
            </a:endParaRPr>
          </a:p>
        </p:txBody>
      </p:sp>
      <p:sp>
        <p:nvSpPr>
          <p:cNvPr id="38" name="椭圆形标注 37"/>
          <p:cNvSpPr/>
          <p:nvPr/>
        </p:nvSpPr>
        <p:spPr bwMode="auto">
          <a:xfrm>
            <a:off x="7675760" y="4221088"/>
            <a:ext cx="928688" cy="357188"/>
          </a:xfrm>
          <a:prstGeom prst="wedgeEllipseCallout">
            <a:avLst>
              <a:gd name="adj1" fmla="val -58947"/>
              <a:gd name="adj2" fmla="val 319643"/>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solidFill>
              <a:schemeClr val="bg1"/>
            </a:solidFill>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a:lstStyle/>
          <a:p>
            <a:pPr algn="ctr">
              <a:defRPr/>
            </a:pPr>
            <a:r>
              <a:rPr lang="zh-CN" altLang="en-US" sz="1200" dirty="0">
                <a:solidFill>
                  <a:schemeClr val="tx1"/>
                </a:solidFill>
                <a:latin typeface="微软雅黑" panose="020B0503020204020204" charset="-122"/>
                <a:ea typeface="微软雅黑" panose="020B0503020204020204" charset="-122"/>
              </a:rPr>
              <a:t>分类码</a:t>
            </a:r>
            <a:endParaRPr lang="zh-CN" altLang="en-US" sz="1200" dirty="0">
              <a:solidFill>
                <a:schemeClr val="tx1"/>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Box 6"/>
          <p:cNvSpPr txBox="1">
            <a:spLocks noChangeArrowheads="1"/>
          </p:cNvSpPr>
          <p:nvPr/>
        </p:nvSpPr>
        <p:spPr bwMode="auto">
          <a:xfrm>
            <a:off x="467544" y="908720"/>
            <a:ext cx="8352928" cy="1664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65000"/>
              </a:lnSpc>
            </a:pPr>
            <a:r>
              <a:rPr lang="zh-CN" altLang="zh-CN" sz="1600" dirty="0" smtClean="0">
                <a:latin typeface="微软雅黑" panose="020B0503020204020204" charset="-122"/>
                <a:ea typeface="微软雅黑" panose="020B0503020204020204" charset="-122"/>
              </a:rPr>
              <a:t>为了规范物料编码应用、提高物料编码质量、缩短物料编码提报和审核周期，</a:t>
            </a:r>
            <a:r>
              <a:rPr lang="zh-CN" altLang="en-US" sz="1600" dirty="0" smtClean="0">
                <a:latin typeface="微软雅黑" panose="020B0503020204020204" charset="-122"/>
                <a:ea typeface="微软雅黑" panose="020B0503020204020204" charset="-122"/>
              </a:rPr>
              <a:t>需要</a:t>
            </a:r>
            <a:r>
              <a:rPr lang="zh-CN" altLang="zh-CN" sz="1600" dirty="0" smtClean="0">
                <a:latin typeface="微软雅黑" panose="020B0503020204020204" charset="-122"/>
                <a:ea typeface="微软雅黑" panose="020B0503020204020204" charset="-122"/>
              </a:rPr>
              <a:t>组织编码审核人员结合业务实际，对物料的分类原则、描述规则以及填写物料条目提报模版时的注意事项进行详细的说明，并对审核过程中发现的问题进行归纳总结，编制《物料</a:t>
            </a:r>
            <a:r>
              <a:rPr lang="zh-CN" altLang="en-US" sz="1600" dirty="0" smtClean="0">
                <a:latin typeface="微软雅黑" panose="020B0503020204020204" charset="-122"/>
                <a:ea typeface="微软雅黑" panose="020B0503020204020204" charset="-122"/>
              </a:rPr>
              <a:t>代码</a:t>
            </a:r>
            <a:r>
              <a:rPr lang="zh-CN" altLang="zh-CN" sz="1600" dirty="0" smtClean="0">
                <a:latin typeface="微软雅黑" panose="020B0503020204020204" charset="-122"/>
                <a:ea typeface="微软雅黑" panose="020B0503020204020204" charset="-122"/>
              </a:rPr>
              <a:t>提报审核指南》</a:t>
            </a:r>
            <a:endParaRPr kumimoji="1" lang="zh-CN" altLang="en-US" sz="1600" dirty="0">
              <a:latin typeface="微软雅黑" panose="020B0503020204020204" charset="-122"/>
              <a:ea typeface="微软雅黑" panose="020B0503020204020204" charset="-122"/>
            </a:endParaRPr>
          </a:p>
        </p:txBody>
      </p:sp>
      <p:sp>
        <p:nvSpPr>
          <p:cNvPr id="17"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EC06166D-9882-4604-BF23-08E8F8306A7C}" type="slidenum">
              <a:rPr lang="zh-TW" altLang="en-US" sz="1200">
                <a:latin typeface="Times New Roman" panose="02020603050405020304" pitchFamily="18" charset="0"/>
                <a:ea typeface="PMingLiU" pitchFamily="18" charset="-120"/>
              </a:rPr>
            </a:fld>
            <a:endParaRPr lang="en-US" altLang="zh-TW" sz="1200">
              <a:latin typeface="Times New Roman" panose="02020603050405020304" pitchFamily="18" charset="0"/>
              <a:ea typeface="PMingLiU" pitchFamily="18" charset="-120"/>
            </a:endParaRPr>
          </a:p>
        </p:txBody>
      </p:sp>
      <p:sp>
        <p:nvSpPr>
          <p:cNvPr id="20" name="标题 10"/>
          <p:cNvSpPr txBox="1"/>
          <p:nvPr/>
        </p:nvSpPr>
        <p:spPr bwMode="auto">
          <a:xfrm>
            <a:off x="383456" y="117004"/>
            <a:ext cx="6924848" cy="647700"/>
          </a:xfrm>
          <a:prstGeom prst="rect">
            <a:avLst/>
          </a:prstGeom>
          <a:noFill/>
          <a:ln w="9525">
            <a:noFill/>
            <a:miter lim="800000"/>
          </a:ln>
        </p:spPr>
        <p:txBody>
          <a:bodyPr vert="horz" wrap="square" lIns="91440" tIns="45720" rIns="91440" bIns="45720" numCol="1" anchor="ctr" anchorCtr="0" compatLnSpc="1"/>
          <a:lstStyle>
            <a:lvl1pPr algn="l" rtl="0" eaLnBrk="0" fontAlgn="base" hangingPunct="0">
              <a:spcBef>
                <a:spcPct val="0"/>
              </a:spcBef>
              <a:spcAft>
                <a:spcPct val="0"/>
              </a:spcAft>
              <a:defRPr sz="2600" b="1">
                <a:solidFill>
                  <a:srgbClr val="000099"/>
                </a:solidFill>
                <a:latin typeface="微软雅黑" panose="020B0503020204020204" charset="-122"/>
                <a:ea typeface="微软雅黑" panose="020B0503020204020204" charset="-122"/>
                <a:cs typeface="+mj-cs"/>
              </a:defRPr>
            </a:lvl1pPr>
            <a:lvl2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2pPr>
            <a:lvl3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3pPr>
            <a:lvl4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4pPr>
            <a:lvl5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5pPr>
            <a:lvl6pPr marL="4572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6pPr>
            <a:lvl7pPr marL="9144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7pPr>
            <a:lvl8pPr marL="13716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8pPr>
            <a:lvl9pPr marL="18288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9pPr>
          </a:lstStyle>
          <a:p>
            <a:r>
              <a:rPr lang="zh-CN" altLang="en-US" dirty="0" smtClean="0">
                <a:solidFill>
                  <a:schemeClr val="bg1"/>
                </a:solidFill>
              </a:rPr>
              <a:t>物料代码相关标准</a:t>
            </a:r>
            <a:r>
              <a:rPr lang="en-US" altLang="zh-CN" dirty="0" smtClean="0">
                <a:solidFill>
                  <a:schemeClr val="bg1"/>
                </a:solidFill>
              </a:rPr>
              <a:t>- </a:t>
            </a:r>
            <a:r>
              <a:rPr lang="en-US" altLang="zh-CN" dirty="0" smtClean="0">
                <a:solidFill>
                  <a:schemeClr val="bg1"/>
                </a:solidFill>
                <a:latin typeface="微软雅黑" panose="020B0503020204020204" charset="-122"/>
                <a:ea typeface="微软雅黑" panose="020B0503020204020204" charset="-122"/>
                <a:cs typeface="微软雅黑" panose="020B0503020204020204" charset="-122"/>
              </a:rPr>
              <a:t>-</a:t>
            </a:r>
            <a:r>
              <a:rPr lang="zh-CN" altLang="en-US" dirty="0" smtClean="0">
                <a:solidFill>
                  <a:schemeClr val="bg1"/>
                </a:solidFill>
                <a:latin typeface="微软雅黑" panose="020B0503020204020204" charset="-122"/>
                <a:ea typeface="微软雅黑" panose="020B0503020204020204" charset="-122"/>
                <a:cs typeface="微软雅黑" panose="020B0503020204020204" charset="-122"/>
              </a:rPr>
              <a:t>信息代码编码规则</a:t>
            </a:r>
            <a:endParaRPr lang="zh-CN" altLang="en-US" dirty="0">
              <a:solidFill>
                <a:schemeClr val="bg1"/>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81000" y="142528"/>
            <a:ext cx="8229600" cy="838200"/>
          </a:xfrm>
        </p:spPr>
        <p:txBody>
          <a:bodyPr/>
          <a:lstStyle/>
          <a:p>
            <a:pPr lvl="1">
              <a:defRPr/>
            </a:pPr>
            <a:r>
              <a:rPr lang="zh-CN" altLang="en-US" dirty="0" smtClean="0">
                <a:solidFill>
                  <a:schemeClr val="bg1"/>
                </a:solidFill>
                <a:latin typeface="微软雅黑" panose="020B0503020204020204" charset="-122"/>
                <a:ea typeface="微软雅黑" panose="020B0503020204020204" charset="-122"/>
                <a:cs typeface="+mj-cs"/>
              </a:rPr>
              <a:t>基本概念</a:t>
            </a:r>
            <a:endParaRPr lang="zh-CN" altLang="en-US" dirty="0" smtClean="0">
              <a:solidFill>
                <a:schemeClr val="bg1"/>
              </a:solidFill>
              <a:latin typeface="微软雅黑" panose="020B0503020204020204" charset="-122"/>
              <a:ea typeface="微软雅黑" panose="020B0503020204020204" charset="-122"/>
              <a:cs typeface="+mj-cs"/>
            </a:endParaRPr>
          </a:p>
        </p:txBody>
      </p:sp>
      <p:sp>
        <p:nvSpPr>
          <p:cNvPr id="24" name="矩形 23"/>
          <p:cNvSpPr/>
          <p:nvPr/>
        </p:nvSpPr>
        <p:spPr bwMode="auto">
          <a:xfrm>
            <a:off x="467544" y="836712"/>
            <a:ext cx="7920880" cy="5112568"/>
          </a:xfrm>
          <a:prstGeom prst="rect">
            <a:avLst/>
          </a:prstGeom>
          <a:blipFill>
            <a:blip r:embed="rId1" cstate="print"/>
            <a:tile tx="0" ty="0" sx="100000" sy="100000" flip="none" algn="tl"/>
          </a:blipFill>
          <a:ln>
            <a:solidFill>
              <a:schemeClr val="accent4">
                <a:lumMod val="40000"/>
                <a:lumOff val="60000"/>
              </a:schemeClr>
            </a:solidFill>
            <a:headEnd type="none" w="med" len="med"/>
            <a:tailEnd type="none" w="med" len="med"/>
          </a:ln>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wrap="none" anchor="ctr"/>
          <a:lstStyle/>
          <a:p>
            <a:pPr algn="ctr" eaLnBrk="0" hangingPunct="0">
              <a:defRPr/>
            </a:pPr>
            <a:endParaRPr lang="zh-CN" altLang="en-US" i="1">
              <a:solidFill>
                <a:schemeClr val="tx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25" name="Rectangle 3"/>
          <p:cNvSpPr txBox="1">
            <a:spLocks noChangeArrowheads="1"/>
          </p:cNvSpPr>
          <p:nvPr/>
        </p:nvSpPr>
        <p:spPr bwMode="auto">
          <a:xfrm>
            <a:off x="683568" y="1268760"/>
            <a:ext cx="7200800" cy="286230"/>
          </a:xfrm>
          <a:prstGeom prst="rect">
            <a:avLst/>
          </a:prstGeom>
          <a:ln>
            <a:solidFill>
              <a:schemeClr val="bg1">
                <a:lumMod val="65000"/>
              </a:schemeClr>
            </a:solidFill>
          </a:ln>
        </p:spPr>
        <p:txBody>
          <a:bodyPr wrap="square" lIns="72000" tIns="45719" rIns="36000" bIns="45719" anchor="ctr">
            <a:spAutoFit/>
          </a:bodyPr>
          <a:lstStyle>
            <a:defPPr>
              <a:defRPr lang="en-US"/>
            </a:defPPr>
            <a:lvl1pPr marL="114300" lvl="0" indent="-114300">
              <a:lnSpc>
                <a:spcPct val="90000"/>
              </a:lnSpc>
              <a:spcBef>
                <a:spcPct val="10000"/>
              </a:spcBef>
              <a:buClr>
                <a:srgbClr val="C00000"/>
              </a:buClr>
              <a:buSzPct val="100000"/>
              <a:buFont typeface="Wingdings" panose="05000000000000000000" pitchFamily="2" charset="2"/>
              <a:buChar char="§"/>
              <a:defRPr sz="1200" b="0">
                <a:solidFill>
                  <a:srgbClr val="000000"/>
                </a:solidFill>
                <a:latin typeface="微软雅黑" panose="020B0503020204020204" charset="-122"/>
                <a:ea typeface="微软雅黑" panose="020B0503020204020204" charset="-122"/>
              </a:defRPr>
            </a:lvl1pPr>
          </a:lstStyle>
          <a:p>
            <a:pPr>
              <a:defRPr/>
            </a:pPr>
            <a:r>
              <a:rPr lang="zh-CN" altLang="zh-CN" sz="1400" b="1" dirty="0" smtClean="0"/>
              <a:t>表示特定事物或概念的一个或一组字符（见</a:t>
            </a:r>
            <a:r>
              <a:rPr lang="en-US" altLang="zh-CN" sz="1400" b="1" dirty="0" smtClean="0"/>
              <a:t>GB/T 10113</a:t>
            </a:r>
            <a:r>
              <a:rPr lang="zh-CN" altLang="zh-CN" sz="1400" b="1" dirty="0" smtClean="0"/>
              <a:t>—</a:t>
            </a:r>
            <a:r>
              <a:rPr lang="en-US" altLang="zh-CN" sz="1400" b="1" dirty="0" smtClean="0"/>
              <a:t>2003</a:t>
            </a:r>
            <a:r>
              <a:rPr lang="zh-CN" altLang="zh-CN" sz="1400" b="1" dirty="0" smtClean="0"/>
              <a:t>中的第</a:t>
            </a:r>
            <a:r>
              <a:rPr lang="en-US" altLang="zh-CN" sz="1400" b="1" dirty="0" smtClean="0"/>
              <a:t>2.2.5</a:t>
            </a:r>
            <a:r>
              <a:rPr lang="zh-CN" altLang="zh-CN" sz="1400" b="1" dirty="0" smtClean="0"/>
              <a:t>条）。</a:t>
            </a:r>
            <a:endParaRPr lang="zh-CN" altLang="en-US" sz="1400" b="1" dirty="0"/>
          </a:p>
        </p:txBody>
      </p:sp>
      <p:sp>
        <p:nvSpPr>
          <p:cNvPr id="26" name="Rectangle 3"/>
          <p:cNvSpPr txBox="1">
            <a:spLocks noChangeArrowheads="1"/>
          </p:cNvSpPr>
          <p:nvPr/>
        </p:nvSpPr>
        <p:spPr bwMode="auto">
          <a:xfrm>
            <a:off x="683568" y="908720"/>
            <a:ext cx="5850620" cy="309306"/>
          </a:xfrm>
          <a:prstGeom prst="rect">
            <a:avLst/>
          </a:prstGeom>
          <a:noFill/>
          <a:ln w="9525">
            <a:noFill/>
            <a:miter lim="800000"/>
          </a:ln>
        </p:spPr>
        <p:txBody>
          <a:bodyPr wrap="square" lIns="0" tIns="36000" rIns="0" bIns="36000" anchor="ctr">
            <a:spAutoFit/>
          </a:bodyPr>
          <a:lstStyle/>
          <a:p>
            <a:pPr>
              <a:lnSpc>
                <a:spcPct val="120000"/>
              </a:lnSpc>
              <a:spcBef>
                <a:spcPct val="20000"/>
              </a:spcBef>
              <a:buSzPct val="60000"/>
              <a:defRPr/>
            </a:pPr>
            <a:r>
              <a:rPr lang="zh-CN" altLang="en-US" sz="1400" b="1" kern="0" dirty="0" smtClean="0">
                <a:solidFill>
                  <a:srgbClr val="C00000"/>
                </a:solidFill>
                <a:latin typeface="微软雅黑" panose="020B0503020204020204" charset="-122"/>
                <a:ea typeface="微软雅黑" panose="020B0503020204020204" charset="-122"/>
                <a:cs typeface="Arial" panose="020B0604020202020204" pitchFamily="34" charset="0"/>
              </a:rPr>
              <a:t>代码</a:t>
            </a:r>
            <a:endParaRPr lang="zh-CN" altLang="en-US" sz="1400" b="1" kern="0" dirty="0">
              <a:solidFill>
                <a:srgbClr val="C00000"/>
              </a:solidFill>
              <a:latin typeface="微软雅黑" panose="020B0503020204020204" charset="-122"/>
              <a:ea typeface="微软雅黑" panose="020B0503020204020204" charset="-122"/>
              <a:cs typeface="Arial" panose="020B0604020202020204" pitchFamily="34" charset="0"/>
            </a:endParaRPr>
          </a:p>
        </p:txBody>
      </p:sp>
      <p:sp>
        <p:nvSpPr>
          <p:cNvPr id="28" name="矩形 27"/>
          <p:cNvSpPr/>
          <p:nvPr/>
        </p:nvSpPr>
        <p:spPr>
          <a:xfrm>
            <a:off x="683568" y="1990642"/>
            <a:ext cx="7200800" cy="286230"/>
          </a:xfrm>
          <a:prstGeom prst="rect">
            <a:avLst/>
          </a:prstGeom>
          <a:ln>
            <a:solidFill>
              <a:schemeClr val="bg1">
                <a:lumMod val="65000"/>
              </a:schemeClr>
            </a:solidFill>
          </a:ln>
        </p:spPr>
        <p:txBody>
          <a:bodyPr wrap="square" lIns="72000" tIns="45719" rIns="36000" bIns="45719" anchor="ctr">
            <a:spAutoFit/>
          </a:bodyPr>
          <a:lstStyle/>
          <a:p>
            <a:pPr marL="114300" indent="-114300">
              <a:lnSpc>
                <a:spcPct val="90000"/>
              </a:lnSpc>
              <a:spcBef>
                <a:spcPct val="10000"/>
              </a:spcBef>
              <a:buClr>
                <a:srgbClr val="C00000"/>
              </a:buClr>
              <a:buSzPct val="100000"/>
              <a:buFont typeface="Wingdings" panose="05000000000000000000" pitchFamily="2" charset="2"/>
              <a:buChar char="§"/>
              <a:defRPr/>
            </a:pPr>
            <a:r>
              <a:rPr lang="zh-CN" altLang="zh-CN" sz="1400" dirty="0" smtClean="0">
                <a:solidFill>
                  <a:srgbClr val="000000"/>
                </a:solidFill>
                <a:latin typeface="微软雅黑" panose="020B0503020204020204" charset="-122"/>
                <a:ea typeface="微软雅黑" panose="020B0503020204020204" charset="-122"/>
              </a:rPr>
              <a:t>给事物或概念赋予代码的过程（见</a:t>
            </a:r>
            <a:r>
              <a:rPr lang="en-US" altLang="zh-CN" sz="1400" dirty="0" smtClean="0">
                <a:solidFill>
                  <a:srgbClr val="000000"/>
                </a:solidFill>
                <a:latin typeface="微软雅黑" panose="020B0503020204020204" charset="-122"/>
                <a:ea typeface="微软雅黑" panose="020B0503020204020204" charset="-122"/>
              </a:rPr>
              <a:t>GB/T 10113</a:t>
            </a:r>
            <a:r>
              <a:rPr lang="zh-CN" altLang="zh-CN" sz="1400" dirty="0" smtClean="0">
                <a:solidFill>
                  <a:srgbClr val="000000"/>
                </a:solidFill>
                <a:latin typeface="微软雅黑" panose="020B0503020204020204" charset="-122"/>
                <a:ea typeface="微软雅黑" panose="020B0503020204020204" charset="-122"/>
              </a:rPr>
              <a:t>—</a:t>
            </a:r>
            <a:r>
              <a:rPr lang="en-US" altLang="zh-CN" sz="1400" dirty="0" smtClean="0">
                <a:solidFill>
                  <a:srgbClr val="000000"/>
                </a:solidFill>
                <a:latin typeface="微软雅黑" panose="020B0503020204020204" charset="-122"/>
                <a:ea typeface="微软雅黑" panose="020B0503020204020204" charset="-122"/>
              </a:rPr>
              <a:t>2003</a:t>
            </a:r>
            <a:r>
              <a:rPr lang="zh-CN" altLang="zh-CN" sz="1400" dirty="0" smtClean="0">
                <a:solidFill>
                  <a:srgbClr val="000000"/>
                </a:solidFill>
                <a:latin typeface="微软雅黑" panose="020B0503020204020204" charset="-122"/>
                <a:ea typeface="微软雅黑" panose="020B0503020204020204" charset="-122"/>
              </a:rPr>
              <a:t>中的第</a:t>
            </a:r>
            <a:r>
              <a:rPr lang="en-US" altLang="zh-CN" sz="1400" dirty="0" smtClean="0">
                <a:solidFill>
                  <a:srgbClr val="000000"/>
                </a:solidFill>
                <a:latin typeface="微软雅黑" panose="020B0503020204020204" charset="-122"/>
                <a:ea typeface="微软雅黑" panose="020B0503020204020204" charset="-122"/>
              </a:rPr>
              <a:t>2.2.1</a:t>
            </a:r>
            <a:r>
              <a:rPr lang="zh-CN" altLang="zh-CN" sz="1400" dirty="0" smtClean="0">
                <a:solidFill>
                  <a:srgbClr val="000000"/>
                </a:solidFill>
                <a:latin typeface="微软雅黑" panose="020B0503020204020204" charset="-122"/>
                <a:ea typeface="微软雅黑" panose="020B0503020204020204" charset="-122"/>
              </a:rPr>
              <a:t>条）</a:t>
            </a:r>
            <a:endParaRPr lang="zh-CN" altLang="en-US" sz="1400" dirty="0" smtClean="0">
              <a:solidFill>
                <a:srgbClr val="000000"/>
              </a:solidFill>
              <a:latin typeface="微软雅黑" panose="020B0503020204020204" charset="-122"/>
              <a:ea typeface="微软雅黑" panose="020B0503020204020204" charset="-122"/>
            </a:endParaRPr>
          </a:p>
        </p:txBody>
      </p:sp>
      <p:sp>
        <p:nvSpPr>
          <p:cNvPr id="29" name="Rectangle 3"/>
          <p:cNvSpPr txBox="1">
            <a:spLocks noChangeArrowheads="1"/>
          </p:cNvSpPr>
          <p:nvPr/>
        </p:nvSpPr>
        <p:spPr bwMode="auto">
          <a:xfrm>
            <a:off x="683568" y="1628800"/>
            <a:ext cx="4500500" cy="309306"/>
          </a:xfrm>
          <a:prstGeom prst="rect">
            <a:avLst/>
          </a:prstGeom>
          <a:noFill/>
          <a:ln w="9525">
            <a:noFill/>
            <a:miter lim="800000"/>
          </a:ln>
        </p:spPr>
        <p:txBody>
          <a:bodyPr wrap="square" lIns="0" tIns="36000" rIns="0" bIns="36000" anchor="ctr">
            <a:spAutoFit/>
          </a:bodyPr>
          <a:lstStyle/>
          <a:p>
            <a:pPr>
              <a:lnSpc>
                <a:spcPct val="120000"/>
              </a:lnSpc>
              <a:spcBef>
                <a:spcPct val="20000"/>
              </a:spcBef>
              <a:buSzPct val="60000"/>
              <a:defRPr/>
            </a:pPr>
            <a:r>
              <a:rPr lang="zh-CN" altLang="en-US" sz="1400" b="1" kern="0" dirty="0" smtClean="0">
                <a:solidFill>
                  <a:srgbClr val="C00000"/>
                </a:solidFill>
                <a:latin typeface="微软雅黑" panose="020B0503020204020204" charset="-122"/>
                <a:ea typeface="微软雅黑" panose="020B0503020204020204" charset="-122"/>
                <a:cs typeface="Arial" panose="020B0604020202020204" pitchFamily="34" charset="0"/>
              </a:rPr>
              <a:t>编码</a:t>
            </a:r>
            <a:endParaRPr lang="zh-CN" altLang="en-US" sz="1400" b="1" kern="0" dirty="0">
              <a:solidFill>
                <a:srgbClr val="C00000"/>
              </a:solidFill>
              <a:latin typeface="微软雅黑" panose="020B0503020204020204" charset="-122"/>
              <a:ea typeface="微软雅黑" panose="020B0503020204020204" charset="-122"/>
              <a:cs typeface="Arial" panose="020B0604020202020204" pitchFamily="34" charset="0"/>
            </a:endParaRPr>
          </a:p>
        </p:txBody>
      </p:sp>
      <p:sp>
        <p:nvSpPr>
          <p:cNvPr id="17" name="Rectangle 3"/>
          <p:cNvSpPr txBox="1">
            <a:spLocks noChangeArrowheads="1"/>
          </p:cNvSpPr>
          <p:nvPr/>
        </p:nvSpPr>
        <p:spPr bwMode="auto">
          <a:xfrm>
            <a:off x="683568" y="3356992"/>
            <a:ext cx="4500500" cy="309306"/>
          </a:xfrm>
          <a:prstGeom prst="rect">
            <a:avLst/>
          </a:prstGeom>
          <a:noFill/>
          <a:ln w="9525">
            <a:noFill/>
            <a:miter lim="800000"/>
          </a:ln>
        </p:spPr>
        <p:txBody>
          <a:bodyPr wrap="square" lIns="0" tIns="36000" rIns="0" bIns="36000" anchor="ctr">
            <a:spAutoFit/>
          </a:bodyPr>
          <a:lstStyle/>
          <a:p>
            <a:pPr>
              <a:lnSpc>
                <a:spcPct val="120000"/>
              </a:lnSpc>
              <a:spcBef>
                <a:spcPct val="20000"/>
              </a:spcBef>
              <a:buSzPct val="60000"/>
              <a:defRPr/>
            </a:pPr>
            <a:r>
              <a:rPr lang="zh-CN" altLang="en-US" sz="1400" b="1" kern="0" dirty="0" smtClean="0">
                <a:solidFill>
                  <a:srgbClr val="C00000"/>
                </a:solidFill>
                <a:latin typeface="微软雅黑" panose="020B0503020204020204" charset="-122"/>
                <a:ea typeface="微软雅黑" panose="020B0503020204020204" charset="-122"/>
                <a:cs typeface="Arial" panose="020B0604020202020204" pitchFamily="34" charset="0"/>
              </a:rPr>
              <a:t>主数据</a:t>
            </a:r>
            <a:endParaRPr lang="zh-CN" altLang="en-US" sz="1400" b="1" kern="0" dirty="0">
              <a:solidFill>
                <a:srgbClr val="C00000"/>
              </a:solidFill>
              <a:latin typeface="微软雅黑" panose="020B0503020204020204" charset="-122"/>
              <a:ea typeface="微软雅黑" panose="020B0503020204020204" charset="-122"/>
              <a:cs typeface="Arial" panose="020B0604020202020204" pitchFamily="34" charset="0"/>
            </a:endParaRPr>
          </a:p>
        </p:txBody>
      </p:sp>
      <p:sp>
        <p:nvSpPr>
          <p:cNvPr id="31" name="Rectangle 3"/>
          <p:cNvSpPr txBox="1">
            <a:spLocks noChangeArrowheads="1"/>
          </p:cNvSpPr>
          <p:nvPr/>
        </p:nvSpPr>
        <p:spPr bwMode="auto">
          <a:xfrm>
            <a:off x="683568" y="2348880"/>
            <a:ext cx="4500500" cy="331235"/>
          </a:xfrm>
          <a:prstGeom prst="rect">
            <a:avLst/>
          </a:prstGeom>
          <a:noFill/>
          <a:ln w="9525">
            <a:noFill/>
            <a:miter lim="800000"/>
          </a:ln>
        </p:spPr>
        <p:txBody>
          <a:bodyPr wrap="square" lIns="0" tIns="36000" rIns="0" bIns="36000" anchor="ctr">
            <a:spAutoFit/>
          </a:bodyPr>
          <a:lstStyle/>
          <a:p>
            <a:pPr>
              <a:lnSpc>
                <a:spcPct val="120000"/>
              </a:lnSpc>
              <a:spcBef>
                <a:spcPct val="20000"/>
              </a:spcBef>
              <a:buSzPct val="60000"/>
              <a:defRPr/>
            </a:pPr>
            <a:r>
              <a:rPr lang="zh-CN" altLang="en-US" sz="1400" b="1" kern="0" dirty="0" smtClean="0">
                <a:solidFill>
                  <a:srgbClr val="C00000"/>
                </a:solidFill>
                <a:latin typeface="微软雅黑" panose="020B0503020204020204" charset="-122"/>
                <a:ea typeface="微软雅黑" panose="020B0503020204020204" charset="-122"/>
                <a:cs typeface="Arial" panose="020B0604020202020204" pitchFamily="34" charset="0"/>
              </a:rPr>
              <a:t>信息分类与编码</a:t>
            </a:r>
            <a:endParaRPr lang="zh-CN" altLang="en-US" sz="1400" b="1" kern="0" dirty="0">
              <a:solidFill>
                <a:srgbClr val="C00000"/>
              </a:solidFill>
              <a:latin typeface="微软雅黑" panose="020B0503020204020204" charset="-122"/>
              <a:ea typeface="微软雅黑" panose="020B0503020204020204" charset="-122"/>
              <a:cs typeface="Arial" panose="020B0604020202020204" pitchFamily="34" charset="0"/>
            </a:endParaRPr>
          </a:p>
        </p:txBody>
      </p:sp>
      <p:sp>
        <p:nvSpPr>
          <p:cNvPr id="32" name="矩形 31"/>
          <p:cNvSpPr/>
          <p:nvPr/>
        </p:nvSpPr>
        <p:spPr>
          <a:xfrm>
            <a:off x="683568" y="3657630"/>
            <a:ext cx="7200800" cy="630940"/>
          </a:xfrm>
          <a:prstGeom prst="rect">
            <a:avLst/>
          </a:prstGeom>
          <a:ln>
            <a:solidFill>
              <a:schemeClr val="bg1">
                <a:lumMod val="65000"/>
              </a:schemeClr>
            </a:solidFill>
          </a:ln>
        </p:spPr>
        <p:txBody>
          <a:bodyPr wrap="square" lIns="72000" tIns="45719" rIns="36000" bIns="45719" anchor="ctr">
            <a:spAutoFit/>
          </a:bodyPr>
          <a:lstStyle/>
          <a:p>
            <a:pPr marL="114300" indent="-114300">
              <a:lnSpc>
                <a:spcPct val="125000"/>
              </a:lnSpc>
              <a:spcBef>
                <a:spcPct val="10000"/>
              </a:spcBef>
              <a:buClr>
                <a:srgbClr val="C00000"/>
              </a:buClr>
              <a:buSzPct val="100000"/>
              <a:buFont typeface="Wingdings" panose="05000000000000000000" pitchFamily="2" charset="2"/>
              <a:buChar char="§"/>
              <a:defRPr/>
            </a:pPr>
            <a:r>
              <a:rPr lang="zh-CN" altLang="en-US" sz="1400" dirty="0">
                <a:solidFill>
                  <a:srgbClr val="000000"/>
                </a:solidFill>
                <a:latin typeface="微软雅黑" panose="020B0503020204020204" charset="-122"/>
                <a:ea typeface="微软雅黑" panose="020B0503020204020204" charset="-122"/>
              </a:rPr>
              <a:t>主数据（</a:t>
            </a:r>
            <a:r>
              <a:rPr lang="en-US" altLang="zh-CN" sz="1400" dirty="0">
                <a:solidFill>
                  <a:srgbClr val="000000"/>
                </a:solidFill>
                <a:latin typeface="微软雅黑" panose="020B0503020204020204" charset="-122"/>
                <a:ea typeface="微软雅黑" panose="020B0503020204020204" charset="-122"/>
              </a:rPr>
              <a:t>Master Data</a:t>
            </a:r>
            <a:r>
              <a:rPr lang="zh-CN" altLang="en-US" sz="1400" dirty="0">
                <a:solidFill>
                  <a:srgbClr val="000000"/>
                </a:solidFill>
                <a:latin typeface="微软雅黑" panose="020B0503020204020204" charset="-122"/>
                <a:ea typeface="微软雅黑" panose="020B0503020204020204" charset="-122"/>
              </a:rPr>
              <a:t>）指在集团范围内各系统（如</a:t>
            </a:r>
            <a:r>
              <a:rPr lang="zh-CN" altLang="en-US" sz="1400" dirty="0" smtClean="0">
                <a:solidFill>
                  <a:srgbClr val="000000"/>
                </a:solidFill>
                <a:latin typeface="微软雅黑" panose="020B0503020204020204" charset="-122"/>
                <a:ea typeface="微软雅黑" panose="020B0503020204020204" charset="-122"/>
              </a:rPr>
              <a:t>：</a:t>
            </a:r>
            <a:r>
              <a:rPr lang="en-US" altLang="zh-CN" sz="1400" dirty="0" smtClean="0">
                <a:solidFill>
                  <a:srgbClr val="000000"/>
                </a:solidFill>
                <a:latin typeface="微软雅黑" panose="020B0503020204020204" charset="-122"/>
                <a:ea typeface="微软雅黑" panose="020B0503020204020204" charset="-122"/>
              </a:rPr>
              <a:t>ERP</a:t>
            </a:r>
            <a:r>
              <a:rPr lang="zh-CN" altLang="en-US" sz="1400" dirty="0" smtClean="0">
                <a:solidFill>
                  <a:srgbClr val="000000"/>
                </a:solidFill>
                <a:latin typeface="微软雅黑" panose="020B0503020204020204" charset="-122"/>
                <a:ea typeface="微软雅黑" panose="020B0503020204020204" charset="-122"/>
              </a:rPr>
              <a:t>系统、</a:t>
            </a:r>
            <a:r>
              <a:rPr lang="en-US" altLang="zh-CN" sz="1400" dirty="0" smtClean="0">
                <a:solidFill>
                  <a:srgbClr val="000000"/>
                </a:solidFill>
                <a:latin typeface="微软雅黑" panose="020B0503020204020204" charset="-122"/>
                <a:ea typeface="微软雅黑" panose="020B0503020204020204" charset="-122"/>
              </a:rPr>
              <a:t>PDM</a:t>
            </a:r>
            <a:r>
              <a:rPr lang="zh-CN" altLang="en-US" sz="1400" dirty="0" smtClean="0">
                <a:solidFill>
                  <a:srgbClr val="000000"/>
                </a:solidFill>
                <a:latin typeface="微软雅黑" panose="020B0503020204020204" charset="-122"/>
                <a:ea typeface="微软雅黑" panose="020B0503020204020204" charset="-122"/>
              </a:rPr>
              <a:t>系统、</a:t>
            </a:r>
            <a:r>
              <a:rPr lang="en-US" altLang="zh-CN" sz="1400" dirty="0" smtClean="0">
                <a:solidFill>
                  <a:srgbClr val="000000"/>
                </a:solidFill>
                <a:latin typeface="微软雅黑" panose="020B0503020204020204" charset="-122"/>
                <a:ea typeface="微软雅黑" panose="020B0503020204020204" charset="-122"/>
              </a:rPr>
              <a:t>CAD</a:t>
            </a:r>
            <a:r>
              <a:rPr lang="zh-CN" altLang="en-US" sz="1400" dirty="0" smtClean="0">
                <a:solidFill>
                  <a:srgbClr val="000000"/>
                </a:solidFill>
                <a:latin typeface="微软雅黑" panose="020B0503020204020204" charset="-122"/>
                <a:ea typeface="微软雅黑" panose="020B0503020204020204" charset="-122"/>
              </a:rPr>
              <a:t>等</a:t>
            </a:r>
            <a:r>
              <a:rPr lang="zh-CN" altLang="en-US" sz="1400" dirty="0">
                <a:solidFill>
                  <a:srgbClr val="000000"/>
                </a:solidFill>
                <a:latin typeface="微软雅黑" panose="020B0503020204020204" charset="-122"/>
                <a:ea typeface="微软雅黑" panose="020B0503020204020204" charset="-122"/>
              </a:rPr>
              <a:t>）之间共享的基础数据（如：客户、供应商、物资、账户和组织结构相关数据）</a:t>
            </a:r>
            <a:r>
              <a:rPr lang="zh-CN" altLang="en-US" sz="1400" dirty="0" smtClean="0">
                <a:solidFill>
                  <a:srgbClr val="000000"/>
                </a:solidFill>
                <a:latin typeface="微软雅黑" panose="020B0503020204020204" charset="-122"/>
                <a:ea typeface="微软雅黑" panose="020B0503020204020204" charset="-122"/>
              </a:rPr>
              <a:t>。</a:t>
            </a:r>
            <a:endParaRPr lang="zh-CN" altLang="en-US" sz="1400" dirty="0" smtClean="0">
              <a:solidFill>
                <a:srgbClr val="000000"/>
              </a:solidFill>
              <a:latin typeface="微软雅黑" panose="020B0503020204020204" charset="-122"/>
              <a:ea typeface="微软雅黑" panose="020B0503020204020204" charset="-122"/>
            </a:endParaRPr>
          </a:p>
        </p:txBody>
      </p:sp>
      <p:sp>
        <p:nvSpPr>
          <p:cNvPr id="33" name="矩形 32"/>
          <p:cNvSpPr/>
          <p:nvPr/>
        </p:nvSpPr>
        <p:spPr>
          <a:xfrm>
            <a:off x="683568" y="2692893"/>
            <a:ext cx="7200800" cy="606318"/>
          </a:xfrm>
          <a:prstGeom prst="rect">
            <a:avLst/>
          </a:prstGeom>
          <a:ln>
            <a:solidFill>
              <a:schemeClr val="bg1">
                <a:lumMod val="65000"/>
              </a:schemeClr>
            </a:solidFill>
          </a:ln>
        </p:spPr>
        <p:txBody>
          <a:bodyPr wrap="square" lIns="72000" tIns="45719" rIns="36000" bIns="45719" anchor="ctr">
            <a:spAutoFit/>
          </a:bodyPr>
          <a:lstStyle/>
          <a:p>
            <a:pPr marL="114300" indent="-114300">
              <a:lnSpc>
                <a:spcPct val="125000"/>
              </a:lnSpc>
              <a:spcBef>
                <a:spcPct val="10000"/>
              </a:spcBef>
              <a:buClr>
                <a:srgbClr val="C00000"/>
              </a:buClr>
              <a:buSzPct val="100000"/>
              <a:buFont typeface="Wingdings" panose="05000000000000000000" pitchFamily="2" charset="2"/>
              <a:buChar char="§"/>
              <a:defRPr/>
            </a:pPr>
            <a:r>
              <a:rPr lang="zh-CN" altLang="en-US" sz="1400" dirty="0" smtClean="0">
                <a:solidFill>
                  <a:srgbClr val="000000"/>
                </a:solidFill>
                <a:latin typeface="微软雅黑" panose="020B0503020204020204" charset="-122"/>
                <a:ea typeface="微软雅黑" panose="020B0503020204020204" charset="-122"/>
              </a:rPr>
              <a:t>按照</a:t>
            </a:r>
            <a:r>
              <a:rPr lang="zh-CN" altLang="zh-CN" sz="1400" dirty="0" smtClean="0">
                <a:solidFill>
                  <a:srgbClr val="000000"/>
                </a:solidFill>
                <a:latin typeface="微软雅黑" panose="020B0503020204020204" charset="-122"/>
                <a:ea typeface="微软雅黑" panose="020B0503020204020204" charset="-122"/>
              </a:rPr>
              <a:t>选定的属性</a:t>
            </a:r>
            <a:r>
              <a:rPr lang="zh-CN" altLang="en-US" sz="1400" dirty="0" smtClean="0">
                <a:solidFill>
                  <a:srgbClr val="000000"/>
                </a:solidFill>
                <a:latin typeface="微软雅黑" panose="020B0503020204020204" charset="-122"/>
                <a:ea typeface="微软雅黑" panose="020B0503020204020204" charset="-122"/>
              </a:rPr>
              <a:t>区分信息</a:t>
            </a:r>
            <a:r>
              <a:rPr lang="zh-CN" altLang="zh-CN" sz="1400" dirty="0" smtClean="0">
                <a:solidFill>
                  <a:srgbClr val="000000"/>
                </a:solidFill>
                <a:latin typeface="微软雅黑" panose="020B0503020204020204" charset="-122"/>
                <a:ea typeface="微软雅黑" panose="020B0503020204020204" charset="-122"/>
              </a:rPr>
              <a:t>，将具有共同属性或特征的分类对象集合在一起</a:t>
            </a:r>
            <a:r>
              <a:rPr lang="zh-CN" altLang="en-US" sz="1400" dirty="0" smtClean="0">
                <a:solidFill>
                  <a:srgbClr val="000000"/>
                </a:solidFill>
                <a:latin typeface="微软雅黑" panose="020B0503020204020204" charset="-122"/>
                <a:ea typeface="微软雅黑" panose="020B0503020204020204" charset="-122"/>
              </a:rPr>
              <a:t>，并按照一定规则明确赋予代码的过程。</a:t>
            </a:r>
            <a:endParaRPr lang="zh-CN" altLang="en-US" sz="1400" dirty="0" smtClean="0">
              <a:solidFill>
                <a:srgbClr val="000000"/>
              </a:solidFill>
              <a:latin typeface="微软雅黑" panose="020B0503020204020204" charset="-122"/>
              <a:ea typeface="微软雅黑" panose="020B0503020204020204" charset="-122"/>
            </a:endParaRPr>
          </a:p>
        </p:txBody>
      </p:sp>
      <p:sp>
        <p:nvSpPr>
          <p:cNvPr id="34" name="矩形 33"/>
          <p:cNvSpPr/>
          <p:nvPr/>
        </p:nvSpPr>
        <p:spPr>
          <a:xfrm>
            <a:off x="3059832" y="5949280"/>
            <a:ext cx="3240360" cy="369332"/>
          </a:xfrm>
          <a:prstGeom prst="rect">
            <a:avLst/>
          </a:prstGeom>
        </p:spPr>
        <p:txBody>
          <a:bodyPr wrap="square">
            <a:spAutoFit/>
          </a:bodyPr>
          <a:lstStyle/>
          <a:p>
            <a:pPr algn="ctr"/>
            <a:r>
              <a:rPr lang="zh-CN" altLang="en-US" b="1" dirty="0" smtClean="0">
                <a:latin typeface="+mj-ea"/>
                <a:ea typeface="+mj-ea"/>
              </a:rPr>
              <a:t>适用于</a:t>
            </a:r>
            <a:r>
              <a:rPr lang="en-US" altLang="zh-CN" b="1" dirty="0" smtClean="0">
                <a:latin typeface="+mj-ea"/>
                <a:ea typeface="+mj-ea"/>
              </a:rPr>
              <a:t>XX</a:t>
            </a:r>
            <a:r>
              <a:rPr lang="zh-CN" altLang="en-US" b="1" dirty="0" smtClean="0">
                <a:latin typeface="+mj-ea"/>
                <a:ea typeface="+mj-ea"/>
              </a:rPr>
              <a:t>集团的概念说明</a:t>
            </a:r>
            <a:endParaRPr lang="zh-CN" altLang="en-US" b="1" dirty="0">
              <a:latin typeface="+mj-ea"/>
              <a:ea typeface="+mj-ea"/>
            </a:endParaRPr>
          </a:p>
        </p:txBody>
      </p:sp>
      <p:sp>
        <p:nvSpPr>
          <p:cNvPr id="13" name="Rectangle 3"/>
          <p:cNvSpPr txBox="1">
            <a:spLocks noChangeArrowheads="1"/>
          </p:cNvSpPr>
          <p:nvPr/>
        </p:nvSpPr>
        <p:spPr bwMode="auto">
          <a:xfrm>
            <a:off x="683568" y="4293096"/>
            <a:ext cx="4500500" cy="309306"/>
          </a:xfrm>
          <a:prstGeom prst="rect">
            <a:avLst/>
          </a:prstGeom>
          <a:noFill/>
          <a:ln w="9525">
            <a:noFill/>
            <a:miter lim="800000"/>
          </a:ln>
        </p:spPr>
        <p:txBody>
          <a:bodyPr wrap="square" lIns="0" tIns="36000" rIns="0" bIns="36000" anchor="ctr">
            <a:spAutoFit/>
          </a:bodyPr>
          <a:lstStyle/>
          <a:p>
            <a:pPr>
              <a:lnSpc>
                <a:spcPct val="120000"/>
              </a:lnSpc>
              <a:spcBef>
                <a:spcPct val="20000"/>
              </a:spcBef>
              <a:buSzPct val="60000"/>
              <a:defRPr/>
            </a:pPr>
            <a:r>
              <a:rPr lang="zh-CN" altLang="en-US" sz="1400" b="1" kern="0" dirty="0" smtClean="0">
                <a:solidFill>
                  <a:srgbClr val="C00000"/>
                </a:solidFill>
                <a:latin typeface="微软雅黑" panose="020B0503020204020204" charset="-122"/>
                <a:ea typeface="微软雅黑" panose="020B0503020204020204" charset="-122"/>
                <a:cs typeface="Arial" panose="020B0604020202020204" pitchFamily="34" charset="0"/>
              </a:rPr>
              <a:t>代码发布</a:t>
            </a:r>
            <a:endParaRPr lang="zh-CN" altLang="en-US" sz="1400" b="1" kern="0" dirty="0">
              <a:solidFill>
                <a:srgbClr val="C00000"/>
              </a:solidFill>
              <a:latin typeface="微软雅黑" panose="020B0503020204020204" charset="-122"/>
              <a:ea typeface="微软雅黑" panose="020B0503020204020204" charset="-122"/>
              <a:cs typeface="Arial" panose="020B0604020202020204" pitchFamily="34" charset="0"/>
            </a:endParaRPr>
          </a:p>
        </p:txBody>
      </p:sp>
      <p:sp>
        <p:nvSpPr>
          <p:cNvPr id="14" name="矩形 13"/>
          <p:cNvSpPr/>
          <p:nvPr/>
        </p:nvSpPr>
        <p:spPr>
          <a:xfrm>
            <a:off x="683568" y="4622882"/>
            <a:ext cx="7200800" cy="606318"/>
          </a:xfrm>
          <a:prstGeom prst="rect">
            <a:avLst/>
          </a:prstGeom>
          <a:ln>
            <a:solidFill>
              <a:schemeClr val="bg1">
                <a:lumMod val="65000"/>
              </a:schemeClr>
            </a:solidFill>
          </a:ln>
        </p:spPr>
        <p:txBody>
          <a:bodyPr wrap="square" lIns="72000" tIns="45719" rIns="36000" bIns="45719" anchor="ctr">
            <a:spAutoFit/>
          </a:bodyPr>
          <a:lstStyle/>
          <a:p>
            <a:pPr marL="114300" indent="-114300">
              <a:lnSpc>
                <a:spcPct val="125000"/>
              </a:lnSpc>
              <a:spcBef>
                <a:spcPct val="10000"/>
              </a:spcBef>
              <a:buClr>
                <a:srgbClr val="C00000"/>
              </a:buClr>
              <a:buSzPct val="100000"/>
              <a:buFont typeface="Wingdings" panose="05000000000000000000" pitchFamily="2" charset="2"/>
              <a:buChar char="§"/>
              <a:defRPr/>
            </a:pPr>
            <a:r>
              <a:rPr lang="zh-CN" altLang="en-US" sz="1400" dirty="0" smtClean="0">
                <a:solidFill>
                  <a:srgbClr val="000000"/>
                </a:solidFill>
                <a:latin typeface="微软雅黑" panose="020B0503020204020204" charset="-122"/>
                <a:ea typeface="微软雅黑" panose="020B0503020204020204" charset="-122"/>
              </a:rPr>
              <a:t>代码发布是将已经编制完成的代码，依据集团的管理标准，通过系统或文档的方式发布，供需求方查询、下载等使用。</a:t>
            </a:r>
            <a:endParaRPr lang="zh-CN" altLang="en-US" sz="1400" dirty="0" smtClean="0">
              <a:solidFill>
                <a:srgbClr val="000000"/>
              </a:solidFill>
              <a:latin typeface="微软雅黑" panose="020B0503020204020204" charset="-122"/>
              <a:ea typeface="微软雅黑" panose="020B0503020204020204" charset="-122"/>
            </a:endParaRPr>
          </a:p>
        </p:txBody>
      </p:sp>
      <p:sp>
        <p:nvSpPr>
          <p:cNvPr id="15" name="Rectangle 3"/>
          <p:cNvSpPr txBox="1">
            <a:spLocks noChangeArrowheads="1"/>
          </p:cNvSpPr>
          <p:nvPr/>
        </p:nvSpPr>
        <p:spPr bwMode="auto">
          <a:xfrm>
            <a:off x="683568" y="5279934"/>
            <a:ext cx="4500500" cy="309306"/>
          </a:xfrm>
          <a:prstGeom prst="rect">
            <a:avLst/>
          </a:prstGeom>
          <a:noFill/>
          <a:ln w="9525">
            <a:noFill/>
            <a:miter lim="800000"/>
          </a:ln>
        </p:spPr>
        <p:txBody>
          <a:bodyPr wrap="square" lIns="0" tIns="36000" rIns="0" bIns="36000" anchor="ctr">
            <a:spAutoFit/>
          </a:bodyPr>
          <a:lstStyle/>
          <a:p>
            <a:pPr>
              <a:lnSpc>
                <a:spcPct val="120000"/>
              </a:lnSpc>
              <a:spcBef>
                <a:spcPct val="20000"/>
              </a:spcBef>
              <a:buSzPct val="60000"/>
              <a:defRPr/>
            </a:pPr>
            <a:r>
              <a:rPr lang="zh-CN" altLang="en-US" sz="1400" b="1" kern="0" dirty="0" smtClean="0">
                <a:solidFill>
                  <a:srgbClr val="C00000"/>
                </a:solidFill>
                <a:latin typeface="微软雅黑" panose="020B0503020204020204" charset="-122"/>
                <a:ea typeface="微软雅黑" panose="020B0503020204020204" charset="-122"/>
                <a:cs typeface="Arial" panose="020B0604020202020204" pitchFamily="34" charset="0"/>
              </a:rPr>
              <a:t>代码分发</a:t>
            </a:r>
            <a:endParaRPr lang="zh-CN" altLang="en-US" sz="1400" b="1" kern="0" dirty="0">
              <a:solidFill>
                <a:srgbClr val="C00000"/>
              </a:solidFill>
              <a:latin typeface="微软雅黑" panose="020B0503020204020204" charset="-122"/>
              <a:ea typeface="微软雅黑" panose="020B0503020204020204" charset="-122"/>
              <a:cs typeface="Arial" panose="020B0604020202020204" pitchFamily="34" charset="0"/>
            </a:endParaRPr>
          </a:p>
        </p:txBody>
      </p:sp>
      <p:sp>
        <p:nvSpPr>
          <p:cNvPr id="16" name="矩形 15"/>
          <p:cNvSpPr/>
          <p:nvPr/>
        </p:nvSpPr>
        <p:spPr>
          <a:xfrm>
            <a:off x="683568" y="5589240"/>
            <a:ext cx="7200800" cy="286230"/>
          </a:xfrm>
          <a:prstGeom prst="rect">
            <a:avLst/>
          </a:prstGeom>
          <a:ln>
            <a:solidFill>
              <a:schemeClr val="bg1">
                <a:lumMod val="65000"/>
              </a:schemeClr>
            </a:solidFill>
          </a:ln>
        </p:spPr>
        <p:txBody>
          <a:bodyPr wrap="square" lIns="72000" tIns="45719" rIns="36000" bIns="45719" anchor="ctr">
            <a:spAutoFit/>
          </a:bodyPr>
          <a:lstStyle/>
          <a:p>
            <a:pPr marL="114300" indent="-114300">
              <a:lnSpc>
                <a:spcPct val="90000"/>
              </a:lnSpc>
              <a:spcBef>
                <a:spcPct val="10000"/>
              </a:spcBef>
              <a:buClr>
                <a:srgbClr val="C00000"/>
              </a:buClr>
              <a:buSzPct val="100000"/>
              <a:buFont typeface="Wingdings" panose="05000000000000000000" pitchFamily="2" charset="2"/>
              <a:buChar char="§"/>
              <a:defRPr/>
            </a:pPr>
            <a:r>
              <a:rPr lang="zh-CN" altLang="en-US" sz="1400" dirty="0" smtClean="0">
                <a:solidFill>
                  <a:srgbClr val="000000"/>
                </a:solidFill>
                <a:latin typeface="微软雅黑" panose="020B0503020204020204" charset="-122"/>
                <a:ea typeface="微软雅黑" panose="020B0503020204020204" charset="-122"/>
              </a:rPr>
              <a:t>代码分发是通过接口的方式，将代码发送到目标信息系统中，与目标系统进行动态联动。</a:t>
            </a:r>
            <a:endParaRPr lang="zh-CN" altLang="en-US" sz="1400" dirty="0" smtClean="0">
              <a:solidFill>
                <a:srgbClr val="000000"/>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标题 154"/>
          <p:cNvSpPr>
            <a:spLocks noGrp="1"/>
          </p:cNvSpPr>
          <p:nvPr>
            <p:ph type="title"/>
          </p:nvPr>
        </p:nvSpPr>
        <p:spPr>
          <a:xfrm>
            <a:off x="381000" y="144016"/>
            <a:ext cx="8229600" cy="548680"/>
          </a:xfrm>
        </p:spPr>
        <p:txBody>
          <a:bodyPr/>
          <a:lstStyle/>
          <a:p>
            <a:r>
              <a:rPr lang="zh-CN" altLang="en-US" dirty="0" smtClean="0">
                <a:latin typeface="微软雅黑" panose="020B0503020204020204" charset="-122"/>
                <a:ea typeface="微软雅黑" panose="020B0503020204020204" charset="-122"/>
              </a:rPr>
              <a:t>编制编码内容</a:t>
            </a:r>
            <a:r>
              <a:rPr lang="en-US" altLang="zh-CN" dirty="0" smtClean="0">
                <a:latin typeface="微软雅黑" panose="020B0503020204020204" charset="-122"/>
                <a:ea typeface="微软雅黑" panose="020B0503020204020204" charset="-122"/>
              </a:rPr>
              <a:t>- </a:t>
            </a:r>
            <a:r>
              <a:rPr lang="zh-CN" altLang="en-US" dirty="0" smtClean="0">
                <a:latin typeface="微软雅黑" panose="020B0503020204020204" charset="-122"/>
                <a:ea typeface="微软雅黑" panose="020B0503020204020204" charset="-122"/>
              </a:rPr>
              <a:t>数据整理的工作方法</a:t>
            </a:r>
            <a:endParaRPr lang="zh-CN" altLang="en-US" dirty="0">
              <a:latin typeface="微软雅黑" panose="020B0503020204020204" charset="-122"/>
              <a:ea typeface="微软雅黑" panose="020B0503020204020204" charset="-122"/>
            </a:endParaRPr>
          </a:p>
        </p:txBody>
      </p:sp>
      <p:grpSp>
        <p:nvGrpSpPr>
          <p:cNvPr id="29" name="组合 28"/>
          <p:cNvGrpSpPr/>
          <p:nvPr/>
        </p:nvGrpSpPr>
        <p:grpSpPr>
          <a:xfrm>
            <a:off x="323528" y="834212"/>
            <a:ext cx="8640960" cy="5547116"/>
            <a:chOff x="323528" y="834212"/>
            <a:chExt cx="8640960" cy="5547116"/>
          </a:xfrm>
        </p:grpSpPr>
        <p:sp>
          <p:nvSpPr>
            <p:cNvPr id="30" name="任意多边形 29"/>
            <p:cNvSpPr/>
            <p:nvPr/>
          </p:nvSpPr>
          <p:spPr>
            <a:xfrm rot="5400000">
              <a:off x="935596" y="222144"/>
              <a:ext cx="576065" cy="1800201"/>
            </a:xfrm>
            <a:custGeom>
              <a:avLst/>
              <a:gdLst>
                <a:gd name="connsiteX0" fmla="*/ 0 w 1242559"/>
                <a:gd name="connsiteY0" fmla="*/ 73586 h 735856"/>
                <a:gd name="connsiteX1" fmla="*/ 73586 w 1242559"/>
                <a:gd name="connsiteY1" fmla="*/ 0 h 735856"/>
                <a:gd name="connsiteX2" fmla="*/ 1168973 w 1242559"/>
                <a:gd name="connsiteY2" fmla="*/ 0 h 735856"/>
                <a:gd name="connsiteX3" fmla="*/ 1242559 w 1242559"/>
                <a:gd name="connsiteY3" fmla="*/ 73586 h 735856"/>
                <a:gd name="connsiteX4" fmla="*/ 1242559 w 1242559"/>
                <a:gd name="connsiteY4" fmla="*/ 662270 h 735856"/>
                <a:gd name="connsiteX5" fmla="*/ 1168973 w 1242559"/>
                <a:gd name="connsiteY5" fmla="*/ 735856 h 735856"/>
                <a:gd name="connsiteX6" fmla="*/ 73586 w 1242559"/>
                <a:gd name="connsiteY6" fmla="*/ 735856 h 735856"/>
                <a:gd name="connsiteX7" fmla="*/ 0 w 1242559"/>
                <a:gd name="connsiteY7" fmla="*/ 662270 h 735856"/>
                <a:gd name="connsiteX8" fmla="*/ 0 w 1242559"/>
                <a:gd name="connsiteY8" fmla="*/ 73586 h 735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559" h="735856">
                  <a:moveTo>
                    <a:pt x="0" y="73586"/>
                  </a:moveTo>
                  <a:cubicBezTo>
                    <a:pt x="0" y="32946"/>
                    <a:pt x="32946" y="0"/>
                    <a:pt x="73586" y="0"/>
                  </a:cubicBezTo>
                  <a:lnTo>
                    <a:pt x="1168973" y="0"/>
                  </a:lnTo>
                  <a:cubicBezTo>
                    <a:pt x="1209613" y="0"/>
                    <a:pt x="1242559" y="32946"/>
                    <a:pt x="1242559" y="73586"/>
                  </a:cubicBezTo>
                  <a:lnTo>
                    <a:pt x="1242559" y="662270"/>
                  </a:lnTo>
                  <a:cubicBezTo>
                    <a:pt x="1242559" y="702910"/>
                    <a:pt x="1209613" y="735856"/>
                    <a:pt x="1168973" y="735856"/>
                  </a:cubicBezTo>
                  <a:lnTo>
                    <a:pt x="73586" y="735856"/>
                  </a:lnTo>
                  <a:cubicBezTo>
                    <a:pt x="32946" y="735856"/>
                    <a:pt x="0" y="702910"/>
                    <a:pt x="0" y="662270"/>
                  </a:cubicBezTo>
                  <a:lnTo>
                    <a:pt x="0" y="73586"/>
                  </a:lnTo>
                  <a:close/>
                </a:path>
              </a:pathLst>
            </a:cu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vert270" wrap="square" lIns="82512" tIns="82512" rIns="82512" bIns="82512" numCol="1" spcCol="1270" anchor="ctr" anchorCtr="0">
              <a:noAutofit/>
            </a:bodyPr>
            <a:lstStyle/>
            <a:p>
              <a:pPr lvl="0" algn="ctr" defTabSz="711200">
                <a:lnSpc>
                  <a:spcPct val="90000"/>
                </a:lnSpc>
                <a:spcBef>
                  <a:spcPct val="0"/>
                </a:spcBef>
                <a:spcAft>
                  <a:spcPct val="35000"/>
                </a:spcAft>
              </a:pPr>
              <a:r>
                <a:rPr lang="zh-CN" altLang="en-US" sz="1600" dirty="0" smtClean="0">
                  <a:solidFill>
                    <a:schemeClr val="bg1"/>
                  </a:solidFill>
                  <a:latin typeface="微软雅黑" panose="020B0503020204020204" charset="-122"/>
                  <a:ea typeface="微软雅黑" panose="020B0503020204020204" charset="-122"/>
                </a:rPr>
                <a:t>制定数据收集模板</a:t>
              </a:r>
              <a:endParaRPr lang="zh-CN" altLang="en-US" sz="1600" kern="1200" dirty="0">
                <a:solidFill>
                  <a:schemeClr val="bg1"/>
                </a:solidFill>
                <a:latin typeface="微软雅黑" panose="020B0503020204020204" charset="-122"/>
                <a:ea typeface="微软雅黑" panose="020B0503020204020204" charset="-122"/>
              </a:endParaRPr>
            </a:p>
          </p:txBody>
        </p:sp>
        <p:sp>
          <p:nvSpPr>
            <p:cNvPr id="31" name="任意多边形 30"/>
            <p:cNvSpPr/>
            <p:nvPr/>
          </p:nvSpPr>
          <p:spPr>
            <a:xfrm rot="5400000">
              <a:off x="1134824" y="1212610"/>
              <a:ext cx="177608" cy="572940"/>
            </a:xfrm>
            <a:custGeom>
              <a:avLst/>
              <a:gdLst>
                <a:gd name="connsiteX0" fmla="*/ 0 w 263422"/>
                <a:gd name="connsiteY0" fmla="*/ 61631 h 308154"/>
                <a:gd name="connsiteX1" fmla="*/ 131711 w 263422"/>
                <a:gd name="connsiteY1" fmla="*/ 61631 h 308154"/>
                <a:gd name="connsiteX2" fmla="*/ 131711 w 263422"/>
                <a:gd name="connsiteY2" fmla="*/ 0 h 308154"/>
                <a:gd name="connsiteX3" fmla="*/ 263422 w 263422"/>
                <a:gd name="connsiteY3" fmla="*/ 154077 h 308154"/>
                <a:gd name="connsiteX4" fmla="*/ 131711 w 263422"/>
                <a:gd name="connsiteY4" fmla="*/ 308154 h 308154"/>
                <a:gd name="connsiteX5" fmla="*/ 131711 w 263422"/>
                <a:gd name="connsiteY5" fmla="*/ 246523 h 308154"/>
                <a:gd name="connsiteX6" fmla="*/ 0 w 263422"/>
                <a:gd name="connsiteY6" fmla="*/ 246523 h 308154"/>
                <a:gd name="connsiteX7" fmla="*/ 0 w 263422"/>
                <a:gd name="connsiteY7" fmla="*/ 61631 h 30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422" h="308154">
                  <a:moveTo>
                    <a:pt x="0" y="61631"/>
                  </a:moveTo>
                  <a:lnTo>
                    <a:pt x="131711" y="61631"/>
                  </a:lnTo>
                  <a:lnTo>
                    <a:pt x="131711" y="0"/>
                  </a:lnTo>
                  <a:lnTo>
                    <a:pt x="263422" y="154077"/>
                  </a:lnTo>
                  <a:lnTo>
                    <a:pt x="131711" y="308154"/>
                  </a:lnTo>
                  <a:lnTo>
                    <a:pt x="131711" y="246523"/>
                  </a:lnTo>
                  <a:lnTo>
                    <a:pt x="0" y="246523"/>
                  </a:lnTo>
                  <a:lnTo>
                    <a:pt x="0" y="61631"/>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1631" rIns="79027" bIns="61631" numCol="1" spcCol="1270" anchor="ctr" anchorCtr="0">
              <a:noAutofit/>
            </a:bodyPr>
            <a:lstStyle/>
            <a:p>
              <a:pPr lvl="0" algn="ctr" defTabSz="711200">
                <a:lnSpc>
                  <a:spcPct val="90000"/>
                </a:lnSpc>
                <a:spcBef>
                  <a:spcPct val="0"/>
                </a:spcBef>
                <a:spcAft>
                  <a:spcPct val="35000"/>
                </a:spcAft>
              </a:pPr>
              <a:endParaRPr lang="zh-CN" altLang="en-US" sz="1600" kern="1200">
                <a:solidFill>
                  <a:schemeClr val="tx1"/>
                </a:solidFill>
                <a:latin typeface="微软雅黑" panose="020B0503020204020204" charset="-122"/>
                <a:ea typeface="微软雅黑" panose="020B0503020204020204" charset="-122"/>
              </a:endParaRPr>
            </a:p>
          </p:txBody>
        </p:sp>
        <p:grpSp>
          <p:nvGrpSpPr>
            <p:cNvPr id="32" name="组合 31"/>
            <p:cNvGrpSpPr/>
            <p:nvPr/>
          </p:nvGrpSpPr>
          <p:grpSpPr>
            <a:xfrm>
              <a:off x="323528" y="3319739"/>
              <a:ext cx="1800201" cy="753672"/>
              <a:chOff x="395536" y="803120"/>
              <a:chExt cx="1800201" cy="753672"/>
            </a:xfrm>
          </p:grpSpPr>
          <p:sp>
            <p:nvSpPr>
              <p:cNvPr id="53" name="任意多边形 52"/>
              <p:cNvSpPr/>
              <p:nvPr/>
            </p:nvSpPr>
            <p:spPr>
              <a:xfrm rot="5400000">
                <a:off x="1007604" y="191052"/>
                <a:ext cx="576065" cy="1800201"/>
              </a:xfrm>
              <a:custGeom>
                <a:avLst/>
                <a:gdLst>
                  <a:gd name="connsiteX0" fmla="*/ 0 w 1242559"/>
                  <a:gd name="connsiteY0" fmla="*/ 73586 h 735856"/>
                  <a:gd name="connsiteX1" fmla="*/ 73586 w 1242559"/>
                  <a:gd name="connsiteY1" fmla="*/ 0 h 735856"/>
                  <a:gd name="connsiteX2" fmla="*/ 1168973 w 1242559"/>
                  <a:gd name="connsiteY2" fmla="*/ 0 h 735856"/>
                  <a:gd name="connsiteX3" fmla="*/ 1242559 w 1242559"/>
                  <a:gd name="connsiteY3" fmla="*/ 73586 h 735856"/>
                  <a:gd name="connsiteX4" fmla="*/ 1242559 w 1242559"/>
                  <a:gd name="connsiteY4" fmla="*/ 662270 h 735856"/>
                  <a:gd name="connsiteX5" fmla="*/ 1168973 w 1242559"/>
                  <a:gd name="connsiteY5" fmla="*/ 735856 h 735856"/>
                  <a:gd name="connsiteX6" fmla="*/ 73586 w 1242559"/>
                  <a:gd name="connsiteY6" fmla="*/ 735856 h 735856"/>
                  <a:gd name="connsiteX7" fmla="*/ 0 w 1242559"/>
                  <a:gd name="connsiteY7" fmla="*/ 662270 h 735856"/>
                  <a:gd name="connsiteX8" fmla="*/ 0 w 1242559"/>
                  <a:gd name="connsiteY8" fmla="*/ 73586 h 735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559" h="735856">
                    <a:moveTo>
                      <a:pt x="0" y="73586"/>
                    </a:moveTo>
                    <a:cubicBezTo>
                      <a:pt x="0" y="32946"/>
                      <a:pt x="32946" y="0"/>
                      <a:pt x="73586" y="0"/>
                    </a:cubicBezTo>
                    <a:lnTo>
                      <a:pt x="1168973" y="0"/>
                    </a:lnTo>
                    <a:cubicBezTo>
                      <a:pt x="1209613" y="0"/>
                      <a:pt x="1242559" y="32946"/>
                      <a:pt x="1242559" y="73586"/>
                    </a:cubicBezTo>
                    <a:lnTo>
                      <a:pt x="1242559" y="662270"/>
                    </a:lnTo>
                    <a:cubicBezTo>
                      <a:pt x="1242559" y="702910"/>
                      <a:pt x="1209613" y="735856"/>
                      <a:pt x="1168973" y="735856"/>
                    </a:cubicBezTo>
                    <a:lnTo>
                      <a:pt x="73586" y="735856"/>
                    </a:lnTo>
                    <a:cubicBezTo>
                      <a:pt x="32946" y="735856"/>
                      <a:pt x="0" y="702910"/>
                      <a:pt x="0" y="662270"/>
                    </a:cubicBezTo>
                    <a:lnTo>
                      <a:pt x="0" y="73586"/>
                    </a:lnTo>
                    <a:close/>
                  </a:path>
                </a:pathLst>
              </a:cu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vert270" wrap="square" lIns="82512" tIns="82512" rIns="82512" bIns="82512" numCol="1" spcCol="1270" anchor="ctr" anchorCtr="0">
                <a:noAutofit/>
              </a:bodyPr>
              <a:lstStyle/>
              <a:p>
                <a:pPr lvl="0" algn="ctr" defTabSz="711200">
                  <a:lnSpc>
                    <a:spcPct val="90000"/>
                  </a:lnSpc>
                  <a:spcBef>
                    <a:spcPct val="0"/>
                  </a:spcBef>
                  <a:spcAft>
                    <a:spcPct val="35000"/>
                  </a:spcAft>
                </a:pPr>
                <a:r>
                  <a:rPr lang="zh-CN" altLang="en-US" sz="1600" kern="1200" dirty="0" smtClean="0">
                    <a:solidFill>
                      <a:schemeClr val="bg1"/>
                    </a:solidFill>
                    <a:latin typeface="微软雅黑" panose="020B0503020204020204" charset="-122"/>
                    <a:ea typeface="微软雅黑" panose="020B0503020204020204" charset="-122"/>
                  </a:rPr>
                  <a:t>原始数据清洗</a:t>
                </a:r>
                <a:endParaRPr lang="zh-CN" altLang="en-US" sz="1600" kern="1200" dirty="0">
                  <a:solidFill>
                    <a:schemeClr val="bg1"/>
                  </a:solidFill>
                  <a:latin typeface="微软雅黑" panose="020B0503020204020204" charset="-122"/>
                  <a:ea typeface="微软雅黑" panose="020B0503020204020204" charset="-122"/>
                </a:endParaRPr>
              </a:p>
            </p:txBody>
          </p:sp>
          <p:sp>
            <p:nvSpPr>
              <p:cNvPr id="54" name="任意多边形 53"/>
              <p:cNvSpPr/>
              <p:nvPr/>
            </p:nvSpPr>
            <p:spPr>
              <a:xfrm rot="5400000">
                <a:off x="1206832" y="1181518"/>
                <a:ext cx="177608" cy="572940"/>
              </a:xfrm>
              <a:custGeom>
                <a:avLst/>
                <a:gdLst>
                  <a:gd name="connsiteX0" fmla="*/ 0 w 263422"/>
                  <a:gd name="connsiteY0" fmla="*/ 61631 h 308154"/>
                  <a:gd name="connsiteX1" fmla="*/ 131711 w 263422"/>
                  <a:gd name="connsiteY1" fmla="*/ 61631 h 308154"/>
                  <a:gd name="connsiteX2" fmla="*/ 131711 w 263422"/>
                  <a:gd name="connsiteY2" fmla="*/ 0 h 308154"/>
                  <a:gd name="connsiteX3" fmla="*/ 263422 w 263422"/>
                  <a:gd name="connsiteY3" fmla="*/ 154077 h 308154"/>
                  <a:gd name="connsiteX4" fmla="*/ 131711 w 263422"/>
                  <a:gd name="connsiteY4" fmla="*/ 308154 h 308154"/>
                  <a:gd name="connsiteX5" fmla="*/ 131711 w 263422"/>
                  <a:gd name="connsiteY5" fmla="*/ 246523 h 308154"/>
                  <a:gd name="connsiteX6" fmla="*/ 0 w 263422"/>
                  <a:gd name="connsiteY6" fmla="*/ 246523 h 308154"/>
                  <a:gd name="connsiteX7" fmla="*/ 0 w 263422"/>
                  <a:gd name="connsiteY7" fmla="*/ 61631 h 30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422" h="308154">
                    <a:moveTo>
                      <a:pt x="0" y="61631"/>
                    </a:moveTo>
                    <a:lnTo>
                      <a:pt x="131711" y="61631"/>
                    </a:lnTo>
                    <a:lnTo>
                      <a:pt x="131711" y="0"/>
                    </a:lnTo>
                    <a:lnTo>
                      <a:pt x="263422" y="154077"/>
                    </a:lnTo>
                    <a:lnTo>
                      <a:pt x="131711" y="308154"/>
                    </a:lnTo>
                    <a:lnTo>
                      <a:pt x="131711" y="246523"/>
                    </a:lnTo>
                    <a:lnTo>
                      <a:pt x="0" y="246523"/>
                    </a:lnTo>
                    <a:lnTo>
                      <a:pt x="0" y="61631"/>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1631" rIns="79027" bIns="61631" numCol="1" spcCol="1270" anchor="ctr" anchorCtr="0">
                <a:noAutofit/>
              </a:bodyPr>
              <a:lstStyle/>
              <a:p>
                <a:pPr lvl="0" algn="ctr" defTabSz="711200">
                  <a:lnSpc>
                    <a:spcPct val="90000"/>
                  </a:lnSpc>
                  <a:spcBef>
                    <a:spcPct val="0"/>
                  </a:spcBef>
                  <a:spcAft>
                    <a:spcPct val="35000"/>
                  </a:spcAft>
                </a:pPr>
                <a:endParaRPr lang="zh-CN" altLang="en-US" sz="1600" kern="1200">
                  <a:solidFill>
                    <a:schemeClr val="tx1"/>
                  </a:solidFill>
                  <a:latin typeface="微软雅黑" panose="020B0503020204020204" charset="-122"/>
                  <a:ea typeface="微软雅黑" panose="020B0503020204020204" charset="-122"/>
                </a:endParaRPr>
              </a:p>
            </p:txBody>
          </p:sp>
        </p:grpSp>
        <p:grpSp>
          <p:nvGrpSpPr>
            <p:cNvPr id="33" name="组合 32"/>
            <p:cNvGrpSpPr/>
            <p:nvPr/>
          </p:nvGrpSpPr>
          <p:grpSpPr>
            <a:xfrm>
              <a:off x="323528" y="4976757"/>
              <a:ext cx="1800201" cy="753672"/>
              <a:chOff x="395536" y="803120"/>
              <a:chExt cx="1800201" cy="753672"/>
            </a:xfrm>
          </p:grpSpPr>
          <p:sp>
            <p:nvSpPr>
              <p:cNvPr id="51" name="任意多边形 50"/>
              <p:cNvSpPr/>
              <p:nvPr/>
            </p:nvSpPr>
            <p:spPr>
              <a:xfrm rot="5400000">
                <a:off x="1007604" y="191052"/>
                <a:ext cx="576065" cy="1800201"/>
              </a:xfrm>
              <a:custGeom>
                <a:avLst/>
                <a:gdLst>
                  <a:gd name="connsiteX0" fmla="*/ 0 w 1242559"/>
                  <a:gd name="connsiteY0" fmla="*/ 73586 h 735856"/>
                  <a:gd name="connsiteX1" fmla="*/ 73586 w 1242559"/>
                  <a:gd name="connsiteY1" fmla="*/ 0 h 735856"/>
                  <a:gd name="connsiteX2" fmla="*/ 1168973 w 1242559"/>
                  <a:gd name="connsiteY2" fmla="*/ 0 h 735856"/>
                  <a:gd name="connsiteX3" fmla="*/ 1242559 w 1242559"/>
                  <a:gd name="connsiteY3" fmla="*/ 73586 h 735856"/>
                  <a:gd name="connsiteX4" fmla="*/ 1242559 w 1242559"/>
                  <a:gd name="connsiteY4" fmla="*/ 662270 h 735856"/>
                  <a:gd name="connsiteX5" fmla="*/ 1168973 w 1242559"/>
                  <a:gd name="connsiteY5" fmla="*/ 735856 h 735856"/>
                  <a:gd name="connsiteX6" fmla="*/ 73586 w 1242559"/>
                  <a:gd name="connsiteY6" fmla="*/ 735856 h 735856"/>
                  <a:gd name="connsiteX7" fmla="*/ 0 w 1242559"/>
                  <a:gd name="connsiteY7" fmla="*/ 662270 h 735856"/>
                  <a:gd name="connsiteX8" fmla="*/ 0 w 1242559"/>
                  <a:gd name="connsiteY8" fmla="*/ 73586 h 735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559" h="735856">
                    <a:moveTo>
                      <a:pt x="0" y="73586"/>
                    </a:moveTo>
                    <a:cubicBezTo>
                      <a:pt x="0" y="32946"/>
                      <a:pt x="32946" y="0"/>
                      <a:pt x="73586" y="0"/>
                    </a:cubicBezTo>
                    <a:lnTo>
                      <a:pt x="1168973" y="0"/>
                    </a:lnTo>
                    <a:cubicBezTo>
                      <a:pt x="1209613" y="0"/>
                      <a:pt x="1242559" y="32946"/>
                      <a:pt x="1242559" y="73586"/>
                    </a:cubicBezTo>
                    <a:lnTo>
                      <a:pt x="1242559" y="662270"/>
                    </a:lnTo>
                    <a:cubicBezTo>
                      <a:pt x="1242559" y="702910"/>
                      <a:pt x="1209613" y="735856"/>
                      <a:pt x="1168973" y="735856"/>
                    </a:cubicBezTo>
                    <a:lnTo>
                      <a:pt x="73586" y="735856"/>
                    </a:lnTo>
                    <a:cubicBezTo>
                      <a:pt x="32946" y="735856"/>
                      <a:pt x="0" y="702910"/>
                      <a:pt x="0" y="662270"/>
                    </a:cubicBezTo>
                    <a:lnTo>
                      <a:pt x="0" y="73586"/>
                    </a:lnTo>
                    <a:close/>
                  </a:path>
                </a:pathLst>
              </a:cu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vert270" wrap="square" lIns="82512" tIns="82512" rIns="82512" bIns="82512" numCol="1" spcCol="1270" anchor="ctr" anchorCtr="0">
                <a:noAutofit/>
              </a:bodyPr>
              <a:lstStyle/>
              <a:p>
                <a:pPr lvl="0" algn="ctr" defTabSz="711200">
                  <a:lnSpc>
                    <a:spcPct val="90000"/>
                  </a:lnSpc>
                  <a:spcBef>
                    <a:spcPct val="0"/>
                  </a:spcBef>
                  <a:spcAft>
                    <a:spcPct val="35000"/>
                  </a:spcAft>
                </a:pPr>
                <a:r>
                  <a:rPr lang="zh-CN" altLang="en-US" sz="1600" kern="1200" dirty="0" smtClean="0">
                    <a:solidFill>
                      <a:schemeClr val="bg1"/>
                    </a:solidFill>
                    <a:latin typeface="微软雅黑" panose="020B0503020204020204" charset="-122"/>
                    <a:ea typeface="微软雅黑" panose="020B0503020204020204" charset="-122"/>
                  </a:rPr>
                  <a:t>原始数据配码</a:t>
                </a:r>
                <a:endParaRPr lang="zh-CN" altLang="en-US" sz="1600" kern="1200" dirty="0">
                  <a:solidFill>
                    <a:schemeClr val="bg1"/>
                  </a:solidFill>
                  <a:latin typeface="微软雅黑" panose="020B0503020204020204" charset="-122"/>
                  <a:ea typeface="微软雅黑" panose="020B0503020204020204" charset="-122"/>
                </a:endParaRPr>
              </a:p>
            </p:txBody>
          </p:sp>
          <p:sp>
            <p:nvSpPr>
              <p:cNvPr id="52" name="任意多边形 51"/>
              <p:cNvSpPr/>
              <p:nvPr/>
            </p:nvSpPr>
            <p:spPr>
              <a:xfrm rot="5400000">
                <a:off x="1206832" y="1181518"/>
                <a:ext cx="177608" cy="572940"/>
              </a:xfrm>
              <a:custGeom>
                <a:avLst/>
                <a:gdLst>
                  <a:gd name="connsiteX0" fmla="*/ 0 w 263422"/>
                  <a:gd name="connsiteY0" fmla="*/ 61631 h 308154"/>
                  <a:gd name="connsiteX1" fmla="*/ 131711 w 263422"/>
                  <a:gd name="connsiteY1" fmla="*/ 61631 h 308154"/>
                  <a:gd name="connsiteX2" fmla="*/ 131711 w 263422"/>
                  <a:gd name="connsiteY2" fmla="*/ 0 h 308154"/>
                  <a:gd name="connsiteX3" fmla="*/ 263422 w 263422"/>
                  <a:gd name="connsiteY3" fmla="*/ 154077 h 308154"/>
                  <a:gd name="connsiteX4" fmla="*/ 131711 w 263422"/>
                  <a:gd name="connsiteY4" fmla="*/ 308154 h 308154"/>
                  <a:gd name="connsiteX5" fmla="*/ 131711 w 263422"/>
                  <a:gd name="connsiteY5" fmla="*/ 246523 h 308154"/>
                  <a:gd name="connsiteX6" fmla="*/ 0 w 263422"/>
                  <a:gd name="connsiteY6" fmla="*/ 246523 h 308154"/>
                  <a:gd name="connsiteX7" fmla="*/ 0 w 263422"/>
                  <a:gd name="connsiteY7" fmla="*/ 61631 h 30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422" h="308154">
                    <a:moveTo>
                      <a:pt x="0" y="61631"/>
                    </a:moveTo>
                    <a:lnTo>
                      <a:pt x="131711" y="61631"/>
                    </a:lnTo>
                    <a:lnTo>
                      <a:pt x="131711" y="0"/>
                    </a:lnTo>
                    <a:lnTo>
                      <a:pt x="263422" y="154077"/>
                    </a:lnTo>
                    <a:lnTo>
                      <a:pt x="131711" y="308154"/>
                    </a:lnTo>
                    <a:lnTo>
                      <a:pt x="131711" y="246523"/>
                    </a:lnTo>
                    <a:lnTo>
                      <a:pt x="0" y="246523"/>
                    </a:lnTo>
                    <a:lnTo>
                      <a:pt x="0" y="61631"/>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1631" rIns="79027" bIns="61631" numCol="1" spcCol="1270" anchor="ctr" anchorCtr="0">
                <a:noAutofit/>
              </a:bodyPr>
              <a:lstStyle/>
              <a:p>
                <a:pPr lvl="0" algn="ctr" defTabSz="711200">
                  <a:lnSpc>
                    <a:spcPct val="90000"/>
                  </a:lnSpc>
                  <a:spcBef>
                    <a:spcPct val="0"/>
                  </a:spcBef>
                  <a:spcAft>
                    <a:spcPct val="35000"/>
                  </a:spcAft>
                </a:pPr>
                <a:endParaRPr lang="zh-CN" altLang="en-US" sz="1600" kern="1200">
                  <a:solidFill>
                    <a:schemeClr val="tx1"/>
                  </a:solidFill>
                  <a:latin typeface="微软雅黑" panose="020B0503020204020204" charset="-122"/>
                  <a:ea typeface="微软雅黑" panose="020B0503020204020204" charset="-122"/>
                </a:endParaRPr>
              </a:p>
            </p:txBody>
          </p:sp>
        </p:grpSp>
        <p:grpSp>
          <p:nvGrpSpPr>
            <p:cNvPr id="34" name="组合 33"/>
            <p:cNvGrpSpPr/>
            <p:nvPr/>
          </p:nvGrpSpPr>
          <p:grpSpPr>
            <a:xfrm>
              <a:off x="323528" y="2491230"/>
              <a:ext cx="1800201" cy="753672"/>
              <a:chOff x="395536" y="803120"/>
              <a:chExt cx="1800201" cy="753672"/>
            </a:xfrm>
          </p:grpSpPr>
          <p:sp>
            <p:nvSpPr>
              <p:cNvPr id="49" name="任意多边形 48"/>
              <p:cNvSpPr/>
              <p:nvPr/>
            </p:nvSpPr>
            <p:spPr>
              <a:xfrm rot="5400000">
                <a:off x="1007604" y="191052"/>
                <a:ext cx="576065" cy="1800201"/>
              </a:xfrm>
              <a:custGeom>
                <a:avLst/>
                <a:gdLst>
                  <a:gd name="connsiteX0" fmla="*/ 0 w 1242559"/>
                  <a:gd name="connsiteY0" fmla="*/ 73586 h 735856"/>
                  <a:gd name="connsiteX1" fmla="*/ 73586 w 1242559"/>
                  <a:gd name="connsiteY1" fmla="*/ 0 h 735856"/>
                  <a:gd name="connsiteX2" fmla="*/ 1168973 w 1242559"/>
                  <a:gd name="connsiteY2" fmla="*/ 0 h 735856"/>
                  <a:gd name="connsiteX3" fmla="*/ 1242559 w 1242559"/>
                  <a:gd name="connsiteY3" fmla="*/ 73586 h 735856"/>
                  <a:gd name="connsiteX4" fmla="*/ 1242559 w 1242559"/>
                  <a:gd name="connsiteY4" fmla="*/ 662270 h 735856"/>
                  <a:gd name="connsiteX5" fmla="*/ 1168973 w 1242559"/>
                  <a:gd name="connsiteY5" fmla="*/ 735856 h 735856"/>
                  <a:gd name="connsiteX6" fmla="*/ 73586 w 1242559"/>
                  <a:gd name="connsiteY6" fmla="*/ 735856 h 735856"/>
                  <a:gd name="connsiteX7" fmla="*/ 0 w 1242559"/>
                  <a:gd name="connsiteY7" fmla="*/ 662270 h 735856"/>
                  <a:gd name="connsiteX8" fmla="*/ 0 w 1242559"/>
                  <a:gd name="connsiteY8" fmla="*/ 73586 h 735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559" h="735856">
                    <a:moveTo>
                      <a:pt x="0" y="73586"/>
                    </a:moveTo>
                    <a:cubicBezTo>
                      <a:pt x="0" y="32946"/>
                      <a:pt x="32946" y="0"/>
                      <a:pt x="73586" y="0"/>
                    </a:cubicBezTo>
                    <a:lnTo>
                      <a:pt x="1168973" y="0"/>
                    </a:lnTo>
                    <a:cubicBezTo>
                      <a:pt x="1209613" y="0"/>
                      <a:pt x="1242559" y="32946"/>
                      <a:pt x="1242559" y="73586"/>
                    </a:cubicBezTo>
                    <a:lnTo>
                      <a:pt x="1242559" y="662270"/>
                    </a:lnTo>
                    <a:cubicBezTo>
                      <a:pt x="1242559" y="702910"/>
                      <a:pt x="1209613" y="735856"/>
                      <a:pt x="1168973" y="735856"/>
                    </a:cubicBezTo>
                    <a:lnTo>
                      <a:pt x="73586" y="735856"/>
                    </a:lnTo>
                    <a:cubicBezTo>
                      <a:pt x="32946" y="735856"/>
                      <a:pt x="0" y="702910"/>
                      <a:pt x="0" y="662270"/>
                    </a:cubicBezTo>
                    <a:lnTo>
                      <a:pt x="0" y="73586"/>
                    </a:lnTo>
                    <a:close/>
                  </a:path>
                </a:pathLst>
              </a:cu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vert270" wrap="square" lIns="82512" tIns="82512" rIns="82512" bIns="82512" numCol="1" spcCol="1270" anchor="ctr" anchorCtr="0">
                <a:noAutofit/>
              </a:bodyPr>
              <a:lstStyle/>
              <a:p>
                <a:pPr lvl="0" algn="ctr" defTabSz="711200">
                  <a:lnSpc>
                    <a:spcPct val="90000"/>
                  </a:lnSpc>
                  <a:spcBef>
                    <a:spcPct val="0"/>
                  </a:spcBef>
                  <a:spcAft>
                    <a:spcPct val="35000"/>
                  </a:spcAft>
                </a:pPr>
                <a:r>
                  <a:rPr lang="zh-CN" altLang="en-US" sz="1600" kern="1200" dirty="0" smtClean="0">
                    <a:solidFill>
                      <a:schemeClr val="bg1"/>
                    </a:solidFill>
                    <a:latin typeface="微软雅黑" panose="020B0503020204020204" charset="-122"/>
                    <a:ea typeface="微软雅黑" panose="020B0503020204020204" charset="-122"/>
                  </a:rPr>
                  <a:t>原始数据收集</a:t>
                </a:r>
                <a:endParaRPr lang="zh-CN" altLang="en-US" sz="1600" kern="1200" dirty="0">
                  <a:solidFill>
                    <a:schemeClr val="bg1"/>
                  </a:solidFill>
                  <a:latin typeface="微软雅黑" panose="020B0503020204020204" charset="-122"/>
                  <a:ea typeface="微软雅黑" panose="020B0503020204020204" charset="-122"/>
                </a:endParaRPr>
              </a:p>
            </p:txBody>
          </p:sp>
          <p:sp>
            <p:nvSpPr>
              <p:cNvPr id="50" name="任意多边形 49"/>
              <p:cNvSpPr/>
              <p:nvPr/>
            </p:nvSpPr>
            <p:spPr>
              <a:xfrm rot="5400000">
                <a:off x="1206832" y="1181518"/>
                <a:ext cx="177608" cy="572940"/>
              </a:xfrm>
              <a:custGeom>
                <a:avLst/>
                <a:gdLst>
                  <a:gd name="connsiteX0" fmla="*/ 0 w 263422"/>
                  <a:gd name="connsiteY0" fmla="*/ 61631 h 308154"/>
                  <a:gd name="connsiteX1" fmla="*/ 131711 w 263422"/>
                  <a:gd name="connsiteY1" fmla="*/ 61631 h 308154"/>
                  <a:gd name="connsiteX2" fmla="*/ 131711 w 263422"/>
                  <a:gd name="connsiteY2" fmla="*/ 0 h 308154"/>
                  <a:gd name="connsiteX3" fmla="*/ 263422 w 263422"/>
                  <a:gd name="connsiteY3" fmla="*/ 154077 h 308154"/>
                  <a:gd name="connsiteX4" fmla="*/ 131711 w 263422"/>
                  <a:gd name="connsiteY4" fmla="*/ 308154 h 308154"/>
                  <a:gd name="connsiteX5" fmla="*/ 131711 w 263422"/>
                  <a:gd name="connsiteY5" fmla="*/ 246523 h 308154"/>
                  <a:gd name="connsiteX6" fmla="*/ 0 w 263422"/>
                  <a:gd name="connsiteY6" fmla="*/ 246523 h 308154"/>
                  <a:gd name="connsiteX7" fmla="*/ 0 w 263422"/>
                  <a:gd name="connsiteY7" fmla="*/ 61631 h 30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422" h="308154">
                    <a:moveTo>
                      <a:pt x="0" y="61631"/>
                    </a:moveTo>
                    <a:lnTo>
                      <a:pt x="131711" y="61631"/>
                    </a:lnTo>
                    <a:lnTo>
                      <a:pt x="131711" y="0"/>
                    </a:lnTo>
                    <a:lnTo>
                      <a:pt x="263422" y="154077"/>
                    </a:lnTo>
                    <a:lnTo>
                      <a:pt x="131711" y="308154"/>
                    </a:lnTo>
                    <a:lnTo>
                      <a:pt x="131711" y="246523"/>
                    </a:lnTo>
                    <a:lnTo>
                      <a:pt x="0" y="246523"/>
                    </a:lnTo>
                    <a:lnTo>
                      <a:pt x="0" y="61631"/>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1631" rIns="79027" bIns="61631" numCol="1" spcCol="1270" anchor="ctr" anchorCtr="0">
                <a:noAutofit/>
              </a:bodyPr>
              <a:lstStyle/>
              <a:p>
                <a:pPr lvl="0" algn="ctr" defTabSz="711200">
                  <a:lnSpc>
                    <a:spcPct val="90000"/>
                  </a:lnSpc>
                  <a:spcBef>
                    <a:spcPct val="0"/>
                  </a:spcBef>
                  <a:spcAft>
                    <a:spcPct val="35000"/>
                  </a:spcAft>
                </a:pPr>
                <a:endParaRPr lang="zh-CN" altLang="en-US" sz="1600" kern="1200">
                  <a:solidFill>
                    <a:schemeClr val="tx1"/>
                  </a:solidFill>
                  <a:latin typeface="微软雅黑" panose="020B0503020204020204" charset="-122"/>
                  <a:ea typeface="微软雅黑" panose="020B0503020204020204" charset="-122"/>
                </a:endParaRPr>
              </a:p>
            </p:txBody>
          </p:sp>
        </p:grpSp>
        <p:grpSp>
          <p:nvGrpSpPr>
            <p:cNvPr id="35" name="组合 34"/>
            <p:cNvGrpSpPr/>
            <p:nvPr/>
          </p:nvGrpSpPr>
          <p:grpSpPr>
            <a:xfrm>
              <a:off x="323528" y="1662721"/>
              <a:ext cx="1800201" cy="753672"/>
              <a:chOff x="395536" y="803120"/>
              <a:chExt cx="1800201" cy="753672"/>
            </a:xfrm>
          </p:grpSpPr>
          <p:sp>
            <p:nvSpPr>
              <p:cNvPr id="47" name="任意多边形 46"/>
              <p:cNvSpPr/>
              <p:nvPr/>
            </p:nvSpPr>
            <p:spPr>
              <a:xfrm rot="5400000">
                <a:off x="1007604" y="191052"/>
                <a:ext cx="576065" cy="1800201"/>
              </a:xfrm>
              <a:custGeom>
                <a:avLst/>
                <a:gdLst>
                  <a:gd name="connsiteX0" fmla="*/ 0 w 1242559"/>
                  <a:gd name="connsiteY0" fmla="*/ 73586 h 735856"/>
                  <a:gd name="connsiteX1" fmla="*/ 73586 w 1242559"/>
                  <a:gd name="connsiteY1" fmla="*/ 0 h 735856"/>
                  <a:gd name="connsiteX2" fmla="*/ 1168973 w 1242559"/>
                  <a:gd name="connsiteY2" fmla="*/ 0 h 735856"/>
                  <a:gd name="connsiteX3" fmla="*/ 1242559 w 1242559"/>
                  <a:gd name="connsiteY3" fmla="*/ 73586 h 735856"/>
                  <a:gd name="connsiteX4" fmla="*/ 1242559 w 1242559"/>
                  <a:gd name="connsiteY4" fmla="*/ 662270 h 735856"/>
                  <a:gd name="connsiteX5" fmla="*/ 1168973 w 1242559"/>
                  <a:gd name="connsiteY5" fmla="*/ 735856 h 735856"/>
                  <a:gd name="connsiteX6" fmla="*/ 73586 w 1242559"/>
                  <a:gd name="connsiteY6" fmla="*/ 735856 h 735856"/>
                  <a:gd name="connsiteX7" fmla="*/ 0 w 1242559"/>
                  <a:gd name="connsiteY7" fmla="*/ 662270 h 735856"/>
                  <a:gd name="connsiteX8" fmla="*/ 0 w 1242559"/>
                  <a:gd name="connsiteY8" fmla="*/ 73586 h 735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559" h="735856">
                    <a:moveTo>
                      <a:pt x="0" y="73586"/>
                    </a:moveTo>
                    <a:cubicBezTo>
                      <a:pt x="0" y="32946"/>
                      <a:pt x="32946" y="0"/>
                      <a:pt x="73586" y="0"/>
                    </a:cubicBezTo>
                    <a:lnTo>
                      <a:pt x="1168973" y="0"/>
                    </a:lnTo>
                    <a:cubicBezTo>
                      <a:pt x="1209613" y="0"/>
                      <a:pt x="1242559" y="32946"/>
                      <a:pt x="1242559" y="73586"/>
                    </a:cubicBezTo>
                    <a:lnTo>
                      <a:pt x="1242559" y="662270"/>
                    </a:lnTo>
                    <a:cubicBezTo>
                      <a:pt x="1242559" y="702910"/>
                      <a:pt x="1209613" y="735856"/>
                      <a:pt x="1168973" y="735856"/>
                    </a:cubicBezTo>
                    <a:lnTo>
                      <a:pt x="73586" y="735856"/>
                    </a:lnTo>
                    <a:cubicBezTo>
                      <a:pt x="32946" y="735856"/>
                      <a:pt x="0" y="702910"/>
                      <a:pt x="0" y="662270"/>
                    </a:cubicBezTo>
                    <a:lnTo>
                      <a:pt x="0" y="73586"/>
                    </a:lnTo>
                    <a:close/>
                  </a:path>
                </a:pathLst>
              </a:cu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vert270" wrap="square" lIns="82512" tIns="82512" rIns="82512" bIns="82512" numCol="1" spcCol="1270" anchor="ctr" anchorCtr="0">
                <a:noAutofit/>
              </a:bodyPr>
              <a:lstStyle/>
              <a:p>
                <a:pPr lvl="0" algn="ctr" defTabSz="711200">
                  <a:lnSpc>
                    <a:spcPct val="90000"/>
                  </a:lnSpc>
                  <a:spcBef>
                    <a:spcPct val="0"/>
                  </a:spcBef>
                  <a:spcAft>
                    <a:spcPct val="35000"/>
                  </a:spcAft>
                </a:pPr>
                <a:r>
                  <a:rPr lang="zh-CN" altLang="en-US" sz="1600" kern="1200" dirty="0" smtClean="0">
                    <a:solidFill>
                      <a:schemeClr val="bg1"/>
                    </a:solidFill>
                    <a:latin typeface="微软雅黑" panose="020B0503020204020204" charset="-122"/>
                    <a:ea typeface="微软雅黑" panose="020B0503020204020204" charset="-122"/>
                  </a:rPr>
                  <a:t>明确人员分工</a:t>
                </a:r>
                <a:endParaRPr lang="zh-CN" altLang="en-US" sz="1600" kern="1200" dirty="0">
                  <a:solidFill>
                    <a:schemeClr val="bg1"/>
                  </a:solidFill>
                  <a:latin typeface="微软雅黑" panose="020B0503020204020204" charset="-122"/>
                  <a:ea typeface="微软雅黑" panose="020B0503020204020204" charset="-122"/>
                </a:endParaRPr>
              </a:p>
            </p:txBody>
          </p:sp>
          <p:sp>
            <p:nvSpPr>
              <p:cNvPr id="48" name="任意多边形 47"/>
              <p:cNvSpPr/>
              <p:nvPr/>
            </p:nvSpPr>
            <p:spPr>
              <a:xfrm rot="5400000">
                <a:off x="1206832" y="1181518"/>
                <a:ext cx="177608" cy="572940"/>
              </a:xfrm>
              <a:custGeom>
                <a:avLst/>
                <a:gdLst>
                  <a:gd name="connsiteX0" fmla="*/ 0 w 263422"/>
                  <a:gd name="connsiteY0" fmla="*/ 61631 h 308154"/>
                  <a:gd name="connsiteX1" fmla="*/ 131711 w 263422"/>
                  <a:gd name="connsiteY1" fmla="*/ 61631 h 308154"/>
                  <a:gd name="connsiteX2" fmla="*/ 131711 w 263422"/>
                  <a:gd name="connsiteY2" fmla="*/ 0 h 308154"/>
                  <a:gd name="connsiteX3" fmla="*/ 263422 w 263422"/>
                  <a:gd name="connsiteY3" fmla="*/ 154077 h 308154"/>
                  <a:gd name="connsiteX4" fmla="*/ 131711 w 263422"/>
                  <a:gd name="connsiteY4" fmla="*/ 308154 h 308154"/>
                  <a:gd name="connsiteX5" fmla="*/ 131711 w 263422"/>
                  <a:gd name="connsiteY5" fmla="*/ 246523 h 308154"/>
                  <a:gd name="connsiteX6" fmla="*/ 0 w 263422"/>
                  <a:gd name="connsiteY6" fmla="*/ 246523 h 308154"/>
                  <a:gd name="connsiteX7" fmla="*/ 0 w 263422"/>
                  <a:gd name="connsiteY7" fmla="*/ 61631 h 30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422" h="308154">
                    <a:moveTo>
                      <a:pt x="0" y="61631"/>
                    </a:moveTo>
                    <a:lnTo>
                      <a:pt x="131711" y="61631"/>
                    </a:lnTo>
                    <a:lnTo>
                      <a:pt x="131711" y="0"/>
                    </a:lnTo>
                    <a:lnTo>
                      <a:pt x="263422" y="154077"/>
                    </a:lnTo>
                    <a:lnTo>
                      <a:pt x="131711" y="308154"/>
                    </a:lnTo>
                    <a:lnTo>
                      <a:pt x="131711" y="246523"/>
                    </a:lnTo>
                    <a:lnTo>
                      <a:pt x="0" y="246523"/>
                    </a:lnTo>
                    <a:lnTo>
                      <a:pt x="0" y="61631"/>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1631" rIns="79027" bIns="61631" numCol="1" spcCol="1270" anchor="ctr" anchorCtr="0">
                <a:noAutofit/>
              </a:bodyPr>
              <a:lstStyle/>
              <a:p>
                <a:pPr lvl="0" algn="ctr" defTabSz="711200">
                  <a:lnSpc>
                    <a:spcPct val="90000"/>
                  </a:lnSpc>
                  <a:spcBef>
                    <a:spcPct val="0"/>
                  </a:spcBef>
                  <a:spcAft>
                    <a:spcPct val="35000"/>
                  </a:spcAft>
                </a:pPr>
                <a:endParaRPr lang="zh-CN" altLang="en-US" sz="1600" kern="1200">
                  <a:solidFill>
                    <a:schemeClr val="tx1"/>
                  </a:solidFill>
                  <a:latin typeface="微软雅黑" panose="020B0503020204020204" charset="-122"/>
                  <a:ea typeface="微软雅黑" panose="020B0503020204020204" charset="-122"/>
                </a:endParaRPr>
              </a:p>
            </p:txBody>
          </p:sp>
        </p:grpSp>
        <p:grpSp>
          <p:nvGrpSpPr>
            <p:cNvPr id="36" name="组合 35"/>
            <p:cNvGrpSpPr/>
            <p:nvPr/>
          </p:nvGrpSpPr>
          <p:grpSpPr>
            <a:xfrm>
              <a:off x="323528" y="4148248"/>
              <a:ext cx="1800201" cy="753672"/>
              <a:chOff x="395536" y="803120"/>
              <a:chExt cx="1800201" cy="753672"/>
            </a:xfrm>
          </p:grpSpPr>
          <p:sp>
            <p:nvSpPr>
              <p:cNvPr id="45" name="任意多边形 44"/>
              <p:cNvSpPr/>
              <p:nvPr/>
            </p:nvSpPr>
            <p:spPr>
              <a:xfrm rot="5400000">
                <a:off x="1007604" y="191052"/>
                <a:ext cx="576065" cy="1800201"/>
              </a:xfrm>
              <a:custGeom>
                <a:avLst/>
                <a:gdLst>
                  <a:gd name="connsiteX0" fmla="*/ 0 w 1242559"/>
                  <a:gd name="connsiteY0" fmla="*/ 73586 h 735856"/>
                  <a:gd name="connsiteX1" fmla="*/ 73586 w 1242559"/>
                  <a:gd name="connsiteY1" fmla="*/ 0 h 735856"/>
                  <a:gd name="connsiteX2" fmla="*/ 1168973 w 1242559"/>
                  <a:gd name="connsiteY2" fmla="*/ 0 h 735856"/>
                  <a:gd name="connsiteX3" fmla="*/ 1242559 w 1242559"/>
                  <a:gd name="connsiteY3" fmla="*/ 73586 h 735856"/>
                  <a:gd name="connsiteX4" fmla="*/ 1242559 w 1242559"/>
                  <a:gd name="connsiteY4" fmla="*/ 662270 h 735856"/>
                  <a:gd name="connsiteX5" fmla="*/ 1168973 w 1242559"/>
                  <a:gd name="connsiteY5" fmla="*/ 735856 h 735856"/>
                  <a:gd name="connsiteX6" fmla="*/ 73586 w 1242559"/>
                  <a:gd name="connsiteY6" fmla="*/ 735856 h 735856"/>
                  <a:gd name="connsiteX7" fmla="*/ 0 w 1242559"/>
                  <a:gd name="connsiteY7" fmla="*/ 662270 h 735856"/>
                  <a:gd name="connsiteX8" fmla="*/ 0 w 1242559"/>
                  <a:gd name="connsiteY8" fmla="*/ 73586 h 735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559" h="735856">
                    <a:moveTo>
                      <a:pt x="0" y="73586"/>
                    </a:moveTo>
                    <a:cubicBezTo>
                      <a:pt x="0" y="32946"/>
                      <a:pt x="32946" y="0"/>
                      <a:pt x="73586" y="0"/>
                    </a:cubicBezTo>
                    <a:lnTo>
                      <a:pt x="1168973" y="0"/>
                    </a:lnTo>
                    <a:cubicBezTo>
                      <a:pt x="1209613" y="0"/>
                      <a:pt x="1242559" y="32946"/>
                      <a:pt x="1242559" y="73586"/>
                    </a:cubicBezTo>
                    <a:lnTo>
                      <a:pt x="1242559" y="662270"/>
                    </a:lnTo>
                    <a:cubicBezTo>
                      <a:pt x="1242559" y="702910"/>
                      <a:pt x="1209613" y="735856"/>
                      <a:pt x="1168973" y="735856"/>
                    </a:cubicBezTo>
                    <a:lnTo>
                      <a:pt x="73586" y="735856"/>
                    </a:lnTo>
                    <a:cubicBezTo>
                      <a:pt x="32946" y="735856"/>
                      <a:pt x="0" y="702910"/>
                      <a:pt x="0" y="662270"/>
                    </a:cubicBezTo>
                    <a:lnTo>
                      <a:pt x="0" y="73586"/>
                    </a:lnTo>
                    <a:close/>
                  </a:path>
                </a:pathLst>
              </a:cu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vert270" wrap="square" lIns="82512" tIns="82512" rIns="82512" bIns="82512" numCol="1" spcCol="1270" anchor="ctr" anchorCtr="0">
                <a:noAutofit/>
              </a:bodyPr>
              <a:lstStyle/>
              <a:p>
                <a:pPr lvl="0" algn="ctr" defTabSz="711200">
                  <a:lnSpc>
                    <a:spcPct val="90000"/>
                  </a:lnSpc>
                  <a:spcBef>
                    <a:spcPct val="0"/>
                  </a:spcBef>
                  <a:spcAft>
                    <a:spcPct val="35000"/>
                  </a:spcAft>
                </a:pPr>
                <a:r>
                  <a:rPr lang="zh-CN" altLang="en-US" sz="1600" kern="1200" dirty="0" smtClean="0">
                    <a:solidFill>
                      <a:schemeClr val="bg1"/>
                    </a:solidFill>
                    <a:latin typeface="微软雅黑" panose="020B0503020204020204" charset="-122"/>
                    <a:ea typeface="微软雅黑" panose="020B0503020204020204" charset="-122"/>
                  </a:rPr>
                  <a:t>原始数据整理</a:t>
                </a:r>
                <a:endParaRPr lang="zh-CN" altLang="en-US" sz="1600" kern="1200" dirty="0">
                  <a:solidFill>
                    <a:schemeClr val="bg1"/>
                  </a:solidFill>
                  <a:latin typeface="微软雅黑" panose="020B0503020204020204" charset="-122"/>
                  <a:ea typeface="微软雅黑" panose="020B0503020204020204" charset="-122"/>
                </a:endParaRPr>
              </a:p>
            </p:txBody>
          </p:sp>
          <p:sp>
            <p:nvSpPr>
              <p:cNvPr id="46" name="任意多边形 45"/>
              <p:cNvSpPr/>
              <p:nvPr/>
            </p:nvSpPr>
            <p:spPr>
              <a:xfrm rot="5400000">
                <a:off x="1206832" y="1181518"/>
                <a:ext cx="177608" cy="572940"/>
              </a:xfrm>
              <a:custGeom>
                <a:avLst/>
                <a:gdLst>
                  <a:gd name="connsiteX0" fmla="*/ 0 w 263422"/>
                  <a:gd name="connsiteY0" fmla="*/ 61631 h 308154"/>
                  <a:gd name="connsiteX1" fmla="*/ 131711 w 263422"/>
                  <a:gd name="connsiteY1" fmla="*/ 61631 h 308154"/>
                  <a:gd name="connsiteX2" fmla="*/ 131711 w 263422"/>
                  <a:gd name="connsiteY2" fmla="*/ 0 h 308154"/>
                  <a:gd name="connsiteX3" fmla="*/ 263422 w 263422"/>
                  <a:gd name="connsiteY3" fmla="*/ 154077 h 308154"/>
                  <a:gd name="connsiteX4" fmla="*/ 131711 w 263422"/>
                  <a:gd name="connsiteY4" fmla="*/ 308154 h 308154"/>
                  <a:gd name="connsiteX5" fmla="*/ 131711 w 263422"/>
                  <a:gd name="connsiteY5" fmla="*/ 246523 h 308154"/>
                  <a:gd name="connsiteX6" fmla="*/ 0 w 263422"/>
                  <a:gd name="connsiteY6" fmla="*/ 246523 h 308154"/>
                  <a:gd name="connsiteX7" fmla="*/ 0 w 263422"/>
                  <a:gd name="connsiteY7" fmla="*/ 61631 h 30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422" h="308154">
                    <a:moveTo>
                      <a:pt x="0" y="61631"/>
                    </a:moveTo>
                    <a:lnTo>
                      <a:pt x="131711" y="61631"/>
                    </a:lnTo>
                    <a:lnTo>
                      <a:pt x="131711" y="0"/>
                    </a:lnTo>
                    <a:lnTo>
                      <a:pt x="263422" y="154077"/>
                    </a:lnTo>
                    <a:lnTo>
                      <a:pt x="131711" y="308154"/>
                    </a:lnTo>
                    <a:lnTo>
                      <a:pt x="131711" y="246523"/>
                    </a:lnTo>
                    <a:lnTo>
                      <a:pt x="0" y="246523"/>
                    </a:lnTo>
                    <a:lnTo>
                      <a:pt x="0" y="61631"/>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1631" rIns="79027" bIns="61631" numCol="1" spcCol="1270" anchor="ctr" anchorCtr="0">
                <a:noAutofit/>
              </a:bodyPr>
              <a:lstStyle/>
              <a:p>
                <a:pPr lvl="0" algn="ctr" defTabSz="711200">
                  <a:lnSpc>
                    <a:spcPct val="90000"/>
                  </a:lnSpc>
                  <a:spcBef>
                    <a:spcPct val="0"/>
                  </a:spcBef>
                  <a:spcAft>
                    <a:spcPct val="35000"/>
                  </a:spcAft>
                </a:pPr>
                <a:endParaRPr lang="zh-CN" altLang="en-US" sz="1600" kern="1200">
                  <a:solidFill>
                    <a:schemeClr val="tx1"/>
                  </a:solidFill>
                  <a:latin typeface="微软雅黑" panose="020B0503020204020204" charset="-122"/>
                  <a:ea typeface="微软雅黑" panose="020B0503020204020204" charset="-122"/>
                </a:endParaRPr>
              </a:p>
            </p:txBody>
          </p:sp>
        </p:grpSp>
        <p:sp>
          <p:nvSpPr>
            <p:cNvPr id="37" name="任意多边形 36"/>
            <p:cNvSpPr/>
            <p:nvPr/>
          </p:nvSpPr>
          <p:spPr>
            <a:xfrm rot="5400000">
              <a:off x="935596" y="5193195"/>
              <a:ext cx="576065" cy="1800201"/>
            </a:xfrm>
            <a:custGeom>
              <a:avLst/>
              <a:gdLst>
                <a:gd name="connsiteX0" fmla="*/ 0 w 1242559"/>
                <a:gd name="connsiteY0" fmla="*/ 73586 h 735856"/>
                <a:gd name="connsiteX1" fmla="*/ 73586 w 1242559"/>
                <a:gd name="connsiteY1" fmla="*/ 0 h 735856"/>
                <a:gd name="connsiteX2" fmla="*/ 1168973 w 1242559"/>
                <a:gd name="connsiteY2" fmla="*/ 0 h 735856"/>
                <a:gd name="connsiteX3" fmla="*/ 1242559 w 1242559"/>
                <a:gd name="connsiteY3" fmla="*/ 73586 h 735856"/>
                <a:gd name="connsiteX4" fmla="*/ 1242559 w 1242559"/>
                <a:gd name="connsiteY4" fmla="*/ 662270 h 735856"/>
                <a:gd name="connsiteX5" fmla="*/ 1168973 w 1242559"/>
                <a:gd name="connsiteY5" fmla="*/ 735856 h 735856"/>
                <a:gd name="connsiteX6" fmla="*/ 73586 w 1242559"/>
                <a:gd name="connsiteY6" fmla="*/ 735856 h 735856"/>
                <a:gd name="connsiteX7" fmla="*/ 0 w 1242559"/>
                <a:gd name="connsiteY7" fmla="*/ 662270 h 735856"/>
                <a:gd name="connsiteX8" fmla="*/ 0 w 1242559"/>
                <a:gd name="connsiteY8" fmla="*/ 73586 h 735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559" h="735856">
                  <a:moveTo>
                    <a:pt x="0" y="73586"/>
                  </a:moveTo>
                  <a:cubicBezTo>
                    <a:pt x="0" y="32946"/>
                    <a:pt x="32946" y="0"/>
                    <a:pt x="73586" y="0"/>
                  </a:cubicBezTo>
                  <a:lnTo>
                    <a:pt x="1168973" y="0"/>
                  </a:lnTo>
                  <a:cubicBezTo>
                    <a:pt x="1209613" y="0"/>
                    <a:pt x="1242559" y="32946"/>
                    <a:pt x="1242559" y="73586"/>
                  </a:cubicBezTo>
                  <a:lnTo>
                    <a:pt x="1242559" y="662270"/>
                  </a:lnTo>
                  <a:cubicBezTo>
                    <a:pt x="1242559" y="702910"/>
                    <a:pt x="1209613" y="735856"/>
                    <a:pt x="1168973" y="735856"/>
                  </a:cubicBezTo>
                  <a:lnTo>
                    <a:pt x="73586" y="735856"/>
                  </a:lnTo>
                  <a:cubicBezTo>
                    <a:pt x="32946" y="735856"/>
                    <a:pt x="0" y="702910"/>
                    <a:pt x="0" y="662270"/>
                  </a:cubicBezTo>
                  <a:lnTo>
                    <a:pt x="0" y="73586"/>
                  </a:lnTo>
                  <a:close/>
                </a:path>
              </a:pathLst>
            </a:cu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vert270" wrap="square" lIns="82512" tIns="82512" rIns="82512" bIns="82512" numCol="1" spcCol="1270" anchor="ctr" anchorCtr="0">
              <a:noAutofit/>
            </a:bodyPr>
            <a:lstStyle/>
            <a:p>
              <a:pPr lvl="0" algn="ctr" defTabSz="711200">
                <a:lnSpc>
                  <a:spcPct val="90000"/>
                </a:lnSpc>
                <a:spcBef>
                  <a:spcPct val="0"/>
                </a:spcBef>
                <a:spcAft>
                  <a:spcPct val="35000"/>
                </a:spcAft>
              </a:pPr>
              <a:r>
                <a:rPr lang="zh-CN" altLang="en-US" sz="1600" kern="1200" dirty="0" smtClean="0">
                  <a:solidFill>
                    <a:schemeClr val="bg1"/>
                  </a:solidFill>
                  <a:latin typeface="微软雅黑" panose="020B0503020204020204" charset="-122"/>
                  <a:ea typeface="微软雅黑" panose="020B0503020204020204" charset="-122"/>
                </a:rPr>
                <a:t>盘点</a:t>
              </a:r>
              <a:r>
                <a:rPr lang="en-US" altLang="zh-CN" sz="1600" kern="1200" dirty="0" smtClean="0">
                  <a:solidFill>
                    <a:schemeClr val="bg1"/>
                  </a:solidFill>
                  <a:latin typeface="微软雅黑" panose="020B0503020204020204" charset="-122"/>
                  <a:ea typeface="微软雅黑" panose="020B0503020204020204" charset="-122"/>
                </a:rPr>
                <a:t>&amp;</a:t>
              </a:r>
              <a:r>
                <a:rPr lang="zh-CN" altLang="en-US" sz="1600" kern="1200" dirty="0" smtClean="0">
                  <a:solidFill>
                    <a:schemeClr val="bg1"/>
                  </a:solidFill>
                  <a:latin typeface="微软雅黑" panose="020B0503020204020204" charset="-122"/>
                  <a:ea typeface="微软雅黑" panose="020B0503020204020204" charset="-122"/>
                </a:rPr>
                <a:t>调账</a:t>
              </a:r>
              <a:endParaRPr lang="zh-CN" altLang="en-US" sz="1600" kern="1200" dirty="0">
                <a:solidFill>
                  <a:schemeClr val="bg1"/>
                </a:solidFill>
                <a:latin typeface="微软雅黑" panose="020B0503020204020204" charset="-122"/>
                <a:ea typeface="微软雅黑" panose="020B0503020204020204" charset="-122"/>
              </a:endParaRPr>
            </a:p>
          </p:txBody>
        </p:sp>
        <p:sp>
          <p:nvSpPr>
            <p:cNvPr id="38" name="矩形 37"/>
            <p:cNvSpPr/>
            <p:nvPr/>
          </p:nvSpPr>
          <p:spPr bwMode="auto">
            <a:xfrm>
              <a:off x="2195736" y="834212"/>
              <a:ext cx="6768752" cy="576000"/>
            </a:xfrm>
            <a:prstGeom prst="rect">
              <a:avLst/>
            </a:prstGeom>
            <a:solidFill>
              <a:schemeClr val="accent1">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r>
                <a:rPr kumimoji="1" lang="zh-CN" altLang="en-US" sz="1400" dirty="0" smtClean="0">
                  <a:solidFill>
                    <a:schemeClr val="tx1"/>
                  </a:solidFill>
                  <a:latin typeface="微软雅黑" panose="020B0503020204020204" charset="-122"/>
                  <a:ea typeface="微软雅黑" panose="020B0503020204020204" charset="-122"/>
                </a:rPr>
                <a:t>根据数据标准，类别划分、明确模板属性字段与属性值定义等，明确数据收集范围，同时制定</a:t>
              </a:r>
              <a:r>
                <a:rPr kumimoji="1" lang="en-US" altLang="zh-CN" sz="1400" dirty="0" smtClean="0">
                  <a:solidFill>
                    <a:schemeClr val="tx1"/>
                  </a:solidFill>
                  <a:latin typeface="微软雅黑" panose="020B0503020204020204" charset="-122"/>
                  <a:ea typeface="微软雅黑" panose="020B0503020204020204" charset="-122"/>
                </a:rPr>
                <a:t>《</a:t>
              </a:r>
              <a:r>
                <a:rPr kumimoji="1" lang="zh-CN" altLang="en-US" sz="1400" dirty="0" smtClean="0">
                  <a:solidFill>
                    <a:schemeClr val="tx1"/>
                  </a:solidFill>
                  <a:latin typeface="微软雅黑" panose="020B0503020204020204" charset="-122"/>
                  <a:ea typeface="微软雅黑" panose="020B0503020204020204" charset="-122"/>
                </a:rPr>
                <a:t>静态数据</a:t>
              </a:r>
              <a:r>
                <a:rPr kumimoji="1" lang="en-US" altLang="zh-CN" sz="1400" dirty="0" smtClean="0">
                  <a:solidFill>
                    <a:schemeClr val="tx1"/>
                  </a:solidFill>
                  <a:latin typeface="微软雅黑" panose="020B0503020204020204" charset="-122"/>
                  <a:ea typeface="微软雅黑" panose="020B0503020204020204" charset="-122"/>
                </a:rPr>
                <a:t>EXCEL</a:t>
              </a:r>
              <a:r>
                <a:rPr kumimoji="1" lang="zh-CN" altLang="en-US" sz="1400" dirty="0" smtClean="0">
                  <a:solidFill>
                    <a:schemeClr val="tx1"/>
                  </a:solidFill>
                  <a:latin typeface="微软雅黑" panose="020B0503020204020204" charset="-122"/>
                  <a:ea typeface="微软雅黑" panose="020B0503020204020204" charset="-122"/>
                </a:rPr>
                <a:t>明细表</a:t>
              </a:r>
              <a:r>
                <a:rPr kumimoji="1" lang="en-US" altLang="zh-CN" sz="1400" dirty="0" smtClean="0">
                  <a:solidFill>
                    <a:schemeClr val="tx1"/>
                  </a:solidFill>
                  <a:latin typeface="微软雅黑" panose="020B0503020204020204" charset="-122"/>
                  <a:ea typeface="微软雅黑" panose="020B0503020204020204" charset="-122"/>
                </a:rPr>
                <a:t>》</a:t>
              </a:r>
              <a:r>
                <a:rPr kumimoji="1" lang="zh-CN" altLang="en-US" sz="1400" dirty="0" smtClean="0">
                  <a:solidFill>
                    <a:schemeClr val="tx1"/>
                  </a:solidFill>
                  <a:latin typeface="微软雅黑" panose="020B0503020204020204" charset="-122"/>
                  <a:ea typeface="微软雅黑" panose="020B0503020204020204" charset="-122"/>
                </a:rPr>
                <a:t>和</a:t>
              </a:r>
              <a:r>
                <a:rPr kumimoji="1" lang="en-US" altLang="zh-CN" sz="1400" dirty="0">
                  <a:solidFill>
                    <a:schemeClr val="tx1"/>
                  </a:solidFill>
                  <a:latin typeface="微软雅黑" panose="020B0503020204020204" charset="-122"/>
                  <a:ea typeface="微软雅黑" panose="020B0503020204020204" charset="-122"/>
                </a:rPr>
                <a:t>《</a:t>
              </a:r>
              <a:r>
                <a:rPr kumimoji="1" lang="zh-CN" altLang="en-US" sz="1400" dirty="0">
                  <a:solidFill>
                    <a:schemeClr val="tx1"/>
                  </a:solidFill>
                  <a:latin typeface="微软雅黑" panose="020B0503020204020204" charset="-122"/>
                  <a:ea typeface="微软雅黑" panose="020B0503020204020204" charset="-122"/>
                </a:rPr>
                <a:t>动态数据</a:t>
              </a:r>
              <a:r>
                <a:rPr kumimoji="1" lang="en-US" altLang="zh-CN" sz="1400" dirty="0">
                  <a:solidFill>
                    <a:schemeClr val="tx1"/>
                  </a:solidFill>
                  <a:latin typeface="微软雅黑" panose="020B0503020204020204" charset="-122"/>
                  <a:ea typeface="微软雅黑" panose="020B0503020204020204" charset="-122"/>
                </a:rPr>
                <a:t>EXCEL</a:t>
              </a:r>
              <a:r>
                <a:rPr kumimoji="1" lang="zh-CN" altLang="en-US" sz="1400" dirty="0">
                  <a:solidFill>
                    <a:schemeClr val="tx1"/>
                  </a:solidFill>
                  <a:latin typeface="微软雅黑" panose="020B0503020204020204" charset="-122"/>
                  <a:ea typeface="微软雅黑" panose="020B0503020204020204" charset="-122"/>
                </a:rPr>
                <a:t>明细表</a:t>
              </a:r>
              <a:r>
                <a:rPr kumimoji="1" lang="en-US" altLang="zh-CN" sz="1400" dirty="0" smtClean="0">
                  <a:solidFill>
                    <a:schemeClr val="tx1"/>
                  </a:solidFill>
                  <a:latin typeface="微软雅黑" panose="020B0503020204020204" charset="-122"/>
                  <a:ea typeface="微软雅黑" panose="020B0503020204020204" charset="-122"/>
                </a:rPr>
                <a:t>》</a:t>
              </a:r>
              <a:endParaRPr kumimoji="1" lang="zh-CN" altLang="en-US" sz="1400" dirty="0">
                <a:solidFill>
                  <a:schemeClr val="tx1"/>
                </a:solidFill>
                <a:latin typeface="微软雅黑" panose="020B0503020204020204" charset="-122"/>
                <a:ea typeface="微软雅黑" panose="020B0503020204020204" charset="-122"/>
              </a:endParaRPr>
            </a:p>
          </p:txBody>
        </p:sp>
        <p:sp>
          <p:nvSpPr>
            <p:cNvPr id="39" name="矩形 38"/>
            <p:cNvSpPr/>
            <p:nvPr/>
          </p:nvSpPr>
          <p:spPr bwMode="auto">
            <a:xfrm>
              <a:off x="2195736" y="4977204"/>
              <a:ext cx="6768752" cy="576000"/>
            </a:xfrm>
            <a:prstGeom prst="rect">
              <a:avLst/>
            </a:prstGeom>
            <a:solidFill>
              <a:schemeClr val="accent1">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r>
                <a:rPr kumimoji="1" lang="zh-CN" altLang="en-US" sz="1400" dirty="0" smtClean="0">
                  <a:solidFill>
                    <a:schemeClr val="tx1"/>
                  </a:solidFill>
                  <a:latin typeface="微软雅黑" panose="020B0503020204020204" charset="-122"/>
                  <a:ea typeface="微软雅黑" panose="020B0503020204020204" charset="-122"/>
                </a:rPr>
                <a:t>按照</a:t>
              </a:r>
              <a:r>
                <a:rPr kumimoji="1" lang="zh-CN" altLang="en-US" sz="1400" dirty="0">
                  <a:solidFill>
                    <a:schemeClr val="tx1"/>
                  </a:solidFill>
                  <a:latin typeface="微软雅黑" panose="020B0503020204020204" charset="-122"/>
                  <a:ea typeface="微软雅黑" panose="020B0503020204020204" charset="-122"/>
                </a:rPr>
                <a:t>新</a:t>
              </a:r>
              <a:r>
                <a:rPr kumimoji="1" lang="zh-CN" altLang="en-US" sz="1400" dirty="0" smtClean="0">
                  <a:solidFill>
                    <a:schemeClr val="tx1"/>
                  </a:solidFill>
                  <a:latin typeface="微软雅黑" panose="020B0503020204020204" charset="-122"/>
                  <a:ea typeface="微软雅黑" panose="020B0503020204020204" charset="-122"/>
                </a:rPr>
                <a:t>的编码规则，对整理后数据进行配码，并正式形成</a:t>
              </a:r>
              <a:r>
                <a:rPr kumimoji="1" lang="zh-CN" altLang="en-US" sz="1400" dirty="0">
                  <a:solidFill>
                    <a:schemeClr val="tx1"/>
                  </a:solidFill>
                  <a:latin typeface="微软雅黑" panose="020B0503020204020204" charset="-122"/>
                  <a:ea typeface="微软雅黑" panose="020B0503020204020204" charset="-122"/>
                </a:rPr>
                <a:t>企业</a:t>
              </a:r>
              <a:r>
                <a:rPr kumimoji="1" lang="en-US" altLang="zh-CN" sz="1400" dirty="0" smtClean="0">
                  <a:solidFill>
                    <a:schemeClr val="tx1"/>
                  </a:solidFill>
                  <a:latin typeface="微软雅黑" panose="020B0503020204020204" charset="-122"/>
                  <a:ea typeface="微软雅黑" panose="020B0503020204020204" charset="-122"/>
                </a:rPr>
                <a:t>《</a:t>
              </a:r>
              <a:r>
                <a:rPr kumimoji="1" lang="zh-CN" altLang="en-US" sz="1400" dirty="0" smtClean="0">
                  <a:solidFill>
                    <a:schemeClr val="tx1"/>
                  </a:solidFill>
                  <a:latin typeface="微软雅黑" panose="020B0503020204020204" charset="-122"/>
                  <a:ea typeface="微软雅黑" panose="020B0503020204020204" charset="-122"/>
                </a:rPr>
                <a:t>静态主数据清单</a:t>
              </a:r>
              <a:r>
                <a:rPr kumimoji="1" lang="en-US" altLang="zh-CN" sz="1400" dirty="0" smtClean="0">
                  <a:solidFill>
                    <a:schemeClr val="tx1"/>
                  </a:solidFill>
                  <a:latin typeface="微软雅黑" panose="020B0503020204020204" charset="-122"/>
                  <a:ea typeface="微软雅黑" panose="020B0503020204020204" charset="-122"/>
                </a:rPr>
                <a:t>》</a:t>
              </a:r>
              <a:r>
                <a:rPr kumimoji="1" lang="zh-CN" altLang="en-US" sz="1400" dirty="0" smtClean="0">
                  <a:solidFill>
                    <a:schemeClr val="tx1"/>
                  </a:solidFill>
                  <a:latin typeface="微软雅黑" panose="020B0503020204020204" charset="-122"/>
                  <a:ea typeface="微软雅黑" panose="020B0503020204020204" charset="-122"/>
                </a:rPr>
                <a:t>，同时完成对图纸的配码</a:t>
              </a:r>
              <a:endParaRPr kumimoji="1" lang="zh-CN" altLang="en-US" sz="1400" dirty="0">
                <a:solidFill>
                  <a:schemeClr val="tx1"/>
                </a:solidFill>
                <a:latin typeface="微软雅黑" panose="020B0503020204020204" charset="-122"/>
                <a:ea typeface="微软雅黑" panose="020B0503020204020204" charset="-122"/>
              </a:endParaRPr>
            </a:p>
          </p:txBody>
        </p:sp>
        <p:sp>
          <p:nvSpPr>
            <p:cNvPr id="40" name="矩形 39"/>
            <p:cNvSpPr/>
            <p:nvPr/>
          </p:nvSpPr>
          <p:spPr bwMode="auto">
            <a:xfrm>
              <a:off x="2195736" y="1663554"/>
              <a:ext cx="6768752" cy="576000"/>
            </a:xfrm>
            <a:prstGeom prst="rect">
              <a:avLst/>
            </a:prstGeom>
            <a:solidFill>
              <a:schemeClr val="accent1">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r>
                <a:rPr kumimoji="1" lang="zh-CN" altLang="en-US" sz="1400" dirty="0" smtClean="0">
                  <a:solidFill>
                    <a:schemeClr val="tx1"/>
                  </a:solidFill>
                  <a:latin typeface="微软雅黑" panose="020B0503020204020204" charset="-122"/>
                  <a:ea typeface="微软雅黑" panose="020B0503020204020204" charset="-122"/>
                </a:rPr>
                <a:t>根据数据类别，结合数据的实际业务应用情况，明确数据整理的人员分工</a:t>
              </a:r>
              <a:endParaRPr kumimoji="1" lang="zh-CN" altLang="en-US" sz="1400" dirty="0">
                <a:solidFill>
                  <a:schemeClr val="tx1"/>
                </a:solidFill>
                <a:latin typeface="微软雅黑" panose="020B0503020204020204" charset="-122"/>
                <a:ea typeface="微软雅黑" panose="020B0503020204020204" charset="-122"/>
              </a:endParaRPr>
            </a:p>
          </p:txBody>
        </p:sp>
        <p:sp>
          <p:nvSpPr>
            <p:cNvPr id="41" name="矩形 40"/>
            <p:cNvSpPr/>
            <p:nvPr/>
          </p:nvSpPr>
          <p:spPr bwMode="auto">
            <a:xfrm>
              <a:off x="2195736" y="2492896"/>
              <a:ext cx="6768752" cy="576000"/>
            </a:xfrm>
            <a:prstGeom prst="rect">
              <a:avLst/>
            </a:prstGeom>
            <a:solidFill>
              <a:schemeClr val="accent1">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r>
                <a:rPr kumimoji="1" lang="zh-CN" altLang="en-US" sz="1400" dirty="0" smtClean="0">
                  <a:solidFill>
                    <a:schemeClr val="tx1"/>
                  </a:solidFill>
                  <a:latin typeface="微软雅黑" panose="020B0503020204020204" charset="-122"/>
                  <a:ea typeface="微软雅黑" panose="020B0503020204020204" charset="-122"/>
                </a:rPr>
                <a:t>各分子公司将原始数据导出至</a:t>
              </a:r>
              <a:r>
                <a:rPr kumimoji="1" lang="en-US" altLang="zh-CN" sz="1400" dirty="0" smtClean="0">
                  <a:solidFill>
                    <a:schemeClr val="tx1"/>
                  </a:solidFill>
                  <a:latin typeface="微软雅黑" panose="020B0503020204020204" charset="-122"/>
                  <a:ea typeface="微软雅黑" panose="020B0503020204020204" charset="-122"/>
                </a:rPr>
                <a:t>excel</a:t>
              </a:r>
              <a:r>
                <a:rPr kumimoji="1" lang="zh-CN" altLang="en-US" sz="1400" dirty="0" smtClean="0">
                  <a:solidFill>
                    <a:schemeClr val="tx1"/>
                  </a:solidFill>
                  <a:latin typeface="微软雅黑" panose="020B0503020204020204" charset="-122"/>
                  <a:ea typeface="微软雅黑" panose="020B0503020204020204" charset="-122"/>
                </a:rPr>
                <a:t>，合并后，生成企业完整的原始数据清单</a:t>
              </a:r>
              <a:endParaRPr kumimoji="1" lang="zh-CN" altLang="en-US" sz="1400" dirty="0">
                <a:solidFill>
                  <a:schemeClr val="tx1"/>
                </a:solidFill>
                <a:latin typeface="微软雅黑" panose="020B0503020204020204" charset="-122"/>
                <a:ea typeface="微软雅黑" panose="020B0503020204020204" charset="-122"/>
              </a:endParaRPr>
            </a:p>
          </p:txBody>
        </p:sp>
        <p:sp>
          <p:nvSpPr>
            <p:cNvPr id="42" name="矩形 41"/>
            <p:cNvSpPr/>
            <p:nvPr/>
          </p:nvSpPr>
          <p:spPr bwMode="auto">
            <a:xfrm>
              <a:off x="2195736" y="3213557"/>
              <a:ext cx="6768752" cy="788427"/>
            </a:xfrm>
            <a:prstGeom prst="rect">
              <a:avLst/>
            </a:prstGeom>
            <a:solidFill>
              <a:schemeClr val="accent1">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r>
                <a:rPr kumimoji="1" lang="zh-CN" altLang="en-US" sz="1400" dirty="0" smtClean="0">
                  <a:solidFill>
                    <a:schemeClr val="tx1"/>
                  </a:solidFill>
                  <a:latin typeface="微软雅黑" panose="020B0503020204020204" charset="-122"/>
                  <a:ea typeface="微软雅黑" panose="020B0503020204020204" charset="-122"/>
                </a:rPr>
                <a:t>按照新的分类标准重新归类，将新旧标准无法转换的数据标记为错码；将完全重复的数据，保留申请时间较早或编码较小数据，申请时间较晚或编码较大的数据标记为重码，并记录与保留码的对照关系</a:t>
              </a:r>
              <a:endParaRPr kumimoji="1" lang="zh-CN" altLang="en-US" sz="1400" dirty="0">
                <a:solidFill>
                  <a:schemeClr val="tx1"/>
                </a:solidFill>
                <a:latin typeface="微软雅黑" panose="020B0503020204020204" charset="-122"/>
                <a:ea typeface="微软雅黑" panose="020B0503020204020204" charset="-122"/>
              </a:endParaRPr>
            </a:p>
          </p:txBody>
        </p:sp>
        <p:sp>
          <p:nvSpPr>
            <p:cNvPr id="43" name="矩形 42"/>
            <p:cNvSpPr/>
            <p:nvPr/>
          </p:nvSpPr>
          <p:spPr bwMode="auto">
            <a:xfrm>
              <a:off x="2195736" y="4149080"/>
              <a:ext cx="6768752" cy="576000"/>
            </a:xfrm>
            <a:prstGeom prst="rect">
              <a:avLst/>
            </a:prstGeom>
            <a:solidFill>
              <a:schemeClr val="accent1">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r>
                <a:rPr kumimoji="1" lang="zh-CN" altLang="en-US" sz="1400" dirty="0" smtClean="0">
                  <a:solidFill>
                    <a:schemeClr val="tx1"/>
                  </a:solidFill>
                  <a:latin typeface="微软雅黑" panose="020B0503020204020204" charset="-122"/>
                  <a:ea typeface="微软雅黑" panose="020B0503020204020204" charset="-122"/>
                </a:rPr>
                <a:t>根据</a:t>
              </a:r>
              <a:r>
                <a:rPr kumimoji="1" lang="zh-CN" altLang="en-US" sz="1400" dirty="0">
                  <a:solidFill>
                    <a:schemeClr val="tx1"/>
                  </a:solidFill>
                  <a:latin typeface="微软雅黑" panose="020B0503020204020204" charset="-122"/>
                  <a:ea typeface="微软雅黑" panose="020B0503020204020204" charset="-122"/>
                </a:rPr>
                <a:t>数据标准</a:t>
              </a:r>
              <a:r>
                <a:rPr kumimoji="1" lang="zh-CN" altLang="en-US" sz="1400" dirty="0" smtClean="0">
                  <a:solidFill>
                    <a:schemeClr val="tx1"/>
                  </a:solidFill>
                  <a:latin typeface="微软雅黑" panose="020B0503020204020204" charset="-122"/>
                  <a:ea typeface="微软雅黑" panose="020B0503020204020204" charset="-122"/>
                </a:rPr>
                <a:t>，对原始数据的属性值进行补充、规范，删除。整理完毕后，再进一步排重，记录重码和对照关系</a:t>
              </a:r>
              <a:endParaRPr kumimoji="1" lang="zh-CN" altLang="en-US" sz="1400" dirty="0">
                <a:solidFill>
                  <a:schemeClr val="tx1"/>
                </a:solidFill>
                <a:latin typeface="微软雅黑" panose="020B0503020204020204" charset="-122"/>
                <a:ea typeface="微软雅黑" panose="020B0503020204020204" charset="-122"/>
              </a:endParaRPr>
            </a:p>
          </p:txBody>
        </p:sp>
        <p:sp>
          <p:nvSpPr>
            <p:cNvPr id="44" name="矩形 43"/>
            <p:cNvSpPr/>
            <p:nvPr/>
          </p:nvSpPr>
          <p:spPr bwMode="auto">
            <a:xfrm>
              <a:off x="2195736" y="5805328"/>
              <a:ext cx="6768752" cy="576000"/>
            </a:xfrm>
            <a:prstGeom prst="rect">
              <a:avLst/>
            </a:prstGeom>
            <a:solidFill>
              <a:schemeClr val="accent1">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r>
                <a:rPr kumimoji="1" lang="zh-CN" altLang="zh-CN" sz="1400" dirty="0">
                  <a:solidFill>
                    <a:schemeClr val="tx1"/>
                  </a:solidFill>
                  <a:latin typeface="微软雅黑" panose="020B0503020204020204" charset="-122"/>
                  <a:ea typeface="微软雅黑" panose="020B0503020204020204" charset="-122"/>
                </a:rPr>
                <a:t>各分子公司根据</a:t>
              </a:r>
              <a:r>
                <a:rPr kumimoji="1" lang="en-US" altLang="zh-CN" sz="1400" dirty="0">
                  <a:solidFill>
                    <a:schemeClr val="tx1"/>
                  </a:solidFill>
                  <a:latin typeface="微软雅黑" panose="020B0503020204020204" charset="-122"/>
                  <a:ea typeface="微软雅黑" panose="020B0503020204020204" charset="-122"/>
                </a:rPr>
                <a:t>《</a:t>
              </a:r>
              <a:r>
                <a:rPr kumimoji="1" lang="zh-CN" altLang="zh-CN" sz="1400" dirty="0">
                  <a:solidFill>
                    <a:schemeClr val="tx1"/>
                  </a:solidFill>
                  <a:latin typeface="微软雅黑" panose="020B0503020204020204" charset="-122"/>
                  <a:ea typeface="微软雅黑" panose="020B0503020204020204" charset="-122"/>
                </a:rPr>
                <a:t>静态主数据</a:t>
              </a:r>
              <a:r>
                <a:rPr kumimoji="1" lang="zh-CN" altLang="en-US" sz="1400" dirty="0">
                  <a:solidFill>
                    <a:schemeClr val="tx1"/>
                  </a:solidFill>
                  <a:latin typeface="微软雅黑" panose="020B0503020204020204" charset="-122"/>
                  <a:ea typeface="微软雅黑" panose="020B0503020204020204" charset="-122"/>
                </a:rPr>
                <a:t>清单</a:t>
              </a:r>
              <a:r>
                <a:rPr kumimoji="1" lang="zh-CN" altLang="zh-CN" sz="1400" dirty="0">
                  <a:solidFill>
                    <a:schemeClr val="tx1"/>
                  </a:solidFill>
                  <a:latin typeface="微软雅黑" panose="020B0503020204020204" charset="-122"/>
                  <a:ea typeface="微软雅黑" panose="020B0503020204020204" charset="-122"/>
                </a:rPr>
                <a:t>》，盘点实物</a:t>
              </a:r>
              <a:r>
                <a:rPr kumimoji="1" lang="zh-CN" altLang="zh-CN" sz="1400" dirty="0" smtClean="0">
                  <a:solidFill>
                    <a:schemeClr val="tx1"/>
                  </a:solidFill>
                  <a:latin typeface="微软雅黑" panose="020B0503020204020204" charset="-122"/>
                  <a:ea typeface="微软雅黑" panose="020B0503020204020204" charset="-122"/>
                </a:rPr>
                <a:t>库</a:t>
              </a:r>
              <a:r>
                <a:rPr kumimoji="1" lang="zh-CN" altLang="en-US" sz="1400" dirty="0" smtClean="0">
                  <a:solidFill>
                    <a:schemeClr val="tx1"/>
                  </a:solidFill>
                  <a:latin typeface="微软雅黑" panose="020B0503020204020204" charset="-122"/>
                  <a:ea typeface="微软雅黑" panose="020B0503020204020204" charset="-122"/>
                </a:rPr>
                <a:t>存，账务</a:t>
              </a:r>
              <a:r>
                <a:rPr kumimoji="1" lang="zh-CN" altLang="en-US" sz="1400" dirty="0">
                  <a:solidFill>
                    <a:schemeClr val="tx1"/>
                  </a:solidFill>
                  <a:latin typeface="微软雅黑" panose="020B0503020204020204" charset="-122"/>
                  <a:ea typeface="微软雅黑" panose="020B0503020204020204" charset="-122"/>
                </a:rPr>
                <a:t>调整，形成</a:t>
              </a:r>
              <a:r>
                <a:rPr kumimoji="1" lang="en-US" altLang="zh-CN" sz="1400" dirty="0">
                  <a:solidFill>
                    <a:schemeClr val="tx1"/>
                  </a:solidFill>
                  <a:latin typeface="微软雅黑" panose="020B0503020204020204" charset="-122"/>
                  <a:ea typeface="微软雅黑" panose="020B0503020204020204" charset="-122"/>
                </a:rPr>
                <a:t>《</a:t>
              </a:r>
              <a:r>
                <a:rPr kumimoji="1" lang="zh-CN" altLang="en-US" sz="1400" dirty="0">
                  <a:solidFill>
                    <a:schemeClr val="tx1"/>
                  </a:solidFill>
                  <a:latin typeface="微软雅黑" panose="020B0503020204020204" charset="-122"/>
                  <a:ea typeface="微软雅黑" panose="020B0503020204020204" charset="-122"/>
                </a:rPr>
                <a:t>动态数据</a:t>
              </a:r>
              <a:r>
                <a:rPr kumimoji="1" lang="en-US" altLang="zh-CN" sz="1400" dirty="0">
                  <a:solidFill>
                    <a:schemeClr val="tx1"/>
                  </a:solidFill>
                  <a:latin typeface="微软雅黑" panose="020B0503020204020204" charset="-122"/>
                  <a:ea typeface="微软雅黑" panose="020B0503020204020204" charset="-122"/>
                </a:rPr>
                <a:t>EXCEL</a:t>
              </a:r>
              <a:r>
                <a:rPr kumimoji="1" lang="zh-CN" altLang="en-US" sz="1400" dirty="0">
                  <a:solidFill>
                    <a:schemeClr val="tx1"/>
                  </a:solidFill>
                  <a:latin typeface="微软雅黑" panose="020B0503020204020204" charset="-122"/>
                  <a:ea typeface="微软雅黑" panose="020B0503020204020204" charset="-122"/>
                </a:rPr>
                <a:t>明细表</a:t>
              </a:r>
              <a:r>
                <a:rPr kumimoji="1" lang="en-US" altLang="zh-CN" sz="1400" dirty="0" smtClean="0">
                  <a:solidFill>
                    <a:schemeClr val="tx1"/>
                  </a:solidFill>
                  <a:latin typeface="微软雅黑" panose="020B0503020204020204" charset="-122"/>
                  <a:ea typeface="微软雅黑" panose="020B0503020204020204" charset="-122"/>
                </a:rPr>
                <a:t>》</a:t>
              </a:r>
              <a:endParaRPr kumimoji="1" lang="zh-CN" altLang="en-US" sz="1400" dirty="0">
                <a:solidFill>
                  <a:schemeClr val="tx1"/>
                </a:solidFill>
                <a:latin typeface="微软雅黑" panose="020B0503020204020204" charset="-122"/>
                <a:ea typeface="微软雅黑" panose="020B0503020204020204" charset="-122"/>
              </a:endParaRPr>
            </a:p>
          </p:txBody>
        </p:sp>
      </p:gr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页脚占位符 2"/>
          <p:cNvSpPr>
            <a:spLocks noGrp="1"/>
          </p:cNvSpPr>
          <p:nvPr>
            <p:ph type="ftr" sz="quarter" idx="4294967295"/>
          </p:nvPr>
        </p:nvSpPr>
        <p:spPr>
          <a:xfrm>
            <a:off x="5943600" y="6519863"/>
            <a:ext cx="2895600" cy="298450"/>
          </a:xfrm>
          <a:prstGeom prst="rect">
            <a:avLst/>
          </a:prstGeom>
        </p:spPr>
        <p:txBody>
          <a:bodyPr/>
          <a:lstStyle/>
          <a:p>
            <a:pPr>
              <a:defRPr/>
            </a:pPr>
            <a:r>
              <a:rPr lang="en-US" altLang="zh-CN" smtClean="0"/>
              <a:t>www.pcitc.com</a:t>
            </a:r>
            <a:endParaRPr lang="en-US" altLang="zh-CN"/>
          </a:p>
        </p:txBody>
      </p:sp>
      <p:sp>
        <p:nvSpPr>
          <p:cNvPr id="29" name="Rectangle 6"/>
          <p:cNvSpPr txBox="1">
            <a:spLocks noChangeArrowheads="1"/>
          </p:cNvSpPr>
          <p:nvPr/>
        </p:nvSpPr>
        <p:spPr bwMode="white">
          <a:xfrm>
            <a:off x="395536" y="116632"/>
            <a:ext cx="6624736" cy="609600"/>
          </a:xfrm>
          <a:prstGeom prst="rect">
            <a:avLst/>
          </a:prstGeom>
          <a:noFill/>
          <a:ln w="9525">
            <a:noFill/>
            <a:miter lim="800000"/>
          </a:ln>
        </p:spPr>
        <p:txBody>
          <a:bodyPr vert="horz" wrap="square" lIns="91440" tIns="45720" rIns="91440" bIns="45720" numCol="1" anchor="ctr" anchorCtr="0" compatLnSpc="1"/>
          <a:lstStyle/>
          <a:p>
            <a:pPr lvl="0" eaLnBrk="0" hangingPunct="0"/>
            <a:r>
              <a:rPr lang="en-US" altLang="zh-CN" sz="2600" kern="0" dirty="0" smtClean="0">
                <a:solidFill>
                  <a:schemeClr val="bg1"/>
                </a:solidFill>
                <a:latin typeface="微软雅黑" panose="020B0503020204020204" charset="-122"/>
                <a:ea typeface="微软雅黑" panose="020B0503020204020204" charset="-122"/>
              </a:rPr>
              <a:t>PCITC-MDM</a:t>
            </a:r>
            <a:r>
              <a:rPr lang="zh-CN" altLang="en-US" sz="2600" kern="0" dirty="0" smtClean="0">
                <a:solidFill>
                  <a:schemeClr val="bg1"/>
                </a:solidFill>
                <a:latin typeface="微软雅黑" panose="020B0503020204020204" charset="-122"/>
                <a:ea typeface="微软雅黑" panose="020B0503020204020204" charset="-122"/>
              </a:rPr>
              <a:t>的</a:t>
            </a:r>
            <a:r>
              <a:rPr lang="zh-CN" altLang="en-US" sz="2600" kern="0" dirty="0" smtClean="0">
                <a:solidFill>
                  <a:schemeClr val="bg1"/>
                </a:solidFill>
                <a:latin typeface="微软雅黑" panose="020B0503020204020204" charset="-122"/>
                <a:ea typeface="微软雅黑" panose="020B0503020204020204" charset="-122"/>
                <a:cs typeface="+mj-cs"/>
              </a:rPr>
              <a:t>功能架构</a:t>
            </a:r>
            <a:endParaRPr kumimoji="0" lang="zh-CN" altLang="en-US" sz="2600" b="1"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cs typeface="+mj-cs"/>
            </a:endParaRPr>
          </a:p>
        </p:txBody>
      </p:sp>
      <p:sp>
        <p:nvSpPr>
          <p:cNvPr id="106"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pic>
        <p:nvPicPr>
          <p:cNvPr id="2" name="图片 1"/>
          <p:cNvPicPr>
            <a:picLocks noChangeAspect="1"/>
          </p:cNvPicPr>
          <p:nvPr/>
        </p:nvPicPr>
        <p:blipFill>
          <a:blip r:embed="rId1"/>
          <a:stretch>
            <a:fillRect/>
          </a:stretch>
        </p:blipFill>
        <p:spPr>
          <a:xfrm>
            <a:off x="681037" y="752475"/>
            <a:ext cx="7781925" cy="5353050"/>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内容占位符 2"/>
          <p:cNvSpPr>
            <a:spLocks noGrp="1"/>
          </p:cNvSpPr>
          <p:nvPr>
            <p:ph idx="1"/>
          </p:nvPr>
        </p:nvSpPr>
        <p:spPr>
          <a:xfrm>
            <a:off x="323528" y="908720"/>
            <a:ext cx="8496944" cy="1594622"/>
          </a:xfrm>
          <a:solidFill>
            <a:schemeClr val="bg1"/>
          </a:solidFill>
          <a:ln w="25400" cap="flat" cmpd="sng" algn="ctr">
            <a:solidFill>
              <a:schemeClr val="bg1"/>
            </a:solidFill>
            <a:prstDash val="solid"/>
            <a:miter lim="800000"/>
          </a:ln>
          <a:effectLst>
            <a:innerShdw blurRad="76200">
              <a:prstClr val="black">
                <a:alpha val="84000"/>
              </a:prstClr>
            </a:innerShdw>
          </a:effectLst>
        </p:spPr>
        <p:style>
          <a:lnRef idx="2">
            <a:schemeClr val="accent1">
              <a:shade val="50000"/>
            </a:schemeClr>
          </a:lnRef>
          <a:fillRef idx="1">
            <a:schemeClr val="accent1"/>
          </a:fillRef>
          <a:effectRef idx="0">
            <a:schemeClr val="accent1"/>
          </a:effectRef>
          <a:fontRef idx="minor">
            <a:schemeClr val="lt1"/>
          </a:fontRef>
        </p:style>
        <p:txBody>
          <a:bodyPr vert="horz" wrap="square" lIns="180000" tIns="180000" rIns="180000" bIns="180000" numCol="1" anchor="t" anchorCtr="0" compatLnSpc="1">
            <a:spAutoFit/>
          </a:bodyPr>
          <a:lstStyle/>
          <a:p>
            <a:pPr>
              <a:lnSpc>
                <a:spcPct val="100000"/>
              </a:lnSpc>
              <a:spcBef>
                <a:spcPct val="0"/>
              </a:spcBef>
              <a:buNone/>
            </a:pPr>
            <a:r>
              <a:rPr lang="zh-CN" altLang="en-US" sz="1600" kern="1200" dirty="0" smtClean="0">
                <a:solidFill>
                  <a:srgbClr val="053F85"/>
                </a:solidFill>
                <a:latin typeface="Times New Roman" panose="02020603050405020304" pitchFamily="18" charset="0"/>
                <a:ea typeface="微软雅黑" panose="020B0503020204020204" charset="-122"/>
                <a:cs typeface="Times New Roman" panose="02020603050405020304" pitchFamily="18" charset="0"/>
              </a:rPr>
              <a:t>建立信息标准运维体系。运维体系由组织、制度、流程、知识库、平台组成</a:t>
            </a:r>
            <a:endParaRPr lang="en-US" altLang="zh-CN" sz="1600" kern="1200" dirty="0" smtClean="0">
              <a:solidFill>
                <a:srgbClr val="053F85"/>
              </a:solidFill>
              <a:latin typeface="Times New Roman" panose="02020603050405020304" pitchFamily="18" charset="0"/>
              <a:ea typeface="微软雅黑" panose="020B0503020204020204" charset="-122"/>
              <a:cs typeface="Times New Roman" panose="02020603050405020304" pitchFamily="18" charset="0"/>
            </a:endParaRPr>
          </a:p>
          <a:p>
            <a:pPr>
              <a:lnSpc>
                <a:spcPct val="100000"/>
              </a:lnSpc>
              <a:spcBef>
                <a:spcPct val="0"/>
              </a:spcBef>
              <a:buNone/>
            </a:pPr>
            <a:r>
              <a:rPr lang="zh-CN" altLang="en-US" sz="1600" kern="1200" dirty="0" smtClean="0">
                <a:solidFill>
                  <a:srgbClr val="053F85"/>
                </a:solidFill>
                <a:latin typeface="Times New Roman" panose="02020603050405020304" pitchFamily="18" charset="0"/>
                <a:ea typeface="微软雅黑" panose="020B0503020204020204" charset="-122"/>
                <a:cs typeface="Times New Roman" panose="02020603050405020304" pitchFamily="18" charset="0"/>
              </a:rPr>
              <a:t>建立总部</a:t>
            </a:r>
            <a:r>
              <a:rPr lang="en-US" altLang="zh-CN" sz="1600" kern="1200" dirty="0" smtClean="0">
                <a:solidFill>
                  <a:srgbClr val="053F85"/>
                </a:solidFill>
                <a:latin typeface="Times New Roman" panose="02020603050405020304" pitchFamily="18" charset="0"/>
                <a:ea typeface="微软雅黑" panose="020B0503020204020204" charset="-122"/>
                <a:cs typeface="Times New Roman" panose="02020603050405020304" pitchFamily="18" charset="0"/>
              </a:rPr>
              <a:t>—</a:t>
            </a:r>
            <a:r>
              <a:rPr lang="zh-CN" altLang="en-US" sz="1600" kern="1200" dirty="0" smtClean="0">
                <a:solidFill>
                  <a:srgbClr val="053F85"/>
                </a:solidFill>
                <a:latin typeface="Times New Roman" panose="02020603050405020304" pitchFamily="18" charset="0"/>
                <a:ea typeface="微软雅黑" panose="020B0503020204020204" charset="-122"/>
                <a:cs typeface="Times New Roman" panose="02020603050405020304" pitchFamily="18" charset="0"/>
              </a:rPr>
              <a:t>分</a:t>
            </a:r>
            <a:r>
              <a:rPr lang="en-US" altLang="zh-CN" sz="1600" kern="1200" dirty="0" smtClean="0">
                <a:solidFill>
                  <a:srgbClr val="053F85"/>
                </a:solidFill>
                <a:latin typeface="Times New Roman" panose="02020603050405020304" pitchFamily="18" charset="0"/>
                <a:ea typeface="微软雅黑" panose="020B0503020204020204" charset="-122"/>
                <a:cs typeface="Times New Roman" panose="02020603050405020304" pitchFamily="18" charset="0"/>
              </a:rPr>
              <a:t>\</a:t>
            </a:r>
            <a:r>
              <a:rPr lang="zh-CN" altLang="en-US" sz="1600" kern="1200" dirty="0" smtClean="0">
                <a:solidFill>
                  <a:srgbClr val="053F85"/>
                </a:solidFill>
                <a:latin typeface="Times New Roman" panose="02020603050405020304" pitchFamily="18" charset="0"/>
                <a:ea typeface="微软雅黑" panose="020B0503020204020204" charset="-122"/>
                <a:cs typeface="Times New Roman" panose="02020603050405020304" pitchFamily="18" charset="0"/>
              </a:rPr>
              <a:t>子公司二级维护的组织保障体系，确保主要的主数据在总部都有对</a:t>
            </a:r>
            <a:endParaRPr lang="en-US" altLang="zh-CN" sz="1600" kern="1200" dirty="0" smtClean="0">
              <a:solidFill>
                <a:srgbClr val="053F85"/>
              </a:solidFill>
              <a:latin typeface="Times New Roman" panose="02020603050405020304" pitchFamily="18" charset="0"/>
              <a:ea typeface="微软雅黑" panose="020B0503020204020204" charset="-122"/>
              <a:cs typeface="Times New Roman" panose="02020603050405020304" pitchFamily="18" charset="0"/>
            </a:endParaRPr>
          </a:p>
          <a:p>
            <a:pPr>
              <a:lnSpc>
                <a:spcPct val="100000"/>
              </a:lnSpc>
              <a:spcBef>
                <a:spcPct val="0"/>
              </a:spcBef>
              <a:buNone/>
            </a:pPr>
            <a:r>
              <a:rPr lang="zh-CN" altLang="en-US" sz="1600" kern="1200" dirty="0" smtClean="0">
                <a:solidFill>
                  <a:srgbClr val="053F85"/>
                </a:solidFill>
                <a:latin typeface="Times New Roman" panose="02020603050405020304" pitchFamily="18" charset="0"/>
                <a:ea typeface="微软雅黑" panose="020B0503020204020204" charset="-122"/>
                <a:cs typeface="Times New Roman" panose="02020603050405020304" pitchFamily="18" charset="0"/>
              </a:rPr>
              <a:t>应的业务牵头部门；制定主数据管理办法、内部单位、外部单位、物料等主数据的维</a:t>
            </a:r>
            <a:endParaRPr lang="en-US" altLang="zh-CN" sz="1600" kern="1200" dirty="0" smtClean="0">
              <a:solidFill>
                <a:srgbClr val="053F85"/>
              </a:solidFill>
              <a:latin typeface="Times New Roman" panose="02020603050405020304" pitchFamily="18" charset="0"/>
              <a:ea typeface="微软雅黑" panose="020B0503020204020204" charset="-122"/>
              <a:cs typeface="Times New Roman" panose="02020603050405020304" pitchFamily="18" charset="0"/>
            </a:endParaRPr>
          </a:p>
          <a:p>
            <a:pPr>
              <a:lnSpc>
                <a:spcPct val="100000"/>
              </a:lnSpc>
              <a:spcBef>
                <a:spcPct val="0"/>
              </a:spcBef>
              <a:buNone/>
            </a:pPr>
            <a:r>
              <a:rPr lang="zh-CN" altLang="en-US" sz="1600" kern="1200" dirty="0" smtClean="0">
                <a:solidFill>
                  <a:srgbClr val="053F85"/>
                </a:solidFill>
                <a:latin typeface="Times New Roman" panose="02020603050405020304" pitchFamily="18" charset="0"/>
                <a:ea typeface="微软雅黑" panose="020B0503020204020204" charset="-122"/>
                <a:cs typeface="Times New Roman" panose="02020603050405020304" pitchFamily="18" charset="0"/>
              </a:rPr>
              <a:t>护细则及相关管理制度；确定了各类主数据的维护流程；保证运维的高效性和资源共享</a:t>
            </a:r>
            <a:endParaRPr lang="en-US" altLang="zh-CN" sz="1600" kern="1200" dirty="0" smtClean="0">
              <a:solidFill>
                <a:srgbClr val="053F85"/>
              </a:solidFill>
              <a:latin typeface="Times New Roman" panose="02020603050405020304" pitchFamily="18" charset="0"/>
              <a:ea typeface="微软雅黑" panose="020B0503020204020204" charset="-122"/>
              <a:cs typeface="Times New Roman" panose="02020603050405020304" pitchFamily="18" charset="0"/>
            </a:endParaRPr>
          </a:p>
          <a:p>
            <a:pPr>
              <a:lnSpc>
                <a:spcPct val="100000"/>
              </a:lnSpc>
              <a:spcBef>
                <a:spcPct val="0"/>
              </a:spcBef>
              <a:buNone/>
            </a:pPr>
            <a:r>
              <a:rPr lang="zh-CN" altLang="en-US" sz="1600" kern="1200" dirty="0" smtClean="0">
                <a:solidFill>
                  <a:srgbClr val="053F85"/>
                </a:solidFill>
                <a:latin typeface="Times New Roman" panose="02020603050405020304" pitchFamily="18" charset="0"/>
                <a:ea typeface="微软雅黑" panose="020B0503020204020204" charset="-122"/>
                <a:cs typeface="Times New Roman" panose="02020603050405020304" pitchFamily="18" charset="0"/>
              </a:rPr>
              <a:t>，建立运维知识库；统一的运维管理平台做支撑。</a:t>
            </a:r>
            <a:endParaRPr lang="zh-CN" altLang="en-US" sz="1600" kern="1200" dirty="0" smtClean="0">
              <a:solidFill>
                <a:srgbClr val="053F85"/>
              </a:solidFill>
              <a:latin typeface="Times New Roman" panose="02020603050405020304" pitchFamily="18" charset="0"/>
              <a:ea typeface="微软雅黑" panose="020B0503020204020204" charset="-122"/>
              <a:cs typeface="Times New Roman" panose="02020603050405020304" pitchFamily="18" charset="0"/>
            </a:endParaRPr>
          </a:p>
        </p:txBody>
      </p:sp>
      <p:grpSp>
        <p:nvGrpSpPr>
          <p:cNvPr id="2" name="组合 57"/>
          <p:cNvGrpSpPr/>
          <p:nvPr/>
        </p:nvGrpSpPr>
        <p:grpSpPr>
          <a:xfrm>
            <a:off x="216024" y="2708920"/>
            <a:ext cx="8892480" cy="3806711"/>
            <a:chOff x="0" y="2852936"/>
            <a:chExt cx="8892480" cy="3806711"/>
          </a:xfrm>
        </p:grpSpPr>
        <p:sp>
          <p:nvSpPr>
            <p:cNvPr id="57" name="Rectangle 25"/>
            <p:cNvSpPr>
              <a:spLocks noChangeArrowheads="1"/>
            </p:cNvSpPr>
            <p:nvPr/>
          </p:nvSpPr>
          <p:spPr bwMode="auto">
            <a:xfrm>
              <a:off x="2195736" y="3068960"/>
              <a:ext cx="3816424" cy="3384376"/>
            </a:xfrm>
            <a:prstGeom prst="rect">
              <a:avLst/>
            </a:prstGeom>
          </p:spPr>
          <p:style>
            <a:lnRef idx="1">
              <a:schemeClr val="accent4"/>
            </a:lnRef>
            <a:fillRef idx="2">
              <a:schemeClr val="accent4"/>
            </a:fillRef>
            <a:effectRef idx="1">
              <a:schemeClr val="accent4"/>
            </a:effectRef>
            <a:fontRef idx="minor">
              <a:schemeClr val="dk1"/>
            </a:fontRef>
          </p:style>
          <p:txBody>
            <a:bodyPr tIns="82800">
              <a:flatTx/>
            </a:bodyPr>
            <a:lstStyle/>
            <a:p>
              <a:pPr algn="ctr">
                <a:spcBef>
                  <a:spcPct val="20000"/>
                </a:spcBef>
              </a:pPr>
              <a:r>
                <a:rPr lang="zh-CN" altLang="en-US" b="1" dirty="0" smtClean="0">
                  <a:latin typeface="微软雅黑" panose="020B0503020204020204" charset="-122"/>
                  <a:ea typeface="微软雅黑" panose="020B0503020204020204" charset="-122"/>
                </a:rPr>
                <a:t>信息化标准运维体系</a:t>
              </a:r>
              <a:endParaRPr lang="zh-CN" altLang="en-US" b="1" dirty="0">
                <a:latin typeface="微软雅黑" panose="020B0503020204020204" charset="-122"/>
                <a:ea typeface="微软雅黑" panose="020B0503020204020204" charset="-122"/>
              </a:endParaRPr>
            </a:p>
          </p:txBody>
        </p:sp>
        <p:grpSp>
          <p:nvGrpSpPr>
            <p:cNvPr id="3" name="组合 44"/>
            <p:cNvGrpSpPr/>
            <p:nvPr/>
          </p:nvGrpSpPr>
          <p:grpSpPr>
            <a:xfrm>
              <a:off x="2483768" y="3789040"/>
              <a:ext cx="3168352" cy="2520280"/>
              <a:chOff x="539552" y="2780928"/>
              <a:chExt cx="3528392" cy="2952328"/>
            </a:xfrm>
          </p:grpSpPr>
          <p:grpSp>
            <p:nvGrpSpPr>
              <p:cNvPr id="4" name="Group 42"/>
              <p:cNvGrpSpPr/>
              <p:nvPr/>
            </p:nvGrpSpPr>
            <p:grpSpPr bwMode="auto">
              <a:xfrm>
                <a:off x="539552" y="2780926"/>
                <a:ext cx="3528392" cy="2952328"/>
                <a:chOff x="-320" y="1544"/>
                <a:chExt cx="1357" cy="1988"/>
              </a:xfrm>
            </p:grpSpPr>
            <p:sp>
              <p:nvSpPr>
                <p:cNvPr id="48" name="Rectangle 15"/>
                <p:cNvSpPr>
                  <a:spLocks noChangeArrowheads="1"/>
                </p:cNvSpPr>
                <p:nvPr/>
              </p:nvSpPr>
              <p:spPr bwMode="auto">
                <a:xfrm>
                  <a:off x="-320" y="1910"/>
                  <a:ext cx="402" cy="1102"/>
                </a:xfrm>
                <a:prstGeom prst="rect">
                  <a:avLst/>
                </a:prstGeom>
                <a:solidFill>
                  <a:srgbClr val="FFCC99"/>
                </a:solidFill>
                <a:ln w="9525">
                  <a:miter lim="800000"/>
                </a:ln>
                <a:scene3d>
                  <a:camera prst="legacyObliqueTopRight"/>
                  <a:lightRig rig="legacyFlat3" dir="b"/>
                </a:scene3d>
                <a:sp3d extrusionH="430200" prstMaterial="legacyMatte">
                  <a:bevelT w="13500" h="13500" prst="angle"/>
                  <a:bevelB w="13500" h="13500" prst="angle"/>
                  <a:extrusionClr>
                    <a:srgbClr val="FFCC99"/>
                  </a:extrusionClr>
                </a:sp3d>
              </p:spPr>
              <p:txBody>
                <a:bodyPr tIns="118800">
                  <a:flatTx/>
                </a:bodyPr>
                <a:lstStyle/>
                <a:p>
                  <a:pPr>
                    <a:spcBef>
                      <a:spcPct val="20000"/>
                    </a:spcBef>
                  </a:pPr>
                  <a:endParaRPr lang="zh-CN" altLang="en-US" sz="1400" b="1" dirty="0">
                    <a:latin typeface="微软雅黑" panose="020B0503020204020204" charset="-122"/>
                    <a:ea typeface="微软雅黑" panose="020B0503020204020204" charset="-122"/>
                  </a:endParaRPr>
                </a:p>
                <a:p>
                  <a:pPr algn="ctr">
                    <a:spcBef>
                      <a:spcPct val="20000"/>
                    </a:spcBef>
                  </a:pPr>
                  <a:r>
                    <a:rPr lang="zh-CN" altLang="en-US" b="1" dirty="0" smtClean="0">
                      <a:latin typeface="微软雅黑" panose="020B0503020204020204" charset="-122"/>
                      <a:ea typeface="微软雅黑" panose="020B0503020204020204" charset="-122"/>
                    </a:rPr>
                    <a:t>运维</a:t>
                  </a:r>
                  <a:endParaRPr lang="en-US" altLang="zh-CN" b="1" dirty="0" smtClean="0">
                    <a:latin typeface="微软雅黑" panose="020B0503020204020204" charset="-122"/>
                    <a:ea typeface="微软雅黑" panose="020B0503020204020204" charset="-122"/>
                  </a:endParaRPr>
                </a:p>
                <a:p>
                  <a:pPr algn="ctr">
                    <a:spcBef>
                      <a:spcPct val="20000"/>
                    </a:spcBef>
                  </a:pPr>
                  <a:r>
                    <a:rPr lang="zh-CN" altLang="en-US" b="1" dirty="0" smtClean="0">
                      <a:latin typeface="微软雅黑" panose="020B0503020204020204" charset="-122"/>
                      <a:ea typeface="微软雅黑" panose="020B0503020204020204" charset="-122"/>
                    </a:rPr>
                    <a:t>制度</a:t>
                  </a:r>
                  <a:endParaRPr lang="zh-CN" altLang="en-US" b="1" dirty="0">
                    <a:latin typeface="微软雅黑" panose="020B0503020204020204" charset="-122"/>
                    <a:ea typeface="微软雅黑" panose="020B0503020204020204" charset="-122"/>
                  </a:endParaRPr>
                </a:p>
              </p:txBody>
            </p:sp>
            <p:sp>
              <p:nvSpPr>
                <p:cNvPr id="49" name="Rectangle 16"/>
                <p:cNvSpPr>
                  <a:spLocks noChangeArrowheads="1"/>
                </p:cNvSpPr>
                <p:nvPr/>
              </p:nvSpPr>
              <p:spPr bwMode="auto">
                <a:xfrm>
                  <a:off x="-320" y="3117"/>
                  <a:ext cx="1330" cy="415"/>
                </a:xfrm>
                <a:prstGeom prst="rect">
                  <a:avLst/>
                </a:prstGeom>
                <a:solidFill>
                  <a:srgbClr val="FFCC99"/>
                </a:solidFill>
                <a:ln w="9525">
                  <a:miter lim="800000"/>
                </a:ln>
                <a:scene3d>
                  <a:camera prst="legacyObliqueTopRight"/>
                  <a:lightRig rig="legacyFlat3" dir="b"/>
                </a:scene3d>
                <a:sp3d extrusionH="430200" prstMaterial="legacyMatte">
                  <a:bevelT w="13500" h="13500" prst="angle"/>
                  <a:bevelB w="13500" h="13500" prst="angle"/>
                  <a:extrusionClr>
                    <a:srgbClr val="FFCC99"/>
                  </a:extrusionClr>
                </a:sp3d>
              </p:spPr>
              <p:txBody>
                <a:bodyPr tIns="82800">
                  <a:flatTx/>
                </a:bodyPr>
                <a:lstStyle/>
                <a:p>
                  <a:pPr algn="ctr">
                    <a:spcBef>
                      <a:spcPct val="20000"/>
                    </a:spcBef>
                  </a:pPr>
                  <a:r>
                    <a:rPr lang="zh-CN" altLang="en-US" dirty="0" smtClean="0">
                      <a:latin typeface="微软雅黑" panose="020B0503020204020204" charset="-122"/>
                      <a:ea typeface="微软雅黑" panose="020B0503020204020204" charset="-122"/>
                    </a:rPr>
                    <a:t>物料代码</a:t>
                  </a:r>
                  <a:r>
                    <a:rPr lang="zh-CN" altLang="en-US" b="1" dirty="0" smtClean="0">
                      <a:latin typeface="微软雅黑" panose="020B0503020204020204" charset="-122"/>
                      <a:ea typeface="微软雅黑" panose="020B0503020204020204" charset="-122"/>
                    </a:rPr>
                    <a:t>管理</a:t>
                  </a:r>
                  <a:r>
                    <a:rPr lang="zh-CN" altLang="en-US" dirty="0">
                      <a:latin typeface="微软雅黑" panose="020B0503020204020204" charset="-122"/>
                      <a:ea typeface="微软雅黑" panose="020B0503020204020204" charset="-122"/>
                    </a:rPr>
                    <a:t>平台</a:t>
                  </a:r>
                  <a:endParaRPr lang="zh-CN" altLang="en-US" b="1" dirty="0">
                    <a:latin typeface="微软雅黑" panose="020B0503020204020204" charset="-122"/>
                    <a:ea typeface="微软雅黑" panose="020B0503020204020204" charset="-122"/>
                  </a:endParaRPr>
                </a:p>
              </p:txBody>
            </p:sp>
            <p:sp>
              <p:nvSpPr>
                <p:cNvPr id="50" name="Rectangle 19"/>
                <p:cNvSpPr>
                  <a:spLocks noChangeArrowheads="1"/>
                </p:cNvSpPr>
                <p:nvPr/>
              </p:nvSpPr>
              <p:spPr bwMode="auto">
                <a:xfrm>
                  <a:off x="664" y="1905"/>
                  <a:ext cx="363" cy="1107"/>
                </a:xfrm>
                <a:prstGeom prst="rect">
                  <a:avLst/>
                </a:prstGeom>
                <a:solidFill>
                  <a:srgbClr val="FFCC99"/>
                </a:solidFill>
                <a:ln w="9525">
                  <a:miter lim="800000"/>
                </a:ln>
                <a:scene3d>
                  <a:camera prst="legacyObliqueTopRight"/>
                  <a:lightRig rig="legacyFlat3" dir="b"/>
                </a:scene3d>
                <a:sp3d extrusionH="430200" prstMaterial="legacyMatte">
                  <a:bevelT w="13500" h="13500" prst="angle"/>
                  <a:bevelB w="13500" h="13500" prst="angle"/>
                  <a:extrusionClr>
                    <a:srgbClr val="FFCC99"/>
                  </a:extrusionClr>
                </a:sp3d>
              </p:spPr>
              <p:txBody>
                <a:bodyPr tIns="118800">
                  <a:flatTx/>
                </a:bodyPr>
                <a:lstStyle/>
                <a:p>
                  <a:pPr>
                    <a:spcBef>
                      <a:spcPct val="20000"/>
                    </a:spcBef>
                  </a:pPr>
                  <a:endParaRPr lang="zh-CN" altLang="en-US" sz="1400" b="1" dirty="0">
                    <a:latin typeface="微软雅黑" panose="020B0503020204020204" charset="-122"/>
                    <a:ea typeface="微软雅黑" panose="020B0503020204020204" charset="-122"/>
                  </a:endParaRPr>
                </a:p>
                <a:p>
                  <a:pPr algn="ctr">
                    <a:spcBef>
                      <a:spcPct val="20000"/>
                    </a:spcBef>
                  </a:pPr>
                  <a:r>
                    <a:rPr lang="zh-CN" altLang="en-US" b="1" dirty="0" smtClean="0">
                      <a:latin typeface="微软雅黑" panose="020B0503020204020204" charset="-122"/>
                      <a:ea typeface="微软雅黑" panose="020B0503020204020204" charset="-122"/>
                    </a:rPr>
                    <a:t>知识</a:t>
                  </a:r>
                  <a:endParaRPr lang="en-US" altLang="zh-CN" b="1" dirty="0" smtClean="0">
                    <a:latin typeface="微软雅黑" panose="020B0503020204020204" charset="-122"/>
                    <a:ea typeface="微软雅黑" panose="020B0503020204020204" charset="-122"/>
                  </a:endParaRPr>
                </a:p>
                <a:p>
                  <a:pPr algn="ctr">
                    <a:spcBef>
                      <a:spcPct val="20000"/>
                    </a:spcBef>
                  </a:pPr>
                  <a:r>
                    <a:rPr lang="zh-CN" altLang="en-US" b="1" dirty="0" smtClean="0">
                      <a:latin typeface="微软雅黑" panose="020B0503020204020204" charset="-122"/>
                      <a:ea typeface="微软雅黑" panose="020B0503020204020204" charset="-122"/>
                    </a:rPr>
                    <a:t>库</a:t>
                  </a:r>
                  <a:endParaRPr lang="zh-CN" altLang="en-US" b="1" dirty="0">
                    <a:latin typeface="微软雅黑" panose="020B0503020204020204" charset="-122"/>
                    <a:ea typeface="微软雅黑" panose="020B0503020204020204" charset="-122"/>
                  </a:endParaRPr>
                </a:p>
              </p:txBody>
            </p:sp>
            <p:sp>
              <p:nvSpPr>
                <p:cNvPr id="52" name="Rectangle 25"/>
                <p:cNvSpPr>
                  <a:spLocks noChangeArrowheads="1"/>
                </p:cNvSpPr>
                <p:nvPr/>
              </p:nvSpPr>
              <p:spPr bwMode="auto">
                <a:xfrm>
                  <a:off x="-320" y="1544"/>
                  <a:ext cx="1357" cy="277"/>
                </a:xfrm>
                <a:prstGeom prst="rect">
                  <a:avLst/>
                </a:prstGeom>
                <a:solidFill>
                  <a:srgbClr val="FFCC99"/>
                </a:solidFill>
                <a:ln w="9525">
                  <a:miter lim="800000"/>
                </a:ln>
                <a:scene3d>
                  <a:camera prst="legacyObliqueTopRight"/>
                  <a:lightRig rig="legacyFlat3" dir="b"/>
                </a:scene3d>
                <a:sp3d extrusionH="430200" prstMaterial="legacyMatte">
                  <a:bevelT w="13500" h="13500" prst="angle"/>
                  <a:bevelB w="13500" h="13500" prst="angle"/>
                  <a:extrusionClr>
                    <a:srgbClr val="FFCC99"/>
                  </a:extrusionClr>
                </a:sp3d>
              </p:spPr>
              <p:txBody>
                <a:bodyPr tIns="82800">
                  <a:flatTx/>
                </a:bodyPr>
                <a:lstStyle/>
                <a:p>
                  <a:pPr algn="ctr">
                    <a:spcBef>
                      <a:spcPct val="20000"/>
                    </a:spcBef>
                  </a:pPr>
                  <a:r>
                    <a:rPr lang="zh-CN" altLang="en-US" b="1" dirty="0" smtClean="0">
                      <a:latin typeface="微软雅黑" panose="020B0503020204020204" charset="-122"/>
                      <a:ea typeface="微软雅黑" panose="020B0503020204020204" charset="-122"/>
                    </a:rPr>
                    <a:t>信息化标准运维组织</a:t>
                  </a:r>
                  <a:endParaRPr lang="zh-CN" altLang="en-US" b="1" dirty="0">
                    <a:latin typeface="微软雅黑" panose="020B0503020204020204" charset="-122"/>
                    <a:ea typeface="微软雅黑" panose="020B0503020204020204" charset="-122"/>
                  </a:endParaRPr>
                </a:p>
              </p:txBody>
            </p:sp>
          </p:grpSp>
          <p:sp>
            <p:nvSpPr>
              <p:cNvPr id="47" name="Rectangle 15"/>
              <p:cNvSpPr>
                <a:spLocks noChangeArrowheads="1"/>
              </p:cNvSpPr>
              <p:nvPr/>
            </p:nvSpPr>
            <p:spPr bwMode="auto">
              <a:xfrm>
                <a:off x="1872079" y="3369624"/>
                <a:ext cx="936104" cy="1571543"/>
              </a:xfrm>
              <a:prstGeom prst="rect">
                <a:avLst/>
              </a:prstGeom>
              <a:solidFill>
                <a:srgbClr val="FFCC99"/>
              </a:solidFill>
              <a:ln w="9525">
                <a:miter lim="800000"/>
              </a:ln>
              <a:scene3d>
                <a:camera prst="legacyObliqueTopRight"/>
                <a:lightRig rig="legacyFlat3" dir="b"/>
              </a:scene3d>
              <a:sp3d extrusionH="430200" prstMaterial="legacyMatte">
                <a:bevelT w="13500" h="13500" prst="angle"/>
                <a:bevelB w="13500" h="13500" prst="angle"/>
                <a:extrusionClr>
                  <a:srgbClr val="FFCC99"/>
                </a:extrusionClr>
              </a:sp3d>
            </p:spPr>
            <p:txBody>
              <a:bodyPr tIns="118800">
                <a:flatTx/>
              </a:bodyPr>
              <a:lstStyle/>
              <a:p>
                <a:pPr>
                  <a:spcBef>
                    <a:spcPct val="20000"/>
                  </a:spcBef>
                </a:pPr>
                <a:endParaRPr lang="zh-CN" altLang="en-US" sz="1400" b="1" dirty="0">
                  <a:latin typeface="微软雅黑" panose="020B0503020204020204" charset="-122"/>
                  <a:ea typeface="微软雅黑" panose="020B0503020204020204" charset="-122"/>
                </a:endParaRPr>
              </a:p>
              <a:p>
                <a:pPr algn="ctr">
                  <a:spcBef>
                    <a:spcPct val="20000"/>
                  </a:spcBef>
                </a:pPr>
                <a:r>
                  <a:rPr lang="zh-CN" altLang="en-US" b="1" dirty="0" smtClean="0">
                    <a:latin typeface="微软雅黑" panose="020B0503020204020204" charset="-122"/>
                    <a:ea typeface="微软雅黑" panose="020B0503020204020204" charset="-122"/>
                  </a:rPr>
                  <a:t>运维</a:t>
                </a:r>
                <a:endParaRPr lang="en-US" altLang="zh-CN" b="1" dirty="0" smtClean="0">
                  <a:latin typeface="微软雅黑" panose="020B0503020204020204" charset="-122"/>
                  <a:ea typeface="微软雅黑" panose="020B0503020204020204" charset="-122"/>
                </a:endParaRPr>
              </a:p>
              <a:p>
                <a:pPr algn="ctr">
                  <a:spcBef>
                    <a:spcPct val="20000"/>
                  </a:spcBef>
                </a:pPr>
                <a:r>
                  <a:rPr lang="zh-CN" altLang="en-US" b="1" dirty="0" smtClean="0">
                    <a:latin typeface="微软雅黑" panose="020B0503020204020204" charset="-122"/>
                    <a:ea typeface="微软雅黑" panose="020B0503020204020204" charset="-122"/>
                  </a:rPr>
                  <a:t>流程</a:t>
                </a:r>
                <a:endParaRPr lang="zh-CN" altLang="en-US" b="1" dirty="0">
                  <a:latin typeface="微软雅黑" panose="020B0503020204020204" charset="-122"/>
                  <a:ea typeface="微软雅黑" panose="020B0503020204020204" charset="-122"/>
                </a:endParaRPr>
              </a:p>
            </p:txBody>
          </p:sp>
        </p:grpSp>
        <p:sp>
          <p:nvSpPr>
            <p:cNvPr id="53" name="椭圆形标注 52"/>
            <p:cNvSpPr/>
            <p:nvPr/>
          </p:nvSpPr>
          <p:spPr bwMode="auto">
            <a:xfrm>
              <a:off x="6444208" y="2852936"/>
              <a:ext cx="2088232" cy="908864"/>
            </a:xfrm>
            <a:prstGeom prst="wedgeEllipseCallout">
              <a:avLst>
                <a:gd name="adj1" fmla="val -85863"/>
                <a:gd name="adj2" fmla="val 57009"/>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spAutoFit/>
            </a:bodyPr>
            <a:lstStyle/>
            <a:p>
              <a:pPr eaLnBrk="0" hangingPunct="0">
                <a:spcBef>
                  <a:spcPct val="50000"/>
                </a:spcBef>
              </a:pPr>
              <a:r>
                <a:rPr lang="zh-CN" altLang="en-US" sz="1200" dirty="0" smtClean="0">
                  <a:solidFill>
                    <a:schemeClr val="tx1"/>
                  </a:solidFill>
                  <a:latin typeface="微软雅黑" panose="020B0503020204020204" charset="-122"/>
                  <a:ea typeface="微软雅黑" panose="020B0503020204020204" charset="-122"/>
                </a:rPr>
                <a:t>总部</a:t>
              </a:r>
              <a:r>
                <a:rPr lang="en-US" altLang="zh-CN" sz="1200" dirty="0" smtClean="0">
                  <a:solidFill>
                    <a:schemeClr val="tx1"/>
                  </a:solidFill>
                  <a:latin typeface="微软雅黑" panose="020B0503020204020204" charset="-122"/>
                  <a:ea typeface="微软雅黑" panose="020B0503020204020204" charset="-122"/>
                </a:rPr>
                <a:t>—</a:t>
              </a:r>
              <a:r>
                <a:rPr lang="zh-CN" altLang="en-US" sz="1200" dirty="0" smtClean="0">
                  <a:solidFill>
                    <a:schemeClr val="tx1"/>
                  </a:solidFill>
                  <a:latin typeface="微软雅黑" panose="020B0503020204020204" charset="-122"/>
                  <a:ea typeface="微软雅黑" panose="020B0503020204020204" charset="-122"/>
                </a:rPr>
                <a:t>分</a:t>
              </a:r>
              <a:r>
                <a:rPr lang="en-US" altLang="zh-CN" sz="1200" dirty="0" smtClean="0">
                  <a:solidFill>
                    <a:schemeClr val="tx1"/>
                  </a:solidFill>
                  <a:latin typeface="微软雅黑" panose="020B0503020204020204" charset="-122"/>
                  <a:ea typeface="微软雅黑" panose="020B0503020204020204" charset="-122"/>
                </a:rPr>
                <a:t>\</a:t>
              </a:r>
              <a:r>
                <a:rPr lang="zh-CN" altLang="en-US" sz="1200" dirty="0" smtClean="0">
                  <a:solidFill>
                    <a:schemeClr val="tx1"/>
                  </a:solidFill>
                  <a:latin typeface="微软雅黑" panose="020B0503020204020204" charset="-122"/>
                  <a:ea typeface="微软雅黑" panose="020B0503020204020204" charset="-122"/>
                </a:rPr>
                <a:t>子公司</a:t>
              </a:r>
              <a:r>
                <a:rPr lang="en-US" altLang="zh-CN" sz="1200" dirty="0" smtClean="0">
                  <a:solidFill>
                    <a:schemeClr val="tx1"/>
                  </a:solidFill>
                  <a:latin typeface="微软雅黑" panose="020B0503020204020204" charset="-122"/>
                  <a:ea typeface="微软雅黑" panose="020B0503020204020204" charset="-122"/>
                </a:rPr>
                <a:t>(</a:t>
              </a:r>
              <a:r>
                <a:rPr lang="zh-CN" altLang="en-US" sz="1200" dirty="0" smtClean="0">
                  <a:solidFill>
                    <a:schemeClr val="tx1"/>
                  </a:solidFill>
                  <a:latin typeface="微软雅黑" panose="020B0503020204020204" charset="-122"/>
                  <a:ea typeface="微软雅黑" panose="020B0503020204020204" charset="-122"/>
                </a:rPr>
                <a:t>区域公司）二级组织保障</a:t>
              </a:r>
              <a:endParaRPr kumimoji="0" lang="zh-CN" altLang="en-US" sz="1200" b="1" i="0" u="none" strike="noStrike" cap="none" normalizeH="0" baseline="0" dirty="0" smtClean="0">
                <a:ln>
                  <a:noFill/>
                </a:ln>
                <a:solidFill>
                  <a:schemeClr val="tx1"/>
                </a:solidFill>
                <a:effectLst/>
                <a:latin typeface="微软雅黑" panose="020B0503020204020204" charset="-122"/>
                <a:ea typeface="微软雅黑" panose="020B0503020204020204" charset="-122"/>
              </a:endParaRPr>
            </a:p>
          </p:txBody>
        </p:sp>
        <p:sp>
          <p:nvSpPr>
            <p:cNvPr id="54" name="椭圆形标注 53"/>
            <p:cNvSpPr/>
            <p:nvPr/>
          </p:nvSpPr>
          <p:spPr bwMode="auto">
            <a:xfrm>
              <a:off x="0" y="3068960"/>
              <a:ext cx="2088232" cy="1558052"/>
            </a:xfrm>
            <a:prstGeom prst="wedgeEllipseCallout">
              <a:avLst>
                <a:gd name="adj1" fmla="val 85310"/>
                <a:gd name="adj2" fmla="val 36020"/>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spAutoFit/>
            </a:bodyPr>
            <a:lstStyle/>
            <a:p>
              <a:pPr eaLnBrk="0" hangingPunct="0">
                <a:spcBef>
                  <a:spcPct val="50000"/>
                </a:spcBef>
                <a:buFont typeface="Arial" panose="020B0604020202020204" pitchFamily="34" charset="0"/>
                <a:buChar char="•"/>
              </a:pPr>
              <a:r>
                <a:rPr lang="zh-CN" altLang="en-US" sz="1200" dirty="0" smtClean="0">
                  <a:solidFill>
                    <a:schemeClr val="tx1"/>
                  </a:solidFill>
                  <a:latin typeface="微软雅黑" panose="020B0503020204020204" charset="-122"/>
                  <a:ea typeface="微软雅黑" panose="020B0503020204020204" charset="-122"/>
                </a:rPr>
                <a:t>物料代码管理办法</a:t>
              </a:r>
              <a:endParaRPr lang="en-US" altLang="zh-CN" sz="1200" dirty="0" smtClean="0">
                <a:solidFill>
                  <a:schemeClr val="tx1"/>
                </a:solidFill>
                <a:latin typeface="微软雅黑" panose="020B0503020204020204" charset="-122"/>
                <a:ea typeface="微软雅黑" panose="020B0503020204020204" charset="-122"/>
              </a:endParaRPr>
            </a:p>
            <a:p>
              <a:pPr eaLnBrk="0" hangingPunct="0">
                <a:spcBef>
                  <a:spcPct val="50000"/>
                </a:spcBef>
                <a:buFont typeface="Arial" panose="020B0604020202020204" pitchFamily="34" charset="0"/>
                <a:buChar char="•"/>
              </a:pPr>
              <a:r>
                <a:rPr lang="zh-CN" altLang="en-US" sz="1200" dirty="0" smtClean="0">
                  <a:solidFill>
                    <a:schemeClr val="tx1"/>
                  </a:solidFill>
                  <a:latin typeface="微软雅黑" panose="020B0503020204020204" charset="-122"/>
                  <a:ea typeface="微软雅黑" panose="020B0503020204020204" charset="-122"/>
                </a:rPr>
                <a:t>物料代码审核提报</a:t>
              </a:r>
              <a:endParaRPr lang="en-US" altLang="zh-CN" sz="1200" dirty="0" smtClean="0">
                <a:solidFill>
                  <a:schemeClr val="tx1"/>
                </a:solidFill>
                <a:latin typeface="微软雅黑" panose="020B0503020204020204" charset="-122"/>
                <a:ea typeface="微软雅黑" panose="020B0503020204020204" charset="-122"/>
              </a:endParaRPr>
            </a:p>
            <a:p>
              <a:pPr eaLnBrk="0" hangingPunct="0">
                <a:spcBef>
                  <a:spcPct val="50000"/>
                </a:spcBef>
                <a:buFont typeface="Arial" panose="020B0604020202020204" pitchFamily="34" charset="0"/>
                <a:buChar char="•"/>
              </a:pPr>
              <a:r>
                <a:rPr lang="zh-CN" altLang="en-US" sz="1200" dirty="0" smtClean="0">
                  <a:solidFill>
                    <a:schemeClr val="tx1"/>
                  </a:solidFill>
                  <a:latin typeface="微软雅黑" panose="020B0503020204020204" charset="-122"/>
                  <a:ea typeface="微软雅黑" panose="020B0503020204020204" charset="-122"/>
                </a:rPr>
                <a:t>物料代码维护细则</a:t>
              </a:r>
              <a:endParaRPr lang="en-US" altLang="zh-CN" sz="1200" dirty="0" smtClean="0">
                <a:solidFill>
                  <a:schemeClr val="tx1"/>
                </a:solidFill>
                <a:latin typeface="微软雅黑" panose="020B0503020204020204" charset="-122"/>
                <a:ea typeface="微软雅黑" panose="020B0503020204020204" charset="-122"/>
              </a:endParaRPr>
            </a:p>
            <a:p>
              <a:pPr eaLnBrk="0" hangingPunct="0">
                <a:spcBef>
                  <a:spcPct val="50000"/>
                </a:spcBef>
                <a:buFont typeface="Arial" panose="020B0604020202020204" pitchFamily="34" charset="0"/>
                <a:buChar char="•"/>
              </a:pPr>
              <a:r>
                <a:rPr lang="en-US" altLang="zh-CN" sz="1200" dirty="0" smtClean="0">
                  <a:solidFill>
                    <a:schemeClr val="tx1"/>
                  </a:solidFill>
                  <a:latin typeface="微软雅黑" panose="020B0503020204020204" charset="-122"/>
                  <a:ea typeface="微软雅黑" panose="020B0503020204020204" charset="-122"/>
                </a:rPr>
                <a:t>……</a:t>
              </a:r>
              <a:endParaRPr kumimoji="0" lang="zh-CN" altLang="en-US" sz="1200" b="1" i="0" u="none" strike="noStrike" cap="none" normalizeH="0" baseline="0" dirty="0" smtClean="0">
                <a:ln>
                  <a:noFill/>
                </a:ln>
                <a:solidFill>
                  <a:schemeClr val="tx1"/>
                </a:solidFill>
                <a:effectLst/>
                <a:latin typeface="微软雅黑" panose="020B0503020204020204" charset="-122"/>
                <a:ea typeface="微软雅黑" panose="020B0503020204020204" charset="-122"/>
              </a:endParaRPr>
            </a:p>
          </p:txBody>
        </p:sp>
        <p:sp>
          <p:nvSpPr>
            <p:cNvPr id="55" name="椭圆形标注 54"/>
            <p:cNvSpPr/>
            <p:nvPr/>
          </p:nvSpPr>
          <p:spPr bwMode="auto">
            <a:xfrm>
              <a:off x="6372200" y="3933056"/>
              <a:ext cx="2520280" cy="2726591"/>
            </a:xfrm>
            <a:prstGeom prst="wedgeEllipseCallout">
              <a:avLst>
                <a:gd name="adj1" fmla="val -81980"/>
                <a:gd name="adj2" fmla="val -22955"/>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spAutoFit/>
            </a:bodyPr>
            <a:lstStyle/>
            <a:p>
              <a:pPr eaLnBrk="0" hangingPunct="0">
                <a:spcBef>
                  <a:spcPct val="50000"/>
                </a:spcBef>
                <a:buFont typeface="Arial" panose="020B0604020202020204" pitchFamily="34" charset="0"/>
                <a:buChar char="•"/>
              </a:pPr>
              <a:r>
                <a:rPr lang="zh-CN" altLang="en-US" sz="1200" dirty="0" smtClean="0">
                  <a:solidFill>
                    <a:schemeClr val="tx1"/>
                  </a:solidFill>
                  <a:latin typeface="微软雅黑" panose="020B0503020204020204" charset="-122"/>
                  <a:ea typeface="微软雅黑" panose="020B0503020204020204" charset="-122"/>
                </a:rPr>
                <a:t>编码规则</a:t>
              </a:r>
              <a:endParaRPr lang="en-US" altLang="zh-CN" sz="1200" dirty="0" smtClean="0">
                <a:solidFill>
                  <a:schemeClr val="tx1"/>
                </a:solidFill>
                <a:latin typeface="微软雅黑" panose="020B0503020204020204" charset="-122"/>
                <a:ea typeface="微软雅黑" panose="020B0503020204020204" charset="-122"/>
              </a:endParaRPr>
            </a:p>
            <a:p>
              <a:pPr eaLnBrk="0" hangingPunct="0">
                <a:spcBef>
                  <a:spcPct val="50000"/>
                </a:spcBef>
                <a:buFont typeface="Arial" panose="020B0604020202020204" pitchFamily="34" charset="0"/>
                <a:buChar char="•"/>
              </a:pPr>
              <a:r>
                <a:rPr lang="zh-CN" altLang="en-US" sz="1200" dirty="0" smtClean="0">
                  <a:solidFill>
                    <a:schemeClr val="tx1"/>
                  </a:solidFill>
                  <a:latin typeface="微软雅黑" panose="020B0503020204020204" charset="-122"/>
                  <a:ea typeface="微软雅黑" panose="020B0503020204020204" charset="-122"/>
                </a:rPr>
                <a:t>分类</a:t>
              </a:r>
              <a:r>
                <a:rPr kumimoji="0" lang="zh-CN" altLang="en-US" sz="1200" b="1" i="0" u="none" strike="noStrike" cap="none" normalizeH="0" baseline="0" dirty="0" smtClean="0">
                  <a:ln>
                    <a:noFill/>
                  </a:ln>
                  <a:solidFill>
                    <a:schemeClr val="tx1"/>
                  </a:solidFill>
                  <a:effectLst/>
                  <a:latin typeface="微软雅黑" panose="020B0503020204020204" charset="-122"/>
                  <a:ea typeface="微软雅黑" panose="020B0503020204020204" charset="-122"/>
                </a:rPr>
                <a:t>规则</a:t>
              </a:r>
              <a:endParaRPr kumimoji="0" lang="en-US" altLang="zh-CN" sz="1200" b="1" i="0" u="none" strike="noStrike" cap="none" normalizeH="0" baseline="0" dirty="0" smtClean="0">
                <a:ln>
                  <a:noFill/>
                </a:ln>
                <a:solidFill>
                  <a:schemeClr val="tx1"/>
                </a:solidFill>
                <a:effectLst/>
                <a:latin typeface="微软雅黑" panose="020B0503020204020204" charset="-122"/>
                <a:ea typeface="微软雅黑" panose="020B0503020204020204" charset="-122"/>
              </a:endParaRPr>
            </a:p>
            <a:p>
              <a:pPr eaLnBrk="0" hangingPunct="0">
                <a:spcBef>
                  <a:spcPct val="50000"/>
                </a:spcBef>
                <a:buFont typeface="Arial" panose="020B0604020202020204" pitchFamily="34" charset="0"/>
                <a:buChar char="•"/>
              </a:pPr>
              <a:r>
                <a:rPr lang="zh-CN" altLang="en-US" sz="1200" dirty="0" smtClean="0">
                  <a:solidFill>
                    <a:schemeClr val="tx1"/>
                  </a:solidFill>
                  <a:latin typeface="微软雅黑" panose="020B0503020204020204" charset="-122"/>
                  <a:ea typeface="微软雅黑" panose="020B0503020204020204" charset="-122"/>
                </a:rPr>
                <a:t>描述规则</a:t>
              </a:r>
              <a:endParaRPr kumimoji="0" lang="en-US" altLang="zh-CN" sz="1200" b="1" i="0" u="none" strike="noStrike" cap="none" normalizeH="0" baseline="0" dirty="0" smtClean="0">
                <a:ln>
                  <a:noFill/>
                </a:ln>
                <a:solidFill>
                  <a:schemeClr val="tx1"/>
                </a:solidFill>
                <a:effectLst/>
                <a:latin typeface="微软雅黑" panose="020B0503020204020204" charset="-122"/>
                <a:ea typeface="微软雅黑" panose="020B0503020204020204" charset="-122"/>
              </a:endParaRPr>
            </a:p>
            <a:p>
              <a:pPr eaLnBrk="0" hangingPunct="0">
                <a:spcBef>
                  <a:spcPct val="50000"/>
                </a:spcBef>
                <a:buFont typeface="Arial" panose="020B0604020202020204" pitchFamily="34" charset="0"/>
                <a:buChar char="•"/>
              </a:pPr>
              <a:r>
                <a:rPr lang="zh-CN" altLang="en-US" sz="1200" dirty="0" smtClean="0">
                  <a:solidFill>
                    <a:schemeClr val="tx1"/>
                  </a:solidFill>
                  <a:latin typeface="微软雅黑" panose="020B0503020204020204" charset="-122"/>
                  <a:ea typeface="微软雅黑" panose="020B0503020204020204" charset="-122"/>
                </a:rPr>
                <a:t>用户手册</a:t>
              </a:r>
              <a:endParaRPr lang="en-US" altLang="zh-CN" sz="1200" dirty="0" smtClean="0">
                <a:solidFill>
                  <a:schemeClr val="tx1"/>
                </a:solidFill>
                <a:latin typeface="微软雅黑" panose="020B0503020204020204" charset="-122"/>
                <a:ea typeface="微软雅黑" panose="020B0503020204020204" charset="-122"/>
              </a:endParaRPr>
            </a:p>
            <a:p>
              <a:pPr eaLnBrk="0" hangingPunct="0">
                <a:spcBef>
                  <a:spcPct val="50000"/>
                </a:spcBef>
                <a:buFont typeface="Arial" panose="020B0604020202020204" pitchFamily="34" charset="0"/>
                <a:buChar char="•"/>
              </a:pPr>
              <a:r>
                <a:rPr kumimoji="0" lang="zh-CN" altLang="en-US" sz="1200" b="1" i="0" u="none" strike="noStrike" cap="none" normalizeH="0" baseline="0" dirty="0" smtClean="0">
                  <a:ln>
                    <a:noFill/>
                  </a:ln>
                  <a:solidFill>
                    <a:schemeClr val="tx1"/>
                  </a:solidFill>
                  <a:effectLst/>
                  <a:latin typeface="微软雅黑" panose="020B0503020204020204" charset="-122"/>
                  <a:ea typeface="微软雅黑" panose="020B0503020204020204" charset="-122"/>
                </a:rPr>
                <a:t>常见问题及标准答案</a:t>
              </a:r>
              <a:endParaRPr kumimoji="0" lang="en-US" altLang="zh-CN" sz="1200" b="1" i="0" u="none" strike="noStrike" cap="none" normalizeH="0" baseline="0" dirty="0" smtClean="0">
                <a:ln>
                  <a:noFill/>
                </a:ln>
                <a:solidFill>
                  <a:schemeClr val="tx1"/>
                </a:solidFill>
                <a:effectLst/>
                <a:latin typeface="微软雅黑" panose="020B0503020204020204" charset="-122"/>
                <a:ea typeface="微软雅黑" panose="020B0503020204020204" charset="-122"/>
              </a:endParaRPr>
            </a:p>
            <a:p>
              <a:pPr eaLnBrk="0" hangingPunct="0">
                <a:spcBef>
                  <a:spcPct val="50000"/>
                </a:spcBef>
                <a:buFont typeface="Arial" panose="020B0604020202020204" pitchFamily="34" charset="0"/>
                <a:buChar char="•"/>
              </a:pPr>
              <a:r>
                <a:rPr lang="zh-CN" altLang="en-US" sz="1200" dirty="0" smtClean="0">
                  <a:solidFill>
                    <a:schemeClr val="tx1"/>
                  </a:solidFill>
                  <a:latin typeface="微软雅黑" panose="020B0503020204020204" charset="-122"/>
                  <a:ea typeface="微软雅黑" panose="020B0503020204020204" charset="-122"/>
                </a:rPr>
                <a:t>规范用语</a:t>
              </a:r>
              <a:endParaRPr lang="en-US" altLang="zh-CN" sz="1200" dirty="0" smtClean="0">
                <a:solidFill>
                  <a:schemeClr val="tx1"/>
                </a:solidFill>
                <a:latin typeface="微软雅黑" panose="020B0503020204020204" charset="-122"/>
                <a:ea typeface="微软雅黑" panose="020B0503020204020204" charset="-122"/>
              </a:endParaRPr>
            </a:p>
            <a:p>
              <a:pPr eaLnBrk="0" hangingPunct="0">
                <a:spcBef>
                  <a:spcPct val="50000"/>
                </a:spcBef>
                <a:buFont typeface="Arial" panose="020B0604020202020204" pitchFamily="34" charset="0"/>
                <a:buChar char="•"/>
              </a:pPr>
              <a:r>
                <a:rPr lang="en-US" altLang="zh-CN" sz="1200" dirty="0" smtClean="0">
                  <a:solidFill>
                    <a:schemeClr val="tx1"/>
                  </a:solidFill>
                  <a:latin typeface="微软雅黑" panose="020B0503020204020204" charset="-122"/>
                  <a:ea typeface="微软雅黑" panose="020B0503020204020204" charset="-122"/>
                </a:rPr>
                <a:t>……….</a:t>
              </a:r>
              <a:endParaRPr lang="en-US" altLang="zh-CN" sz="1200" dirty="0" smtClean="0">
                <a:solidFill>
                  <a:schemeClr val="tx1"/>
                </a:solidFill>
                <a:latin typeface="微软雅黑" panose="020B0503020204020204" charset="-122"/>
                <a:ea typeface="微软雅黑" panose="020B0503020204020204" charset="-122"/>
              </a:endParaRPr>
            </a:p>
          </p:txBody>
        </p:sp>
        <p:sp>
          <p:nvSpPr>
            <p:cNvPr id="56" name="椭圆形标注 55"/>
            <p:cNvSpPr/>
            <p:nvPr/>
          </p:nvSpPr>
          <p:spPr bwMode="auto">
            <a:xfrm>
              <a:off x="0" y="5628347"/>
              <a:ext cx="1656184" cy="649188"/>
            </a:xfrm>
            <a:prstGeom prst="wedgeEllipseCallout">
              <a:avLst>
                <a:gd name="adj1" fmla="val 186574"/>
                <a:gd name="adj2" fmla="val -88199"/>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spAutoFit/>
            </a:bodyPr>
            <a:lstStyle/>
            <a:p>
              <a:pPr eaLnBrk="0" hangingPunct="0">
                <a:spcBef>
                  <a:spcPct val="50000"/>
                </a:spcBef>
              </a:pPr>
              <a:r>
                <a:rPr kumimoji="0" lang="zh-CN" altLang="en-US" sz="1200" b="1" i="0" u="none" strike="noStrike" cap="none" normalizeH="0" baseline="0" dirty="0" smtClean="0">
                  <a:ln>
                    <a:noFill/>
                  </a:ln>
                  <a:solidFill>
                    <a:schemeClr val="tx1"/>
                  </a:solidFill>
                  <a:effectLst/>
                  <a:latin typeface="微软雅黑" panose="020B0503020204020204" charset="-122"/>
                  <a:ea typeface="微软雅黑" panose="020B0503020204020204" charset="-122"/>
                </a:rPr>
                <a:t>物料代码维护流程</a:t>
              </a:r>
              <a:endParaRPr kumimoji="0" lang="zh-CN" altLang="en-US" sz="1200" b="1" i="0" u="none" strike="noStrike" cap="none" normalizeH="0" baseline="0" dirty="0" smtClean="0">
                <a:ln>
                  <a:noFill/>
                </a:ln>
                <a:solidFill>
                  <a:schemeClr val="tx1"/>
                </a:solidFill>
                <a:effectLst/>
                <a:latin typeface="微软雅黑" panose="020B0503020204020204" charset="-122"/>
                <a:ea typeface="微软雅黑" panose="020B0503020204020204" charset="-122"/>
              </a:endParaRPr>
            </a:p>
          </p:txBody>
        </p:sp>
      </p:grpSp>
      <p:sp>
        <p:nvSpPr>
          <p:cNvPr id="18" name="标题 7"/>
          <p:cNvSpPr txBox="1"/>
          <p:nvPr/>
        </p:nvSpPr>
        <p:spPr bwMode="auto">
          <a:xfrm>
            <a:off x="144673" y="143421"/>
            <a:ext cx="7559675" cy="549275"/>
          </a:xfrm>
          <a:prstGeom prst="rect">
            <a:avLst/>
          </a:prstGeom>
          <a:noFill/>
          <a:ln w="9525">
            <a:noFill/>
            <a:miter lim="800000"/>
          </a:ln>
        </p:spPr>
        <p:txBody>
          <a:bodyPr vert="horz" wrap="square" lIns="91440" tIns="45720" rIns="91440" bIns="45720" numCol="1" anchor="b" anchorCtr="0" compatLnSpc="1"/>
          <a:lstStyle/>
          <a:p>
            <a:pPr marL="0" marR="0" indent="0" defTabSz="914400" eaLnBrk="0" latinLnBrk="0" hangingPunct="0">
              <a:lnSpc>
                <a:spcPct val="100000"/>
              </a:lnSpc>
              <a:buClrTx/>
              <a:buSzTx/>
              <a:buFontTx/>
              <a:buNone/>
              <a:defRPr/>
            </a:pPr>
            <a:r>
              <a:rPr lang="zh-CN" altLang="en-US" sz="2600" dirty="0" smtClean="0">
                <a:solidFill>
                  <a:schemeClr val="bg1"/>
                </a:solidFill>
                <a:latin typeface="微软雅黑" panose="020B0503020204020204" charset="-122"/>
                <a:ea typeface="微软雅黑" panose="020B0503020204020204" charset="-122"/>
                <a:cs typeface="微软雅黑" panose="020B0503020204020204" charset="-122"/>
              </a:rPr>
              <a:t>建立组织与管理流程的工作方法</a:t>
            </a:r>
            <a:endParaRPr lang="zh-CN" altLang="en-US" sz="260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20"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81000" y="0"/>
            <a:ext cx="8229600" cy="838200"/>
          </a:xfrm>
        </p:spPr>
        <p:txBody>
          <a:bodyPr/>
          <a:lstStyle/>
          <a:p>
            <a:pPr>
              <a:defRPr/>
            </a:pPr>
            <a:r>
              <a:rPr lang="zh-CN" altLang="en-US" dirty="0" smtClean="0">
                <a:latin typeface="微软雅黑" panose="020B0503020204020204" charset="-122"/>
                <a:ea typeface="微软雅黑" panose="020B0503020204020204" charset="-122"/>
              </a:rPr>
              <a:t>目  录</a:t>
            </a:r>
            <a:endParaRPr lang="en-US" altLang="zh-CN" dirty="0" smtClean="0">
              <a:latin typeface="微软雅黑" panose="020B0503020204020204" charset="-122"/>
              <a:ea typeface="微软雅黑" panose="020B0503020204020204" charset="-122"/>
            </a:endParaRPr>
          </a:p>
        </p:txBody>
      </p:sp>
      <p:sp>
        <p:nvSpPr>
          <p:cNvPr id="20"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
        <p:nvSpPr>
          <p:cNvPr id="16" name="AutoShape 11"/>
          <p:cNvSpPr>
            <a:spLocks noChangeArrowheads="1"/>
          </p:cNvSpPr>
          <p:nvPr/>
        </p:nvSpPr>
        <p:spPr bwMode="auto">
          <a:xfrm>
            <a:off x="2123728" y="874812"/>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sz="1800" b="1" dirty="0" smtClean="0">
                <a:latin typeface="Arial" panose="020B0604020202020204" pitchFamily="34" charset="0"/>
                <a:cs typeface="+mn-cs"/>
              </a:rPr>
              <a:t>1</a:t>
            </a:r>
            <a:endParaRPr lang="en-GB" altLang="zh-CN" sz="1800" b="1" dirty="0">
              <a:latin typeface="Arial" panose="020B0604020202020204" pitchFamily="34" charset="0"/>
              <a:cs typeface="+mn-cs"/>
            </a:endParaRPr>
          </a:p>
        </p:txBody>
      </p:sp>
      <p:sp>
        <p:nvSpPr>
          <p:cNvPr id="43" name="AutoShape 11"/>
          <p:cNvSpPr>
            <a:spLocks noChangeArrowheads="1"/>
          </p:cNvSpPr>
          <p:nvPr/>
        </p:nvSpPr>
        <p:spPr bwMode="auto">
          <a:xfrm>
            <a:off x="2123728" y="1522884"/>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sz="1800" b="1" dirty="0" smtClean="0">
                <a:latin typeface="Arial" panose="020B0604020202020204" pitchFamily="34" charset="0"/>
                <a:cs typeface="+mn-cs"/>
              </a:rPr>
              <a:t>2</a:t>
            </a:r>
            <a:endParaRPr lang="en-GB" altLang="zh-CN" sz="1800" b="1" dirty="0">
              <a:latin typeface="Arial" panose="020B0604020202020204" pitchFamily="34" charset="0"/>
              <a:cs typeface="+mn-cs"/>
            </a:endParaRPr>
          </a:p>
        </p:txBody>
      </p:sp>
      <p:sp>
        <p:nvSpPr>
          <p:cNvPr id="44" name="AutoShape 3"/>
          <p:cNvSpPr>
            <a:spLocks noChangeArrowheads="1"/>
          </p:cNvSpPr>
          <p:nvPr/>
        </p:nvSpPr>
        <p:spPr bwMode="auto">
          <a:xfrm>
            <a:off x="2831183" y="1522884"/>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a:latin typeface="微软雅黑" panose="020B0503020204020204" charset="-122"/>
                <a:ea typeface="微软雅黑" panose="020B0503020204020204" charset="-122"/>
              </a:rPr>
              <a:t>术语及基本</a:t>
            </a:r>
            <a:r>
              <a:rPr lang="zh-CN" altLang="en-US" dirty="0" smtClean="0">
                <a:latin typeface="微软雅黑" panose="020B0503020204020204" charset="-122"/>
                <a:ea typeface="微软雅黑" panose="020B0503020204020204" charset="-122"/>
              </a:rPr>
              <a:t>概念</a:t>
            </a:r>
            <a:endParaRPr lang="zh-CN" altLang="en-US" dirty="0">
              <a:latin typeface="微软雅黑" panose="020B0503020204020204" charset="-122"/>
              <a:ea typeface="微软雅黑" panose="020B0503020204020204" charset="-122"/>
            </a:endParaRPr>
          </a:p>
        </p:txBody>
      </p:sp>
      <p:sp>
        <p:nvSpPr>
          <p:cNvPr id="45" name="AutoShape 11"/>
          <p:cNvSpPr>
            <a:spLocks noChangeArrowheads="1"/>
          </p:cNvSpPr>
          <p:nvPr/>
        </p:nvSpPr>
        <p:spPr bwMode="auto">
          <a:xfrm>
            <a:off x="2123728" y="2204864"/>
            <a:ext cx="552595" cy="432048"/>
          </a:xfrm>
          <a:prstGeom prst="roundRect">
            <a:avLst>
              <a:gd name="adj" fmla="val 16667"/>
            </a:avLst>
          </a:prstGeom>
          <a:solidFill>
            <a:srgbClr val="00B0F0"/>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solidFill>
                  <a:schemeClr val="bg1"/>
                </a:solidFill>
              </a:rPr>
              <a:t>3</a:t>
            </a:r>
            <a:endParaRPr lang="en-GB" altLang="zh-CN" sz="1800" b="1" dirty="0">
              <a:solidFill>
                <a:schemeClr val="bg1"/>
              </a:solidFill>
              <a:latin typeface="Arial" panose="020B0604020202020204" pitchFamily="34" charset="0"/>
              <a:cs typeface="+mn-cs"/>
            </a:endParaRPr>
          </a:p>
        </p:txBody>
      </p:sp>
      <p:sp>
        <p:nvSpPr>
          <p:cNvPr id="46" name="AutoShape 3"/>
          <p:cNvSpPr>
            <a:spLocks noChangeArrowheads="1"/>
          </p:cNvSpPr>
          <p:nvPr/>
        </p:nvSpPr>
        <p:spPr bwMode="auto">
          <a:xfrm>
            <a:off x="2831183" y="2204864"/>
            <a:ext cx="5413225" cy="432048"/>
          </a:xfrm>
          <a:prstGeom prst="roundRect">
            <a:avLst>
              <a:gd name="adj" fmla="val 16667"/>
            </a:avLst>
          </a:prstGeom>
          <a:solidFill>
            <a:srgbClr val="00B0F0"/>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a:solidFill>
                  <a:schemeClr val="bg1"/>
                </a:solidFill>
                <a:latin typeface="微软雅黑" panose="020B0503020204020204" charset="-122"/>
                <a:ea typeface="微软雅黑" panose="020B0503020204020204" charset="-122"/>
              </a:rPr>
              <a:t>主数据管理系统建设思路</a:t>
            </a:r>
            <a:endParaRPr lang="zh-CN" altLang="en-US" dirty="0">
              <a:solidFill>
                <a:schemeClr val="bg1"/>
              </a:solidFill>
              <a:latin typeface="微软雅黑" panose="020B0503020204020204" charset="-122"/>
              <a:ea typeface="微软雅黑" panose="020B0503020204020204" charset="-122"/>
            </a:endParaRPr>
          </a:p>
        </p:txBody>
      </p:sp>
      <p:sp>
        <p:nvSpPr>
          <p:cNvPr id="49" name="AutoShape 11"/>
          <p:cNvSpPr>
            <a:spLocks noChangeArrowheads="1"/>
          </p:cNvSpPr>
          <p:nvPr/>
        </p:nvSpPr>
        <p:spPr bwMode="auto">
          <a:xfrm>
            <a:off x="2123728" y="5157192"/>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GB" altLang="zh-CN" sz="1800" b="1" dirty="0" smtClean="0">
                <a:latin typeface="Arial" panose="020B0604020202020204" pitchFamily="34" charset="0"/>
                <a:cs typeface="+mn-cs"/>
              </a:rPr>
              <a:t>4</a:t>
            </a:r>
            <a:endParaRPr lang="en-GB" altLang="zh-CN" sz="1800" b="1" dirty="0">
              <a:latin typeface="Arial" panose="020B0604020202020204" pitchFamily="34" charset="0"/>
              <a:cs typeface="+mn-cs"/>
            </a:endParaRPr>
          </a:p>
        </p:txBody>
      </p:sp>
      <p:sp>
        <p:nvSpPr>
          <p:cNvPr id="50" name="AutoShape 3"/>
          <p:cNvSpPr>
            <a:spLocks noChangeArrowheads="1"/>
          </p:cNvSpPr>
          <p:nvPr/>
        </p:nvSpPr>
        <p:spPr bwMode="auto">
          <a:xfrm>
            <a:off x="2831183" y="5157192"/>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en-US" altLang="zh-CN" dirty="0" smtClean="0">
                <a:latin typeface="微软雅黑" panose="020B0503020204020204" charset="-122"/>
                <a:ea typeface="微软雅黑" panose="020B0503020204020204" charset="-122"/>
              </a:rPr>
              <a:t>XX</a:t>
            </a:r>
            <a:r>
              <a:rPr lang="zh-CN" altLang="en-US" dirty="0" smtClean="0">
                <a:latin typeface="微软雅黑" panose="020B0503020204020204" charset="-122"/>
                <a:ea typeface="微软雅黑" panose="020B0503020204020204" charset="-122"/>
              </a:rPr>
              <a:t>集团主数据管理工作建议</a:t>
            </a:r>
            <a:endParaRPr lang="zh-CN" altLang="en-US" dirty="0">
              <a:latin typeface="微软雅黑" panose="020B0503020204020204" charset="-122"/>
              <a:ea typeface="微软雅黑" panose="020B0503020204020204" charset="-122"/>
            </a:endParaRPr>
          </a:p>
        </p:txBody>
      </p:sp>
      <p:sp>
        <p:nvSpPr>
          <p:cNvPr id="51" name="AutoShape 11"/>
          <p:cNvSpPr>
            <a:spLocks noChangeArrowheads="1"/>
          </p:cNvSpPr>
          <p:nvPr/>
        </p:nvSpPr>
        <p:spPr bwMode="auto">
          <a:xfrm>
            <a:off x="2123728" y="5733256"/>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t>5</a:t>
            </a:r>
            <a:endParaRPr lang="en-GB" altLang="zh-CN" sz="1800" b="1" dirty="0">
              <a:latin typeface="Arial" panose="020B0604020202020204" pitchFamily="34" charset="0"/>
              <a:cs typeface="+mn-cs"/>
            </a:endParaRPr>
          </a:p>
        </p:txBody>
      </p:sp>
      <p:sp>
        <p:nvSpPr>
          <p:cNvPr id="52" name="AutoShape 3"/>
          <p:cNvSpPr>
            <a:spLocks noChangeArrowheads="1"/>
          </p:cNvSpPr>
          <p:nvPr/>
        </p:nvSpPr>
        <p:spPr bwMode="auto">
          <a:xfrm>
            <a:off x="2831183" y="5733256"/>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smtClean="0">
                <a:latin typeface="微软雅黑" panose="020B0503020204020204" charset="-122"/>
                <a:ea typeface="微软雅黑" panose="020B0503020204020204" charset="-122"/>
              </a:rPr>
              <a:t>案例介绍</a:t>
            </a:r>
            <a:endParaRPr lang="en-GB" altLang="zh-CN" dirty="0">
              <a:latin typeface="微软雅黑" panose="020B0503020204020204" charset="-122"/>
              <a:ea typeface="微软雅黑" panose="020B0503020204020204" charset="-122"/>
            </a:endParaRPr>
          </a:p>
        </p:txBody>
      </p:sp>
      <p:sp>
        <p:nvSpPr>
          <p:cNvPr id="53" name="AutoShape 3"/>
          <p:cNvSpPr>
            <a:spLocks noChangeArrowheads="1"/>
          </p:cNvSpPr>
          <p:nvPr/>
        </p:nvSpPr>
        <p:spPr bwMode="auto">
          <a:xfrm>
            <a:off x="3492360" y="3623848"/>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主数据管理实施方法论</a:t>
            </a:r>
            <a:endParaRPr lang="zh-CN" altLang="en-US" sz="1600" dirty="0">
              <a:latin typeface="微软雅黑" panose="020B0503020204020204" charset="-122"/>
              <a:ea typeface="微软雅黑" panose="020B0503020204020204" charset="-122"/>
            </a:endParaRPr>
          </a:p>
        </p:txBody>
      </p:sp>
      <p:sp>
        <p:nvSpPr>
          <p:cNvPr id="54" name="AutoShape 3"/>
          <p:cNvSpPr>
            <a:spLocks noChangeArrowheads="1"/>
          </p:cNvSpPr>
          <p:nvPr/>
        </p:nvSpPr>
        <p:spPr bwMode="auto">
          <a:xfrm>
            <a:off x="3492360" y="3200308"/>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某集团信息</a:t>
            </a:r>
            <a:r>
              <a:rPr lang="zh-CN" altLang="en-US" sz="1600" dirty="0">
                <a:latin typeface="微软雅黑" panose="020B0503020204020204" charset="-122"/>
                <a:ea typeface="微软雅黑" panose="020B0503020204020204" charset="-122"/>
              </a:rPr>
              <a:t>标准化建设思路</a:t>
            </a:r>
            <a:endParaRPr lang="zh-CN" altLang="en-US" sz="1600" dirty="0">
              <a:latin typeface="微软雅黑" panose="020B0503020204020204" charset="-122"/>
              <a:ea typeface="微软雅黑" panose="020B0503020204020204" charset="-122"/>
            </a:endParaRPr>
          </a:p>
        </p:txBody>
      </p:sp>
      <p:sp>
        <p:nvSpPr>
          <p:cNvPr id="55" name="AutoShape 3"/>
          <p:cNvSpPr>
            <a:spLocks noChangeArrowheads="1"/>
          </p:cNvSpPr>
          <p:nvPr/>
        </p:nvSpPr>
        <p:spPr bwMode="auto">
          <a:xfrm>
            <a:off x="3492360" y="4043292"/>
            <a:ext cx="4320000" cy="288000"/>
          </a:xfrm>
          <a:prstGeom prst="roundRect">
            <a:avLst>
              <a:gd name="adj" fmla="val 16667"/>
            </a:avLst>
          </a:prstGeom>
          <a:solidFill>
            <a:srgbClr val="00B0F0"/>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a:solidFill>
                  <a:schemeClr val="bg1"/>
                </a:solidFill>
                <a:latin typeface="微软雅黑" panose="020B0503020204020204" charset="-122"/>
                <a:ea typeface="微软雅黑" panose="020B0503020204020204" charset="-122"/>
              </a:rPr>
              <a:t>物料</a:t>
            </a:r>
            <a:endParaRPr lang="zh-CN" altLang="en-US" sz="1600" dirty="0">
              <a:solidFill>
                <a:schemeClr val="bg1"/>
              </a:solidFill>
              <a:latin typeface="微软雅黑" panose="020B0503020204020204" charset="-122"/>
              <a:ea typeface="微软雅黑" panose="020B0503020204020204" charset="-122"/>
            </a:endParaRPr>
          </a:p>
        </p:txBody>
      </p:sp>
      <p:sp>
        <p:nvSpPr>
          <p:cNvPr id="56" name="AutoShape 3"/>
          <p:cNvSpPr>
            <a:spLocks noChangeArrowheads="1"/>
          </p:cNvSpPr>
          <p:nvPr/>
        </p:nvSpPr>
        <p:spPr bwMode="auto">
          <a:xfrm>
            <a:off x="3492360" y="4403268"/>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集成架构</a:t>
            </a:r>
            <a:endParaRPr lang="zh-CN" altLang="en-US" sz="1600" dirty="0">
              <a:latin typeface="微软雅黑" panose="020B0503020204020204" charset="-122"/>
              <a:ea typeface="微软雅黑" panose="020B0503020204020204" charset="-122"/>
            </a:endParaRPr>
          </a:p>
        </p:txBody>
      </p:sp>
      <p:sp>
        <p:nvSpPr>
          <p:cNvPr id="58" name="AutoShape 3"/>
          <p:cNvSpPr>
            <a:spLocks noChangeArrowheads="1"/>
          </p:cNvSpPr>
          <p:nvPr/>
        </p:nvSpPr>
        <p:spPr bwMode="auto">
          <a:xfrm>
            <a:off x="3492360" y="4763276"/>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软件硬件配置</a:t>
            </a:r>
            <a:endParaRPr lang="zh-CN" altLang="en-US" sz="1600" dirty="0">
              <a:latin typeface="微软雅黑" panose="020B0503020204020204" charset="-122"/>
              <a:ea typeface="微软雅黑" panose="020B0503020204020204" charset="-122"/>
            </a:endParaRPr>
          </a:p>
        </p:txBody>
      </p:sp>
      <p:sp>
        <p:nvSpPr>
          <p:cNvPr id="24" name="AutoShape 3"/>
          <p:cNvSpPr>
            <a:spLocks noChangeArrowheads="1"/>
          </p:cNvSpPr>
          <p:nvPr/>
        </p:nvSpPr>
        <p:spPr bwMode="auto">
          <a:xfrm>
            <a:off x="2843808" y="874812"/>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en-US" altLang="zh-CN" dirty="0" smtClean="0">
                <a:latin typeface="微软雅黑" panose="020B0503020204020204" charset="-122"/>
                <a:ea typeface="微软雅黑" panose="020B0503020204020204" charset="-122"/>
              </a:rPr>
              <a:t>A</a:t>
            </a:r>
            <a:r>
              <a:rPr lang="zh-CN" altLang="en-US" dirty="0" smtClean="0">
                <a:latin typeface="微软雅黑" panose="020B0503020204020204" charset="-122"/>
                <a:ea typeface="微软雅黑" panose="020B0503020204020204" charset="-122"/>
              </a:rPr>
              <a:t>公司介绍</a:t>
            </a:r>
            <a:endParaRPr lang="zh-CN" altLang="en-US" dirty="0">
              <a:latin typeface="微软雅黑" panose="020B0503020204020204" charset="-122"/>
              <a:ea typeface="微软雅黑" panose="020B0503020204020204" charset="-122"/>
            </a:endParaRPr>
          </a:p>
        </p:txBody>
      </p:sp>
      <p:sp>
        <p:nvSpPr>
          <p:cNvPr id="26" name="AutoShape 3"/>
          <p:cNvSpPr>
            <a:spLocks noChangeArrowheads="1"/>
          </p:cNvSpPr>
          <p:nvPr/>
        </p:nvSpPr>
        <p:spPr bwMode="auto">
          <a:xfrm>
            <a:off x="3491880" y="2780928"/>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a:latin typeface="微软雅黑" panose="020B0503020204020204" charset="-122"/>
                <a:ea typeface="微软雅黑" panose="020B0503020204020204" charset="-122"/>
              </a:rPr>
              <a:t>信息代码的内容、原则、方法</a:t>
            </a:r>
            <a:endParaRPr lang="zh-CN" altLang="en-US" sz="1600" dirty="0">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381000" y="142528"/>
            <a:ext cx="8229600" cy="838200"/>
          </a:xfrm>
        </p:spPr>
        <p:txBody>
          <a:bodyPr/>
          <a:lstStyle/>
          <a:p>
            <a:r>
              <a:rPr lang="zh-CN" altLang="en-US" kern="1200" dirty="0" smtClean="0"/>
              <a:t>物料主数据结构</a:t>
            </a:r>
            <a:r>
              <a:rPr lang="en-US" altLang="zh-CN" kern="1200" dirty="0" smtClean="0"/>
              <a:t>-</a:t>
            </a:r>
            <a:r>
              <a:rPr lang="zh-CN" altLang="en-US" kern="1200" dirty="0" smtClean="0"/>
              <a:t>分类结构</a:t>
            </a:r>
            <a:endParaRPr lang="en-US" altLang="zh-CN" kern="1200" dirty="0" smtClean="0"/>
          </a:p>
        </p:txBody>
      </p:sp>
      <p:sp>
        <p:nvSpPr>
          <p:cNvPr id="48131" name="Rectangle 3"/>
          <p:cNvSpPr>
            <a:spLocks noGrp="1" noChangeArrowheads="1"/>
          </p:cNvSpPr>
          <p:nvPr>
            <p:ph type="body" idx="1"/>
          </p:nvPr>
        </p:nvSpPr>
        <p:spPr>
          <a:xfrm>
            <a:off x="245062" y="836713"/>
            <a:ext cx="8215370" cy="3240359"/>
          </a:xfrm>
        </p:spPr>
        <p:txBody>
          <a:bodyPr/>
          <a:lstStyle/>
          <a:p>
            <a:pPr marL="271780" lvl="1" indent="-271780">
              <a:buClr>
                <a:srgbClr val="FF0000"/>
              </a:buClr>
              <a:buFont typeface="Wingdings" panose="05000000000000000000" pitchFamily="2" charset="2"/>
              <a:buChar char="p"/>
              <a:defRPr/>
            </a:pPr>
            <a:r>
              <a:rPr lang="zh-CN" altLang="en-US" sz="1800" kern="1200" dirty="0" smtClean="0">
                <a:cs typeface="+mn-cs"/>
              </a:rPr>
              <a:t>编码原则</a:t>
            </a:r>
            <a:endParaRPr lang="zh-CN" altLang="en-US" sz="1800" kern="1200" dirty="0" smtClean="0">
              <a:cs typeface="+mn-cs"/>
            </a:endParaRPr>
          </a:p>
          <a:p>
            <a:pPr lvl="1">
              <a:lnSpc>
                <a:spcPct val="110000"/>
              </a:lnSpc>
              <a:buClr>
                <a:srgbClr val="FF0000"/>
              </a:buClr>
              <a:defRPr/>
            </a:pPr>
            <a:r>
              <a:rPr lang="zh-CN" altLang="en-US" sz="1600" b="0" kern="1200" dirty="0">
                <a:cs typeface="+mn-cs"/>
              </a:rPr>
              <a:t>简单性、唯一性、分类合理性、可扩展性</a:t>
            </a:r>
            <a:endParaRPr lang="en-US" altLang="zh-CN" sz="1600" b="0" kern="1200" dirty="0">
              <a:cs typeface="+mn-cs"/>
            </a:endParaRPr>
          </a:p>
          <a:p>
            <a:pPr marL="271780" lvl="1" indent="-271780">
              <a:lnSpc>
                <a:spcPct val="120000"/>
              </a:lnSpc>
              <a:spcBef>
                <a:spcPct val="20000"/>
              </a:spcBef>
              <a:buClr>
                <a:srgbClr val="FF0000"/>
              </a:buClr>
              <a:buSzPct val="60000"/>
              <a:buFont typeface="Wingdings" panose="05000000000000000000" pitchFamily="2" charset="2"/>
              <a:buChar char="p"/>
              <a:defRPr/>
            </a:pPr>
            <a:r>
              <a:rPr lang="zh-CN" altLang="en-US" sz="1800" kern="1200" dirty="0" smtClean="0">
                <a:solidFill>
                  <a:schemeClr val="tx1"/>
                </a:solidFill>
                <a:cs typeface="+mn-cs"/>
              </a:rPr>
              <a:t>代码结构</a:t>
            </a:r>
            <a:endParaRPr lang="en-US" altLang="zh-CN" sz="1800" kern="1200" dirty="0" smtClean="0">
              <a:solidFill>
                <a:schemeClr val="tx1"/>
              </a:solidFill>
              <a:cs typeface="+mn-cs"/>
            </a:endParaRPr>
          </a:p>
          <a:p>
            <a:pPr lvl="1">
              <a:lnSpc>
                <a:spcPct val="110000"/>
              </a:lnSpc>
              <a:buClr>
                <a:srgbClr val="FF0000"/>
              </a:buClr>
              <a:defRPr/>
            </a:pPr>
            <a:r>
              <a:rPr lang="zh-CN" altLang="en-US" sz="1600" b="0" kern="1200" dirty="0">
                <a:cs typeface="+mn-cs"/>
              </a:rPr>
              <a:t>主码：</a:t>
            </a:r>
            <a:r>
              <a:rPr lang="en-US" altLang="zh-CN" sz="1600" b="0" kern="1200" dirty="0">
                <a:cs typeface="+mn-cs"/>
              </a:rPr>
              <a:t>8</a:t>
            </a:r>
            <a:r>
              <a:rPr lang="zh-CN" altLang="en-US" sz="1600" b="0" kern="1200" dirty="0">
                <a:cs typeface="+mn-cs"/>
              </a:rPr>
              <a:t>位数字流水码</a:t>
            </a:r>
            <a:endParaRPr lang="en-US" altLang="zh-CN" sz="1600" b="0" kern="1200" dirty="0">
              <a:cs typeface="+mn-cs"/>
            </a:endParaRPr>
          </a:p>
          <a:p>
            <a:pPr lvl="1">
              <a:lnSpc>
                <a:spcPct val="110000"/>
              </a:lnSpc>
              <a:buClr>
                <a:srgbClr val="FF0000"/>
              </a:buClr>
              <a:defRPr/>
            </a:pPr>
            <a:r>
              <a:rPr lang="zh-CN" altLang="en-US" sz="1600" b="0" kern="1200" dirty="0">
                <a:cs typeface="+mn-cs"/>
              </a:rPr>
              <a:t>辅码：</a:t>
            </a:r>
            <a:r>
              <a:rPr lang="en-US" altLang="zh-CN" sz="1600" b="0" kern="1200" dirty="0">
                <a:cs typeface="+mn-cs"/>
              </a:rPr>
              <a:t>16</a:t>
            </a:r>
            <a:r>
              <a:rPr lang="zh-CN" altLang="en-US" sz="1600" b="0" kern="1200" dirty="0">
                <a:cs typeface="+mn-cs"/>
              </a:rPr>
              <a:t>位数字智能</a:t>
            </a:r>
            <a:endParaRPr lang="en-US" altLang="zh-CN" sz="1600" b="0" kern="1200" dirty="0">
              <a:cs typeface="+mn-cs"/>
            </a:endParaRPr>
          </a:p>
          <a:p>
            <a:pPr marL="271780" lvl="1" indent="-271780">
              <a:lnSpc>
                <a:spcPct val="120000"/>
              </a:lnSpc>
              <a:spcBef>
                <a:spcPct val="20000"/>
              </a:spcBef>
              <a:buClr>
                <a:srgbClr val="FF0000"/>
              </a:buClr>
              <a:buSzPct val="60000"/>
              <a:buFont typeface="Wingdings" panose="05000000000000000000" pitchFamily="2" charset="2"/>
              <a:buChar char="p"/>
              <a:defRPr/>
            </a:pPr>
            <a:r>
              <a:rPr lang="zh-CN" altLang="en-US" sz="1800" kern="1200" dirty="0" smtClean="0">
                <a:solidFill>
                  <a:schemeClr val="tx1"/>
                </a:solidFill>
                <a:cs typeface="+mn-cs"/>
              </a:rPr>
              <a:t>分类原则</a:t>
            </a:r>
            <a:endParaRPr lang="en-US" altLang="zh-CN" sz="1800" kern="1200" dirty="0" smtClean="0">
              <a:solidFill>
                <a:schemeClr val="tx1"/>
              </a:solidFill>
              <a:cs typeface="+mn-cs"/>
            </a:endParaRPr>
          </a:p>
          <a:p>
            <a:pPr marL="742950" lvl="1" indent="-285750">
              <a:lnSpc>
                <a:spcPct val="110000"/>
              </a:lnSpc>
              <a:spcBef>
                <a:spcPct val="20000"/>
              </a:spcBef>
              <a:buClr>
                <a:srgbClr val="FF0000"/>
              </a:buClr>
              <a:buSzPct val="60000"/>
              <a:buFont typeface="Wingdings" panose="05000000000000000000" pitchFamily="2" charset="2"/>
              <a:buChar char="Ø"/>
              <a:defRPr/>
            </a:pPr>
            <a:r>
              <a:rPr lang="zh-CN" altLang="en-US" sz="1600" b="0" kern="1200" dirty="0" smtClean="0">
                <a:solidFill>
                  <a:schemeClr val="tx1"/>
                </a:solidFill>
                <a:cs typeface="+mn-cs"/>
              </a:rPr>
              <a:t>以最稳定的本质属性或特征作为分类的基础和依据</a:t>
            </a:r>
            <a:endParaRPr lang="zh-CN" altLang="en-US" sz="1600" b="0" kern="1200" dirty="0" smtClean="0">
              <a:solidFill>
                <a:schemeClr val="tx1"/>
              </a:solidFill>
              <a:cs typeface="+mn-cs"/>
            </a:endParaRPr>
          </a:p>
          <a:p>
            <a:pPr marL="742950" lvl="1" indent="-285750">
              <a:lnSpc>
                <a:spcPct val="110000"/>
              </a:lnSpc>
              <a:spcBef>
                <a:spcPct val="20000"/>
              </a:spcBef>
              <a:buClr>
                <a:srgbClr val="FF0000"/>
              </a:buClr>
              <a:buSzPct val="60000"/>
              <a:buFont typeface="Wingdings" panose="05000000000000000000" pitchFamily="2" charset="2"/>
              <a:buChar char="Ø"/>
              <a:defRPr/>
            </a:pPr>
            <a:r>
              <a:rPr lang="zh-CN" altLang="en-US" sz="1600" b="0" kern="1200" dirty="0" smtClean="0">
                <a:solidFill>
                  <a:schemeClr val="tx1"/>
                </a:solidFill>
                <a:cs typeface="+mn-cs"/>
              </a:rPr>
              <a:t>通常以自然属性为第一分类原则</a:t>
            </a:r>
            <a:r>
              <a:rPr lang="en-US" altLang="en-US" sz="1600" b="0" kern="1200" dirty="0" smtClean="0">
                <a:solidFill>
                  <a:schemeClr val="tx1"/>
                </a:solidFill>
                <a:cs typeface="+mn-cs"/>
              </a:rPr>
              <a:t>,</a:t>
            </a:r>
            <a:r>
              <a:rPr lang="zh-CN" altLang="en-US" sz="1600" b="0" kern="1200" dirty="0" smtClean="0">
                <a:solidFill>
                  <a:schemeClr val="tx1"/>
                </a:solidFill>
                <a:cs typeface="+mn-cs"/>
              </a:rPr>
              <a:t>适当考虑用途和管理的方便 </a:t>
            </a:r>
            <a:endParaRPr lang="zh-CN" altLang="en-US" sz="1600" b="0" kern="1200" dirty="0" smtClean="0">
              <a:solidFill>
                <a:schemeClr val="tx1"/>
              </a:solidFill>
              <a:cs typeface="+mn-cs"/>
            </a:endParaRPr>
          </a:p>
          <a:p>
            <a:pPr marL="742950" lvl="1" indent="-285750">
              <a:lnSpc>
                <a:spcPct val="110000"/>
              </a:lnSpc>
              <a:spcBef>
                <a:spcPct val="20000"/>
              </a:spcBef>
              <a:buClr>
                <a:srgbClr val="FF0000"/>
              </a:buClr>
              <a:buSzPct val="60000"/>
              <a:buFont typeface="Wingdings" panose="05000000000000000000" pitchFamily="2" charset="2"/>
              <a:buChar char="Ø"/>
              <a:defRPr/>
            </a:pPr>
            <a:r>
              <a:rPr lang="zh-CN" altLang="en-US" sz="1600" b="0" kern="1200" dirty="0" smtClean="0">
                <a:solidFill>
                  <a:schemeClr val="tx1"/>
                </a:solidFill>
                <a:cs typeface="+mn-cs"/>
              </a:rPr>
              <a:t>应满足科学性、稳定性、分类清晰、不交叉、不混淆的要求</a:t>
            </a:r>
            <a:endParaRPr lang="zh-CN" altLang="en-US" sz="1600" b="0" kern="1200" dirty="0" smtClean="0">
              <a:solidFill>
                <a:schemeClr val="tx1"/>
              </a:solidFill>
              <a:cs typeface="+mn-cs"/>
            </a:endParaRPr>
          </a:p>
          <a:p>
            <a:pPr marL="1358900" lvl="3" indent="-265430">
              <a:buSzPct val="60000"/>
              <a:buFont typeface="Wingdings" panose="05000000000000000000" pitchFamily="2" charset="2"/>
              <a:buChar char="ü"/>
            </a:pPr>
            <a:endParaRPr lang="en-US" altLang="zh-CN" b="1" dirty="0" smtClean="0">
              <a:solidFill>
                <a:schemeClr val="tx2"/>
              </a:solidFill>
              <a:latin typeface="华文楷体" panose="02010600040101010101" pitchFamily="2" charset="-122"/>
              <a:ea typeface="华文楷体" panose="02010600040101010101" pitchFamily="2" charset="-122"/>
            </a:endParaRPr>
          </a:p>
          <a:p>
            <a:pPr marL="1358900" lvl="3" indent="-265430">
              <a:buSzPct val="60000"/>
              <a:buFont typeface="Wingdings" panose="05000000000000000000" pitchFamily="2" charset="2"/>
              <a:buChar char="ü"/>
            </a:pPr>
            <a:endParaRPr lang="zh-CN" altLang="en-US" b="1" dirty="0" smtClean="0">
              <a:latin typeface="华文楷体" panose="02010600040101010101" pitchFamily="2" charset="-122"/>
              <a:ea typeface="华文楷体" panose="02010600040101010101" pitchFamily="2" charset="-122"/>
            </a:endParaRPr>
          </a:p>
        </p:txBody>
      </p:sp>
      <p:graphicFrame>
        <p:nvGraphicFramePr>
          <p:cNvPr id="15" name="表格 14"/>
          <p:cNvGraphicFramePr>
            <a:graphicFrameLocks noGrp="1"/>
          </p:cNvGraphicFramePr>
          <p:nvPr/>
        </p:nvGraphicFramePr>
        <p:xfrm>
          <a:off x="762000" y="4667398"/>
          <a:ext cx="7429500" cy="1293813"/>
        </p:xfrm>
        <a:graphic>
          <a:graphicData uri="http://schemas.openxmlformats.org/drawingml/2006/table">
            <a:tbl>
              <a:tblPr/>
              <a:tblGrid>
                <a:gridCol w="1500188"/>
                <a:gridCol w="714375"/>
                <a:gridCol w="571500"/>
                <a:gridCol w="500062"/>
                <a:gridCol w="1143000"/>
                <a:gridCol w="1143000"/>
                <a:gridCol w="500063"/>
                <a:gridCol w="642937"/>
                <a:gridCol w="714375"/>
              </a:tblGrid>
              <a:tr h="474663">
                <a:tc>
                  <a:txBody>
                    <a:bodyPr/>
                    <a:lstStyle/>
                    <a:p>
                      <a:pPr marL="0" marR="0" lvl="0" indent="0" algn="ctr" defTabSz="914400" rtl="0" eaLnBrk="1" fontAlgn="b" latinLnBrk="0" hangingPunct="1">
                        <a:lnSpc>
                          <a:spcPct val="100000"/>
                        </a:lnSpc>
                        <a:spcBef>
                          <a:spcPct val="0"/>
                        </a:spcBef>
                        <a:spcAft>
                          <a:spcPct val="0"/>
                        </a:spcAft>
                        <a:buClrTx/>
                        <a:buSzTx/>
                        <a:buFontTx/>
                        <a:buNone/>
                      </a:pPr>
                      <a:r>
                        <a:rPr kumimoji="0" lang="en-US" altLang="zh-CN" sz="1400" b="1" i="0" u="none" strike="noStrike" cap="none" normalizeH="0" baseline="0" dirty="0" smtClean="0">
                          <a:ln>
                            <a:noFill/>
                          </a:ln>
                          <a:solidFill>
                            <a:srgbClr val="000000"/>
                          </a:solidFill>
                          <a:effectLst/>
                          <a:latin typeface="宋体" panose="02010600030101010101" pitchFamily="2" charset="-122"/>
                          <a:ea typeface="宋体" panose="02010600030101010101" pitchFamily="2" charset="-122"/>
                        </a:rPr>
                        <a:t>16</a:t>
                      </a:r>
                      <a:r>
                        <a:rPr kumimoji="0" lang="zh-CN" altLang="en-US" sz="1400" b="1" i="0" u="none" strike="noStrike" cap="none" normalizeH="0" baseline="0" dirty="0" smtClean="0">
                          <a:ln>
                            <a:noFill/>
                          </a:ln>
                          <a:solidFill>
                            <a:srgbClr val="000000"/>
                          </a:solidFill>
                          <a:effectLst/>
                          <a:latin typeface="宋体" panose="02010600030101010101" pitchFamily="2" charset="-122"/>
                          <a:ea typeface="宋体" panose="02010600030101010101" pitchFamily="2" charset="-122"/>
                        </a:rPr>
                        <a:t>位辅码</a:t>
                      </a:r>
                      <a:endParaRPr kumimoji="0" lang="zh-CN" altLang="en-US" sz="1400" b="1" i="0" u="none" strike="noStrike" cap="none" normalizeH="0" baseline="0" dirty="0" smtClean="0">
                        <a:ln>
                          <a:noFill/>
                        </a:ln>
                        <a:solidFill>
                          <a:srgbClr val="000000"/>
                        </a:solidFill>
                        <a:effectLst/>
                        <a:latin typeface="宋体" panose="02010600030101010101" pitchFamily="2" charset="-122"/>
                        <a:ea typeface="宋体" panose="02010600030101010101" pitchFamily="2" charset="-122"/>
                      </a:endParaRPr>
                    </a:p>
                  </a:txBody>
                  <a:tcPr marL="8194" marR="8194" marT="8194"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rgbClr val="000000"/>
                          </a:solidFill>
                          <a:effectLst/>
                          <a:latin typeface="宋体" panose="02010600030101010101" pitchFamily="2" charset="-122"/>
                          <a:ea typeface="宋体" panose="02010600030101010101" pitchFamily="2" charset="-122"/>
                        </a:rPr>
                        <a:t>特征描述</a:t>
                      </a:r>
                      <a:r>
                        <a:rPr kumimoji="0" lang="en-US" altLang="zh-CN" sz="1400" b="1" i="0" u="none" strike="noStrike" cap="none" normalizeH="0" baseline="0" smtClean="0">
                          <a:ln>
                            <a:noFill/>
                          </a:ln>
                          <a:solidFill>
                            <a:srgbClr val="000000"/>
                          </a:solidFill>
                          <a:effectLst/>
                          <a:latin typeface="Microsoft Sans Serif" panose="020B0604020202020204" pitchFamily="34" charset="0"/>
                          <a:ea typeface="宋体" panose="02010600030101010101" pitchFamily="2" charset="-122"/>
                        </a:rPr>
                        <a:t>1</a:t>
                      </a:r>
                      <a:endParaRPr kumimoji="0" lang="en-US" altLang="zh-CN" sz="1400" b="1" i="0" u="none" strike="noStrike" cap="none" normalizeH="0" baseline="0" smtClean="0">
                        <a:ln>
                          <a:noFill/>
                        </a:ln>
                        <a:solidFill>
                          <a:srgbClr val="000000"/>
                        </a:solidFill>
                        <a:effectLst/>
                        <a:latin typeface="Microsoft Sans Serif" panose="020B0604020202020204" pitchFamily="34" charset="0"/>
                        <a:ea typeface="宋体" panose="02010600030101010101" pitchFamily="2" charset="-122"/>
                      </a:endParaRPr>
                    </a:p>
                  </a:txBody>
                  <a:tcPr marL="8194" marR="8194" marT="8194"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rgbClr val="000000"/>
                          </a:solidFill>
                          <a:effectLst/>
                          <a:latin typeface="宋体" panose="02010600030101010101" pitchFamily="2" charset="-122"/>
                          <a:ea typeface="宋体" panose="02010600030101010101" pitchFamily="2" charset="-122"/>
                        </a:rPr>
                        <a:t>特征描述</a:t>
                      </a:r>
                      <a:r>
                        <a:rPr kumimoji="0" lang="en-US" altLang="zh-CN" sz="1400" b="1" i="0" u="none" strike="noStrike" cap="none" normalizeH="0" baseline="0" smtClean="0">
                          <a:ln>
                            <a:noFill/>
                          </a:ln>
                          <a:solidFill>
                            <a:srgbClr val="000000"/>
                          </a:solidFill>
                          <a:effectLst/>
                          <a:latin typeface="Microsoft Sans Serif" panose="020B0604020202020204" pitchFamily="34" charset="0"/>
                          <a:ea typeface="宋体" panose="02010600030101010101" pitchFamily="2" charset="-122"/>
                        </a:rPr>
                        <a:t>2</a:t>
                      </a:r>
                      <a:endParaRPr kumimoji="0" lang="en-US" altLang="zh-CN" sz="1400" b="1" i="0" u="none" strike="noStrike" cap="none" normalizeH="0" baseline="0" smtClean="0">
                        <a:ln>
                          <a:noFill/>
                        </a:ln>
                        <a:solidFill>
                          <a:srgbClr val="000000"/>
                        </a:solidFill>
                        <a:effectLst/>
                        <a:latin typeface="Microsoft Sans Serif" panose="020B0604020202020204" pitchFamily="34" charset="0"/>
                        <a:ea typeface="宋体" panose="02010600030101010101" pitchFamily="2" charset="-122"/>
                      </a:endParaRPr>
                    </a:p>
                  </a:txBody>
                  <a:tcPr marL="8194" marR="8194" marT="8194"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rgbClr val="000000"/>
                          </a:solidFill>
                          <a:effectLst/>
                          <a:latin typeface="宋体" panose="02010600030101010101" pitchFamily="2" charset="-122"/>
                          <a:ea typeface="宋体" panose="02010600030101010101" pitchFamily="2" charset="-122"/>
                        </a:rPr>
                        <a:t>特征描述</a:t>
                      </a:r>
                      <a:r>
                        <a:rPr kumimoji="0" lang="en-US" altLang="zh-CN" sz="1400" b="1" i="0" u="none" strike="noStrike" cap="none" normalizeH="0" baseline="0" smtClean="0">
                          <a:ln>
                            <a:noFill/>
                          </a:ln>
                          <a:solidFill>
                            <a:srgbClr val="000000"/>
                          </a:solidFill>
                          <a:effectLst/>
                          <a:latin typeface="Microsoft Sans Serif" panose="020B0604020202020204" pitchFamily="34" charset="0"/>
                          <a:ea typeface="宋体" panose="02010600030101010101" pitchFamily="2" charset="-122"/>
                        </a:rPr>
                        <a:t>3</a:t>
                      </a:r>
                      <a:endParaRPr kumimoji="0" lang="en-US" altLang="zh-CN" sz="1400" b="1" i="0" u="none" strike="noStrike" cap="none" normalizeH="0" baseline="0" smtClean="0">
                        <a:ln>
                          <a:noFill/>
                        </a:ln>
                        <a:solidFill>
                          <a:srgbClr val="000000"/>
                        </a:solidFill>
                        <a:effectLst/>
                        <a:latin typeface="Microsoft Sans Serif" panose="020B0604020202020204" pitchFamily="34" charset="0"/>
                        <a:ea typeface="宋体" panose="02010600030101010101" pitchFamily="2" charset="-122"/>
                      </a:endParaRPr>
                    </a:p>
                  </a:txBody>
                  <a:tcPr marL="8194" marR="8194" marT="8194"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rgbClr val="000000"/>
                          </a:solidFill>
                          <a:effectLst/>
                          <a:latin typeface="宋体" panose="02010600030101010101" pitchFamily="2" charset="-122"/>
                          <a:ea typeface="宋体" panose="02010600030101010101" pitchFamily="2" charset="-122"/>
                        </a:rPr>
                        <a:t>长描述</a:t>
                      </a:r>
                      <a:endParaRPr kumimoji="0" lang="zh-CN" altLang="en-US" sz="1400" b="1" i="0" u="none" strike="noStrike" cap="none" normalizeH="0" baseline="0" smtClean="0">
                        <a:ln>
                          <a:noFill/>
                        </a:ln>
                        <a:solidFill>
                          <a:srgbClr val="000000"/>
                        </a:solidFill>
                        <a:effectLst/>
                        <a:latin typeface="宋体" panose="02010600030101010101" pitchFamily="2" charset="-122"/>
                        <a:ea typeface="宋体" panose="02010600030101010101" pitchFamily="2" charset="-122"/>
                      </a:endParaRPr>
                    </a:p>
                  </a:txBody>
                  <a:tcPr marL="8194" marR="8194" marT="8194"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rgbClr val="000000"/>
                          </a:solidFill>
                          <a:effectLst/>
                          <a:latin typeface="Microsoft Sans Serif" panose="020B0604020202020204" pitchFamily="34" charset="0"/>
                          <a:ea typeface="宋体" panose="02010600030101010101" pitchFamily="2" charset="-122"/>
                        </a:rPr>
                        <a:t>短描述</a:t>
                      </a:r>
                      <a:endParaRPr kumimoji="0" lang="zh-CN" altLang="en-US" sz="1400" b="1" i="0" u="none" strike="noStrike" cap="none" normalizeH="0" baseline="0" smtClean="0">
                        <a:ln>
                          <a:noFill/>
                        </a:ln>
                        <a:solidFill>
                          <a:srgbClr val="000000"/>
                        </a:solidFill>
                        <a:effectLst/>
                        <a:latin typeface="Microsoft Sans Serif" panose="020B0604020202020204" pitchFamily="34" charset="0"/>
                        <a:ea typeface="宋体" panose="02010600030101010101" pitchFamily="2" charset="-122"/>
                      </a:endParaRPr>
                    </a:p>
                  </a:txBody>
                  <a:tcPr marL="8194" marR="8194" marT="8194"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rgbClr val="000000"/>
                          </a:solidFill>
                          <a:effectLst/>
                          <a:latin typeface="宋体" panose="02010600030101010101" pitchFamily="2" charset="-122"/>
                          <a:ea typeface="宋体" panose="02010600030101010101" pitchFamily="2" charset="-122"/>
                        </a:rPr>
                        <a:t>计量单位</a:t>
                      </a:r>
                      <a:endParaRPr kumimoji="0" lang="zh-CN" altLang="en-US" sz="1400" b="1" i="0" u="none" strike="noStrike" cap="none" normalizeH="0" baseline="0" smtClean="0">
                        <a:ln>
                          <a:noFill/>
                        </a:ln>
                        <a:solidFill>
                          <a:srgbClr val="000000"/>
                        </a:solidFill>
                        <a:effectLst/>
                        <a:latin typeface="宋体" panose="02010600030101010101" pitchFamily="2" charset="-122"/>
                        <a:ea typeface="宋体" panose="02010600030101010101" pitchFamily="2" charset="-122"/>
                      </a:endParaRPr>
                    </a:p>
                  </a:txBody>
                  <a:tcPr marL="8194" marR="8194" marT="8194"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rgbClr val="000000"/>
                          </a:solidFill>
                          <a:effectLst/>
                          <a:latin typeface="宋体" panose="02010600030101010101" pitchFamily="2" charset="-122"/>
                          <a:ea typeface="宋体" panose="02010600030101010101" pitchFamily="2" charset="-122"/>
                        </a:rPr>
                        <a:t>小类分类码</a:t>
                      </a:r>
                      <a:endParaRPr kumimoji="0" lang="zh-CN" altLang="en-US" sz="1400" b="1" i="0" u="none" strike="noStrike" cap="none" normalizeH="0" baseline="0" smtClean="0">
                        <a:ln>
                          <a:noFill/>
                        </a:ln>
                        <a:solidFill>
                          <a:srgbClr val="000000"/>
                        </a:solidFill>
                        <a:effectLst/>
                        <a:latin typeface="宋体" panose="02010600030101010101" pitchFamily="2" charset="-122"/>
                        <a:ea typeface="宋体" panose="02010600030101010101" pitchFamily="2" charset="-122"/>
                      </a:endParaRPr>
                    </a:p>
                  </a:txBody>
                  <a:tcPr marL="8194" marR="8194" marT="8194"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rgbClr val="000000"/>
                          </a:solidFill>
                          <a:effectLst/>
                          <a:latin typeface="宋体" panose="02010600030101010101" pitchFamily="2" charset="-122"/>
                          <a:ea typeface="宋体" panose="02010600030101010101" pitchFamily="2" charset="-122"/>
                        </a:rPr>
                        <a:t>小类名称</a:t>
                      </a:r>
                      <a:endParaRPr kumimoji="0" lang="zh-CN" altLang="en-US" sz="1400" b="1" i="0" u="none" strike="noStrike" cap="none" normalizeH="0" baseline="0" smtClean="0">
                        <a:ln>
                          <a:noFill/>
                        </a:ln>
                        <a:solidFill>
                          <a:srgbClr val="000000"/>
                        </a:solidFill>
                        <a:effectLst/>
                        <a:latin typeface="宋体" panose="02010600030101010101" pitchFamily="2" charset="-122"/>
                        <a:ea typeface="宋体" panose="02010600030101010101" pitchFamily="2" charset="-122"/>
                      </a:endParaRPr>
                    </a:p>
                  </a:txBody>
                  <a:tcPr marL="8194" marR="8194" marT="8194" marB="0" anchor="b"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CCFF"/>
                    </a:solidFill>
                  </a:tcPr>
                </a:tc>
              </a:tr>
              <a:tr h="409575">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200" b="1" i="0" u="sng" strike="noStrike" cap="none" normalizeH="0" baseline="0" dirty="0" smtClean="0">
                          <a:ln>
                            <a:noFill/>
                          </a:ln>
                          <a:solidFill>
                            <a:srgbClr val="FF0000"/>
                          </a:solidFill>
                          <a:effectLst/>
                          <a:latin typeface="宋体" panose="02010600030101010101" pitchFamily="2" charset="-122"/>
                          <a:ea typeface="宋体" panose="02010600030101010101" pitchFamily="2" charset="-122"/>
                        </a:rPr>
                        <a:t>011304</a:t>
                      </a:r>
                      <a:r>
                        <a:rPr kumimoji="0" lang="en-US" altLang="zh-CN" sz="1200" b="1" i="0" u="sng" strike="noStrike" cap="none" normalizeH="0" baseline="0" dirty="0" smtClean="0">
                          <a:ln>
                            <a:noFill/>
                          </a:ln>
                          <a:solidFill>
                            <a:schemeClr val="accent2"/>
                          </a:solidFill>
                          <a:effectLst/>
                          <a:latin typeface="宋体" panose="02010600030101010101" pitchFamily="2" charset="-122"/>
                          <a:ea typeface="宋体" panose="02010600030101010101" pitchFamily="2" charset="-122"/>
                        </a:rPr>
                        <a:t>00</a:t>
                      </a:r>
                      <a:r>
                        <a:rPr kumimoji="0" lang="en-US" altLang="zh-CN" sz="1200" b="1" i="0" u="none" strike="noStrike" cap="none" normalizeH="0" baseline="0" dirty="0" smtClean="0">
                          <a:ln>
                            <a:noFill/>
                          </a:ln>
                          <a:solidFill>
                            <a:srgbClr val="000000"/>
                          </a:solidFill>
                          <a:effectLst/>
                          <a:latin typeface="宋体" panose="02010600030101010101" pitchFamily="2" charset="-122"/>
                          <a:ea typeface="宋体" panose="02010600030101010101" pitchFamily="2" charset="-122"/>
                        </a:rPr>
                        <a:t>00001635</a:t>
                      </a:r>
                      <a:endParaRPr kumimoji="0" lang="en-US" altLang="zh-CN" sz="1200" b="1" i="0" u="sng" strike="noStrike" cap="none" normalizeH="0" baseline="0" dirty="0" smtClean="0">
                        <a:ln>
                          <a:noFill/>
                        </a:ln>
                        <a:solidFill>
                          <a:schemeClr val="accent2"/>
                        </a:solidFill>
                        <a:effectLst/>
                        <a:latin typeface="宋体" panose="02010600030101010101" pitchFamily="2" charset="-122"/>
                        <a:ea typeface="宋体" panose="02010600030101010101" pitchFamily="2"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CDFD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l-GR" altLang="zh-CN" sz="1200" b="0" i="0" u="none" strike="noStrike" cap="none" normalizeH="0" baseline="0" smtClean="0">
                          <a:ln>
                            <a:noFill/>
                          </a:ln>
                          <a:solidFill>
                            <a:srgbClr val="000000"/>
                          </a:solidFill>
                          <a:effectLst/>
                          <a:latin typeface="宋体" panose="02010600030101010101" pitchFamily="2" charset="-122"/>
                        </a:rPr>
                        <a:t>Φ6.5</a:t>
                      </a:r>
                      <a:r>
                        <a:rPr kumimoji="0" lang="en-US" altLang="zh-CN"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rPr>
                        <a:t>mm</a:t>
                      </a:r>
                      <a:endParaRPr kumimoji="0" lang="en-US" altLang="zh-CN"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CDFD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rPr>
                        <a:t>35#</a:t>
                      </a:r>
                      <a:endParaRPr kumimoji="0" lang="en-US" altLang="zh-CN"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CDFD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rPr>
                        <a:t>　</a:t>
                      </a:r>
                      <a:endParaRPr kumimoji="0" lang="zh-CN" altLang="en-US"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CDFD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rPr>
                        <a:t>优质碳素圆钢</a:t>
                      </a:r>
                      <a:r>
                        <a:rPr kumimoji="0" lang="en-US" altLang="zh-CN"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rPr>
                        <a:t>\Φ6.5mm\35#</a:t>
                      </a:r>
                      <a:endParaRPr kumimoji="0" lang="en-US" altLang="zh-CN"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CDFD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rPr>
                        <a:t>优质碳素圆钢</a:t>
                      </a:r>
                      <a:r>
                        <a:rPr kumimoji="0" lang="en-US" altLang="zh-CN"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rPr>
                        <a:t>\Φ6.5mm\35#</a:t>
                      </a:r>
                      <a:endParaRPr kumimoji="0" lang="en-US" altLang="zh-CN"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CDFD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rPr>
                        <a:t>吨</a:t>
                      </a:r>
                      <a:endParaRPr kumimoji="0" lang="zh-CN" altLang="en-US"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CDFD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200" b="0" i="0" u="none" strike="noStrike" cap="none" normalizeH="0" baseline="0" smtClean="0">
                          <a:ln>
                            <a:noFill/>
                          </a:ln>
                          <a:solidFill>
                            <a:srgbClr val="FF0000"/>
                          </a:solidFill>
                          <a:effectLst/>
                          <a:latin typeface="宋体" panose="02010600030101010101" pitchFamily="2" charset="-122"/>
                          <a:ea typeface="宋体" panose="02010600030101010101" pitchFamily="2" charset="-122"/>
                        </a:rPr>
                        <a:t>011304</a:t>
                      </a:r>
                      <a:endParaRPr kumimoji="0" lang="en-US" altLang="zh-CN" sz="1200" b="0" i="0" u="none" strike="noStrike" cap="none" normalizeH="0" baseline="0" smtClean="0">
                        <a:ln>
                          <a:noFill/>
                        </a:ln>
                        <a:solidFill>
                          <a:srgbClr val="FF0000"/>
                        </a:solidFill>
                        <a:effectLst/>
                        <a:latin typeface="宋体" panose="02010600030101010101" pitchFamily="2" charset="-122"/>
                        <a:ea typeface="宋体" panose="02010600030101010101" pitchFamily="2"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CDFD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rPr>
                        <a:t>优质碳素圆钢</a:t>
                      </a:r>
                      <a:endParaRPr kumimoji="0" lang="zh-CN" altLang="en-US"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endParaRPr>
                    </a:p>
                  </a:txBody>
                  <a:tcPr marL="8194" marR="8194" marT="8194"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CDFDF"/>
                    </a:solidFill>
                  </a:tcPr>
                </a:tc>
              </a:tr>
              <a:tr h="409575">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200" b="1" i="0" u="none" strike="noStrike" cap="none" normalizeH="0" baseline="0" smtClean="0">
                          <a:ln>
                            <a:noFill/>
                          </a:ln>
                          <a:solidFill>
                            <a:srgbClr val="000000"/>
                          </a:solidFill>
                          <a:effectLst/>
                          <a:latin typeface="宋体" panose="02010600030101010101" pitchFamily="2" charset="-122"/>
                          <a:ea typeface="宋体" panose="02010600030101010101" pitchFamily="2" charset="-122"/>
                        </a:rPr>
                        <a:t>0113040000163600</a:t>
                      </a:r>
                      <a:endParaRPr kumimoji="0" lang="en-US" altLang="zh-CN" sz="1200" b="1" i="0" u="none" strike="noStrike" cap="none" normalizeH="0" baseline="0" smtClean="0">
                        <a:ln>
                          <a:noFill/>
                        </a:ln>
                        <a:solidFill>
                          <a:srgbClr val="000000"/>
                        </a:solidFill>
                        <a:effectLst/>
                        <a:latin typeface="宋体" panose="02010600030101010101" pitchFamily="2" charset="-122"/>
                        <a:ea typeface="宋体" panose="02010600030101010101" pitchFamily="2"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DD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l-GR" altLang="zh-CN" sz="1200" b="0" i="0" u="none" strike="noStrike" cap="none" normalizeH="0" baseline="0" smtClean="0">
                          <a:ln>
                            <a:noFill/>
                          </a:ln>
                          <a:solidFill>
                            <a:srgbClr val="000000"/>
                          </a:solidFill>
                          <a:effectLst/>
                          <a:latin typeface="宋体" panose="02010600030101010101" pitchFamily="2" charset="-122"/>
                        </a:rPr>
                        <a:t>Φ6.5</a:t>
                      </a:r>
                      <a:r>
                        <a:rPr kumimoji="0" lang="en-US" altLang="zh-CN"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rPr>
                        <a:t>mm</a:t>
                      </a:r>
                      <a:endParaRPr kumimoji="0" lang="en-US" altLang="zh-CN"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DD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rPr>
                        <a:t>40#</a:t>
                      </a:r>
                      <a:endParaRPr kumimoji="0" lang="en-US" altLang="zh-CN"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DD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rPr>
                        <a:t>　</a:t>
                      </a:r>
                      <a:endParaRPr kumimoji="0" lang="zh-CN" altLang="en-US"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DD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rPr>
                        <a:t>优质碳素圆钢</a:t>
                      </a:r>
                      <a:r>
                        <a:rPr kumimoji="0" lang="en-US" altLang="zh-CN"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rPr>
                        <a:t>\Φ6.5mm\40#</a:t>
                      </a:r>
                      <a:endParaRPr kumimoji="0" lang="en-US" altLang="zh-CN"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DD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200" b="0" i="0" u="none" strike="noStrike" cap="none" normalizeH="0" baseline="0" dirty="0" smtClean="0">
                          <a:ln>
                            <a:noFill/>
                          </a:ln>
                          <a:solidFill>
                            <a:srgbClr val="000000"/>
                          </a:solidFill>
                          <a:effectLst/>
                          <a:latin typeface="宋体" panose="02010600030101010101" pitchFamily="2" charset="-122"/>
                          <a:ea typeface="宋体" panose="02010600030101010101" pitchFamily="2" charset="-122"/>
                        </a:rPr>
                        <a:t>优质碳素圆钢</a:t>
                      </a:r>
                      <a:r>
                        <a:rPr kumimoji="0" lang="en-US" altLang="zh-CN" sz="1200" b="0" i="0" u="none" strike="noStrike" cap="none" normalizeH="0" baseline="0" dirty="0" smtClean="0">
                          <a:ln>
                            <a:noFill/>
                          </a:ln>
                          <a:solidFill>
                            <a:srgbClr val="000000"/>
                          </a:solidFill>
                          <a:effectLst/>
                          <a:latin typeface="宋体" panose="02010600030101010101" pitchFamily="2" charset="-122"/>
                          <a:ea typeface="宋体" panose="02010600030101010101" pitchFamily="2" charset="-122"/>
                        </a:rPr>
                        <a:t>\Φ6.5mm\40#</a:t>
                      </a:r>
                      <a:endParaRPr kumimoji="0" lang="en-US" altLang="zh-CN" sz="1200" b="0" i="0" u="none" strike="noStrike" cap="none" normalizeH="0" baseline="0" dirty="0" smtClean="0">
                        <a:ln>
                          <a:noFill/>
                        </a:ln>
                        <a:solidFill>
                          <a:srgbClr val="000000"/>
                        </a:solidFill>
                        <a:effectLst/>
                        <a:latin typeface="宋体" panose="02010600030101010101" pitchFamily="2" charset="-122"/>
                        <a:ea typeface="宋体" panose="02010600030101010101" pitchFamily="2"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DD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rPr>
                        <a:t>吨</a:t>
                      </a:r>
                      <a:endParaRPr kumimoji="0" lang="zh-CN" altLang="en-US"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DD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200" b="0" i="0" u="none" strike="noStrike" cap="none" normalizeH="0" baseline="0" dirty="0" smtClean="0">
                          <a:ln>
                            <a:noFill/>
                          </a:ln>
                          <a:solidFill>
                            <a:srgbClr val="000000"/>
                          </a:solidFill>
                          <a:effectLst/>
                          <a:latin typeface="宋体" panose="02010600030101010101" pitchFamily="2" charset="-122"/>
                          <a:ea typeface="宋体" panose="02010600030101010101" pitchFamily="2" charset="-122"/>
                        </a:rPr>
                        <a:t>011304</a:t>
                      </a:r>
                      <a:endParaRPr kumimoji="0" lang="en-US" altLang="zh-CN" sz="1200" b="0" i="0" u="none" strike="noStrike" cap="none" normalizeH="0" baseline="0" dirty="0" smtClean="0">
                        <a:ln>
                          <a:noFill/>
                        </a:ln>
                        <a:solidFill>
                          <a:srgbClr val="000000"/>
                        </a:solidFill>
                        <a:effectLst/>
                        <a:latin typeface="宋体" panose="02010600030101010101" pitchFamily="2" charset="-122"/>
                        <a:ea typeface="宋体" panose="02010600030101010101" pitchFamily="2" charset="-122"/>
                      </a:endParaRPr>
                    </a:p>
                  </a:txBody>
                  <a:tcPr marL="8194" marR="8194" marT="8194"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DD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rPr>
                        <a:t>优质碳素圆钢</a:t>
                      </a:r>
                      <a:endParaRPr kumimoji="0" lang="zh-CN" altLang="en-US" sz="1200" b="0" i="0" u="none" strike="noStrike" cap="none" normalizeH="0" baseline="0" smtClean="0">
                        <a:ln>
                          <a:noFill/>
                        </a:ln>
                        <a:solidFill>
                          <a:srgbClr val="000000"/>
                        </a:solidFill>
                        <a:effectLst/>
                        <a:latin typeface="宋体" panose="02010600030101010101" pitchFamily="2" charset="-122"/>
                        <a:ea typeface="宋体" panose="02010600030101010101" pitchFamily="2" charset="-122"/>
                      </a:endParaRPr>
                    </a:p>
                  </a:txBody>
                  <a:tcPr marL="8194" marR="8194" marT="8194"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DDEAEA"/>
                    </a:solidFill>
                  </a:tcPr>
                </a:tc>
              </a:tr>
            </a:tbl>
          </a:graphicData>
        </a:graphic>
      </p:graphicFrame>
      <p:sp>
        <p:nvSpPr>
          <p:cNvPr id="16" name="椭圆形标注 15"/>
          <p:cNvSpPr/>
          <p:nvPr/>
        </p:nvSpPr>
        <p:spPr bwMode="auto">
          <a:xfrm>
            <a:off x="2262188" y="6096148"/>
            <a:ext cx="1500187" cy="357188"/>
          </a:xfrm>
          <a:prstGeom prst="wedgeEllipseCallout">
            <a:avLst>
              <a:gd name="adj1" fmla="val -115926"/>
              <a:gd name="adj2" fmla="val -219052"/>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a:lstStyle/>
          <a:p>
            <a:pPr algn="ctr">
              <a:defRPr/>
            </a:pPr>
            <a:r>
              <a:rPr lang="en-US" altLang="zh-CN" sz="1200" dirty="0">
                <a:solidFill>
                  <a:schemeClr val="tx1"/>
                </a:solidFill>
                <a:ea typeface="宋体" panose="02010600030101010101" pitchFamily="2" charset="-122"/>
              </a:rPr>
              <a:t>6</a:t>
            </a:r>
            <a:r>
              <a:rPr lang="zh-CN" altLang="en-US" sz="1200" dirty="0">
                <a:solidFill>
                  <a:schemeClr val="tx1"/>
                </a:solidFill>
                <a:ea typeface="宋体" panose="02010600030101010101" pitchFamily="2" charset="-122"/>
              </a:rPr>
              <a:t>位分类码</a:t>
            </a:r>
            <a:endParaRPr lang="zh-CN" altLang="en-US" sz="1200" dirty="0">
              <a:solidFill>
                <a:schemeClr val="tx1"/>
              </a:solidFill>
              <a:ea typeface="宋体" panose="02010600030101010101" pitchFamily="2" charset="-122"/>
            </a:endParaRPr>
          </a:p>
        </p:txBody>
      </p:sp>
      <p:sp>
        <p:nvSpPr>
          <p:cNvPr id="17" name="椭圆形标注 16"/>
          <p:cNvSpPr/>
          <p:nvPr/>
        </p:nvSpPr>
        <p:spPr bwMode="auto">
          <a:xfrm>
            <a:off x="4333875" y="6096148"/>
            <a:ext cx="1571625" cy="357188"/>
          </a:xfrm>
          <a:prstGeom prst="wedgeEllipseCallout">
            <a:avLst>
              <a:gd name="adj1" fmla="val -228356"/>
              <a:gd name="adj2" fmla="val -238375"/>
            </a:avLst>
          </a:prstGeom>
          <a:gradFill flip="none" rotWithShape="1">
            <a:gsLst>
              <a:gs pos="0">
                <a:schemeClr val="accent6">
                  <a:tint val="66000"/>
                  <a:satMod val="160000"/>
                </a:schemeClr>
              </a:gs>
              <a:gs pos="50000">
                <a:schemeClr val="accent6">
                  <a:tint val="44500"/>
                  <a:satMod val="160000"/>
                </a:schemeClr>
              </a:gs>
              <a:gs pos="100000">
                <a:schemeClr val="accent6">
                  <a:tint val="23500"/>
                  <a:satMod val="160000"/>
                </a:schemeClr>
              </a:gs>
            </a:gsLst>
            <a:lin ang="16200000" scaled="1"/>
            <a:tileRect/>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a:lstStyle/>
          <a:p>
            <a:pPr algn="ctr">
              <a:defRPr/>
            </a:pPr>
            <a:r>
              <a:rPr lang="en-US" altLang="zh-CN" sz="1200" dirty="0">
                <a:solidFill>
                  <a:schemeClr val="tx1"/>
                </a:solidFill>
                <a:ea typeface="宋体" panose="02010600030101010101" pitchFamily="2" charset="-122"/>
              </a:rPr>
              <a:t>2</a:t>
            </a:r>
            <a:r>
              <a:rPr lang="zh-CN" altLang="en-US" sz="1200" dirty="0">
                <a:solidFill>
                  <a:schemeClr val="tx1"/>
                </a:solidFill>
                <a:ea typeface="宋体" panose="02010600030101010101" pitchFamily="2" charset="-122"/>
              </a:rPr>
              <a:t>位备用码</a:t>
            </a:r>
            <a:endParaRPr lang="zh-CN" altLang="en-US" sz="1200" dirty="0">
              <a:solidFill>
                <a:schemeClr val="tx1"/>
              </a:solidFill>
              <a:ea typeface="宋体" panose="02010600030101010101" pitchFamily="2" charset="-122"/>
            </a:endParaRPr>
          </a:p>
        </p:txBody>
      </p:sp>
      <p:sp>
        <p:nvSpPr>
          <p:cNvPr id="18" name="椭圆 17"/>
          <p:cNvSpPr/>
          <p:nvPr/>
        </p:nvSpPr>
        <p:spPr bwMode="auto">
          <a:xfrm>
            <a:off x="833438" y="5167461"/>
            <a:ext cx="571500" cy="357187"/>
          </a:xfrm>
          <a:prstGeom prst="ellipse">
            <a:avLst/>
          </a:prstGeom>
          <a:noFill/>
          <a:ln w="12700">
            <a:solidFill>
              <a:srgbClr val="C00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lstStyle/>
          <a:p>
            <a:pPr algn="ctr">
              <a:defRPr/>
            </a:pPr>
            <a:endParaRPr lang="zh-CN" altLang="en-US">
              <a:solidFill>
                <a:schemeClr val="tx1"/>
              </a:solidFill>
              <a:ea typeface="宋体" panose="02010600030101010101" pitchFamily="2" charset="-122"/>
            </a:endParaRPr>
          </a:p>
        </p:txBody>
      </p:sp>
      <p:sp>
        <p:nvSpPr>
          <p:cNvPr id="19" name="椭圆 18"/>
          <p:cNvSpPr/>
          <p:nvPr/>
        </p:nvSpPr>
        <p:spPr bwMode="auto">
          <a:xfrm>
            <a:off x="1333500" y="5238898"/>
            <a:ext cx="214313" cy="214313"/>
          </a:xfrm>
          <a:prstGeom prst="ellipse">
            <a:avLst/>
          </a:prstGeom>
          <a:noFill/>
          <a:ln w="12700">
            <a:solidFill>
              <a:schemeClr val="accent2">
                <a:lumMod val="75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lstStyle/>
          <a:p>
            <a:pPr algn="ctr">
              <a:defRPr/>
            </a:pPr>
            <a:endParaRPr lang="zh-CN" altLang="en-US">
              <a:solidFill>
                <a:schemeClr val="tx1"/>
              </a:solidFill>
              <a:ea typeface="宋体" panose="02010600030101010101" pitchFamily="2" charset="-122"/>
            </a:endParaRPr>
          </a:p>
        </p:txBody>
      </p:sp>
      <p:sp>
        <p:nvSpPr>
          <p:cNvPr id="20" name="椭圆 19"/>
          <p:cNvSpPr/>
          <p:nvPr/>
        </p:nvSpPr>
        <p:spPr bwMode="auto">
          <a:xfrm>
            <a:off x="1547813" y="5167461"/>
            <a:ext cx="642937" cy="357187"/>
          </a:xfrm>
          <a:prstGeom prst="ellipse">
            <a:avLst/>
          </a:prstGeom>
          <a:noFill/>
          <a:ln w="12700">
            <a:solidFill>
              <a:srgbClr val="00B0F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lstStyle/>
          <a:p>
            <a:pPr algn="ctr">
              <a:defRPr/>
            </a:pPr>
            <a:endParaRPr lang="zh-CN" altLang="en-US">
              <a:solidFill>
                <a:schemeClr val="tx1"/>
              </a:solidFill>
              <a:ea typeface="宋体" panose="02010600030101010101" pitchFamily="2" charset="-122"/>
            </a:endParaRPr>
          </a:p>
        </p:txBody>
      </p:sp>
      <p:sp>
        <p:nvSpPr>
          <p:cNvPr id="21" name="椭圆形标注 20"/>
          <p:cNvSpPr/>
          <p:nvPr/>
        </p:nvSpPr>
        <p:spPr bwMode="auto">
          <a:xfrm>
            <a:off x="2357422" y="3900636"/>
            <a:ext cx="1285875" cy="357187"/>
          </a:xfrm>
          <a:prstGeom prst="wedgeEllipseCallout">
            <a:avLst>
              <a:gd name="adj1" fmla="val -140847"/>
              <a:gd name="adj2" fmla="val 341452"/>
            </a:avLst>
          </a:prstGeom>
          <a:gradFill flip="none" rotWithShape="1">
            <a:gsLst>
              <a:gs pos="0">
                <a:schemeClr val="accent1">
                  <a:lumMod val="40000"/>
                  <a:lumOff val="60000"/>
                  <a:tint val="66000"/>
                  <a:satMod val="160000"/>
                </a:schemeClr>
              </a:gs>
              <a:gs pos="50000">
                <a:schemeClr val="accent1">
                  <a:lumMod val="40000"/>
                  <a:lumOff val="60000"/>
                  <a:tint val="44500"/>
                  <a:satMod val="160000"/>
                </a:schemeClr>
              </a:gs>
              <a:gs pos="100000">
                <a:schemeClr val="accent1">
                  <a:lumMod val="40000"/>
                  <a:lumOff val="60000"/>
                  <a:tint val="23500"/>
                  <a:satMod val="160000"/>
                </a:schemeClr>
              </a:gs>
            </a:gsLst>
            <a:lin ang="16200000" scaled="1"/>
            <a:tileRect/>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a:lstStyle/>
          <a:p>
            <a:pPr algn="ctr">
              <a:defRPr/>
            </a:pPr>
            <a:r>
              <a:rPr lang="en-US" altLang="zh-CN" sz="1200" dirty="0">
                <a:solidFill>
                  <a:schemeClr val="tx1"/>
                </a:solidFill>
                <a:ea typeface="宋体" panose="02010600030101010101" pitchFamily="2" charset="-122"/>
              </a:rPr>
              <a:t>8</a:t>
            </a:r>
            <a:r>
              <a:rPr lang="zh-CN" altLang="en-US" sz="1200" dirty="0">
                <a:solidFill>
                  <a:schemeClr val="tx1"/>
                </a:solidFill>
                <a:ea typeface="宋体" panose="02010600030101010101" pitchFamily="2" charset="-122"/>
              </a:rPr>
              <a:t>位流水码</a:t>
            </a:r>
            <a:endParaRPr lang="zh-CN" altLang="en-US" sz="1200" dirty="0">
              <a:solidFill>
                <a:schemeClr val="tx1"/>
              </a:solidFill>
              <a:ea typeface="宋体" panose="02010600030101010101" pitchFamily="2" charset="-122"/>
            </a:endParaRPr>
          </a:p>
        </p:txBody>
      </p:sp>
      <p:sp>
        <p:nvSpPr>
          <p:cNvPr id="22" name="椭圆 21"/>
          <p:cNvSpPr/>
          <p:nvPr/>
        </p:nvSpPr>
        <p:spPr bwMode="auto">
          <a:xfrm>
            <a:off x="6834188" y="5167461"/>
            <a:ext cx="571500" cy="357187"/>
          </a:xfrm>
          <a:prstGeom prst="ellipse">
            <a:avLst/>
          </a:prstGeom>
          <a:noFill/>
          <a:ln w="12700">
            <a:solidFill>
              <a:srgbClr val="C00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lstStyle/>
          <a:p>
            <a:pPr algn="ctr">
              <a:defRPr/>
            </a:pPr>
            <a:endParaRPr lang="zh-CN" altLang="en-US">
              <a:solidFill>
                <a:schemeClr val="tx1"/>
              </a:solidFill>
              <a:ea typeface="宋体" panose="02010600030101010101" pitchFamily="2" charset="-122"/>
            </a:endParaRPr>
          </a:p>
        </p:txBody>
      </p:sp>
      <p:sp>
        <p:nvSpPr>
          <p:cNvPr id="23" name="椭圆形标注 22"/>
          <p:cNvSpPr/>
          <p:nvPr/>
        </p:nvSpPr>
        <p:spPr bwMode="auto">
          <a:xfrm>
            <a:off x="7905750" y="3667273"/>
            <a:ext cx="928688" cy="357188"/>
          </a:xfrm>
          <a:prstGeom prst="wedgeEllipseCallout">
            <a:avLst>
              <a:gd name="adj1" fmla="val -123609"/>
              <a:gd name="adj2" fmla="val 396061"/>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a:lstStyle/>
          <a:p>
            <a:pPr algn="ctr">
              <a:defRPr/>
            </a:pPr>
            <a:r>
              <a:rPr lang="zh-CN" altLang="en-US" sz="1200" dirty="0">
                <a:solidFill>
                  <a:schemeClr val="tx1"/>
                </a:solidFill>
                <a:ea typeface="宋体" panose="02010600030101010101" pitchFamily="2" charset="-122"/>
              </a:rPr>
              <a:t>分类码</a:t>
            </a:r>
            <a:endParaRPr lang="zh-CN" altLang="en-US" sz="1200" dirty="0">
              <a:solidFill>
                <a:schemeClr val="tx1"/>
              </a:solidFill>
              <a:ea typeface="宋体" panose="02010600030101010101" pitchFamily="2" charset="-122"/>
            </a:endParaRPr>
          </a:p>
        </p:txBody>
      </p:sp>
      <p:sp>
        <p:nvSpPr>
          <p:cNvPr id="13" name="Rectangle 3"/>
          <p:cNvSpPr txBox="1">
            <a:spLocks noChangeArrowheads="1"/>
          </p:cNvSpPr>
          <p:nvPr/>
        </p:nvSpPr>
        <p:spPr bwMode="auto">
          <a:xfrm>
            <a:off x="6156176" y="908720"/>
            <a:ext cx="2808312" cy="2376264"/>
          </a:xfrm>
          <a:prstGeom prst="rect">
            <a:avLst/>
          </a:prstGeom>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lstStyle/>
          <a:p>
            <a:pPr marL="177800" marR="0" lvl="1" indent="-177800" defTabSz="914400" eaLnBrk="0" latinLnBrk="0" hangingPunct="0">
              <a:lnSpc>
                <a:spcPct val="110000"/>
              </a:lnSpc>
              <a:spcBef>
                <a:spcPct val="20000"/>
              </a:spcBef>
              <a:buClr>
                <a:srgbClr val="FF0000"/>
              </a:buClr>
              <a:buSzPct val="60000"/>
              <a:buFont typeface="Wingdings" panose="05000000000000000000" pitchFamily="2" charset="2"/>
              <a:buChar char="Ø"/>
              <a:defRPr/>
            </a:pPr>
            <a:r>
              <a:rPr lang="zh-CN" altLang="en-US" sz="1400" dirty="0" smtClean="0">
                <a:solidFill>
                  <a:schemeClr val="tx1"/>
                </a:solidFill>
                <a:latin typeface="宋体" panose="02010600030101010101" pitchFamily="2" charset="-122"/>
                <a:ea typeface="宋体" panose="02010600030101010101" pitchFamily="2" charset="-122"/>
              </a:rPr>
              <a:t>大类、中类、小类三层结构</a:t>
            </a:r>
            <a:endParaRPr lang="en-US" altLang="zh-CN" sz="1400" dirty="0" smtClean="0">
              <a:solidFill>
                <a:schemeClr val="tx1"/>
              </a:solidFill>
              <a:latin typeface="宋体" panose="02010600030101010101" pitchFamily="2" charset="-122"/>
              <a:ea typeface="宋体" panose="02010600030101010101" pitchFamily="2" charset="-122"/>
            </a:endParaRPr>
          </a:p>
          <a:p>
            <a:pPr marL="177800" marR="0" lvl="1" indent="-177800" defTabSz="914400" eaLnBrk="0" latinLnBrk="0" hangingPunct="0">
              <a:lnSpc>
                <a:spcPct val="110000"/>
              </a:lnSpc>
              <a:spcBef>
                <a:spcPct val="20000"/>
              </a:spcBef>
              <a:buClr>
                <a:srgbClr val="FF0000"/>
              </a:buClr>
              <a:buSzPct val="60000"/>
              <a:buFont typeface="Wingdings" panose="05000000000000000000" pitchFamily="2" charset="2"/>
              <a:buChar char="Ø"/>
              <a:defRPr/>
            </a:pPr>
            <a:r>
              <a:rPr lang="zh-CN" altLang="en-US" sz="1400" dirty="0" smtClean="0">
                <a:solidFill>
                  <a:schemeClr val="tx1"/>
                </a:solidFill>
                <a:latin typeface="宋体" panose="02010600030101010101" pitchFamily="2" charset="-122"/>
                <a:ea typeface="宋体" panose="02010600030101010101" pitchFamily="2" charset="-122"/>
              </a:rPr>
              <a:t>大类</a:t>
            </a:r>
            <a:r>
              <a:rPr lang="en-US" altLang="zh-CN" sz="1400" dirty="0" smtClean="0">
                <a:solidFill>
                  <a:schemeClr val="tx1"/>
                </a:solidFill>
                <a:latin typeface="宋体" panose="02010600030101010101" pitchFamily="2" charset="-122"/>
                <a:ea typeface="宋体" panose="02010600030101010101" pitchFamily="2" charset="-122"/>
              </a:rPr>
              <a:t>58</a:t>
            </a:r>
            <a:r>
              <a:rPr lang="zh-CN" altLang="en-US" sz="1400" dirty="0" smtClean="0">
                <a:solidFill>
                  <a:schemeClr val="tx1"/>
                </a:solidFill>
                <a:latin typeface="宋体" panose="02010600030101010101" pitchFamily="2" charset="-122"/>
                <a:ea typeface="宋体" panose="02010600030101010101" pitchFamily="2" charset="-122"/>
              </a:rPr>
              <a:t>大类，包括物资、产品及服务</a:t>
            </a:r>
            <a:endParaRPr lang="en-US" altLang="zh-CN" sz="1400" dirty="0" smtClean="0">
              <a:solidFill>
                <a:schemeClr val="tx1"/>
              </a:solidFill>
              <a:latin typeface="宋体" panose="02010600030101010101" pitchFamily="2" charset="-122"/>
              <a:ea typeface="宋体" panose="02010600030101010101" pitchFamily="2" charset="-122"/>
            </a:endParaRPr>
          </a:p>
          <a:p>
            <a:pPr marL="177800" marR="0" lvl="1" indent="-177800" defTabSz="914400" eaLnBrk="0" latinLnBrk="0" hangingPunct="0">
              <a:lnSpc>
                <a:spcPct val="110000"/>
              </a:lnSpc>
              <a:spcBef>
                <a:spcPct val="20000"/>
              </a:spcBef>
              <a:buClr>
                <a:srgbClr val="FF0000"/>
              </a:buClr>
              <a:buSzPct val="60000"/>
              <a:buFont typeface="Wingdings" panose="05000000000000000000" pitchFamily="2" charset="2"/>
              <a:buChar char="Ø"/>
              <a:defRPr/>
            </a:pPr>
            <a:r>
              <a:rPr lang="zh-CN" altLang="en-US" sz="1400" dirty="0" smtClean="0">
                <a:solidFill>
                  <a:schemeClr val="tx1"/>
                </a:solidFill>
                <a:latin typeface="宋体" panose="02010600030101010101" pitchFamily="2" charset="-122"/>
                <a:ea typeface="宋体" panose="02010600030101010101" pitchFamily="2" charset="-122"/>
              </a:rPr>
              <a:t>小类</a:t>
            </a:r>
            <a:r>
              <a:rPr lang="en-US" altLang="zh-CN" sz="1400" dirty="0" smtClean="0">
                <a:solidFill>
                  <a:schemeClr val="tx1"/>
                </a:solidFill>
                <a:latin typeface="宋体" panose="02010600030101010101" pitchFamily="2" charset="-122"/>
                <a:ea typeface="宋体" panose="02010600030101010101" pitchFamily="2" charset="-122"/>
              </a:rPr>
              <a:t>5000</a:t>
            </a:r>
            <a:r>
              <a:rPr lang="zh-CN" altLang="en-US" sz="1400" dirty="0" smtClean="0">
                <a:solidFill>
                  <a:schemeClr val="tx1"/>
                </a:solidFill>
                <a:latin typeface="宋体" panose="02010600030101010101" pitchFamily="2" charset="-122"/>
                <a:ea typeface="宋体" panose="02010600030101010101" pitchFamily="2" charset="-122"/>
              </a:rPr>
              <a:t>余个</a:t>
            </a:r>
            <a:endParaRPr lang="en-US" altLang="zh-CN" sz="1400" dirty="0" smtClean="0">
              <a:solidFill>
                <a:schemeClr val="tx1"/>
              </a:solidFill>
              <a:latin typeface="宋体" panose="02010600030101010101" pitchFamily="2" charset="-122"/>
              <a:ea typeface="宋体" panose="02010600030101010101" pitchFamily="2" charset="-122"/>
            </a:endParaRPr>
          </a:p>
          <a:p>
            <a:pPr marL="901700" marR="0" lvl="2" indent="-265430" algn="l" defTabSz="914400" rtl="0" eaLnBrk="1" fontAlgn="base" latinLnBrk="0" hangingPunct="1">
              <a:lnSpc>
                <a:spcPct val="130000"/>
              </a:lnSpc>
              <a:spcBef>
                <a:spcPct val="20000"/>
              </a:spcBef>
              <a:spcAft>
                <a:spcPct val="0"/>
              </a:spcAft>
              <a:buClr>
                <a:schemeClr val="tx1"/>
              </a:buClr>
              <a:buSzPct val="60000"/>
              <a:buFont typeface="Wingdings" panose="05000000000000000000" pitchFamily="2" charset="2"/>
              <a:buChar char="Ø"/>
              <a:defRPr/>
            </a:pPr>
            <a:endParaRPr kumimoji="0" lang="en-US" altLang="zh-CN" sz="1600" b="1" i="0" u="none" strike="noStrike" kern="0" cap="none" spc="0" normalizeH="0" baseline="0" noProof="0" dirty="0" smtClean="0">
              <a:ln>
                <a:noFill/>
              </a:ln>
              <a:solidFill>
                <a:srgbClr val="2D2DB9"/>
              </a:solidFill>
              <a:effectLst/>
              <a:uLnTx/>
              <a:uFillTx/>
              <a:latin typeface="Times New Roman" panose="02020603050405020304" pitchFamily="18" charset="0"/>
              <a:ea typeface="微软雅黑" panose="020B0503020204020204" charset="-122"/>
              <a:cs typeface="Times New Roman" panose="02020603050405020304" pitchFamily="18" charset="0"/>
            </a:endParaRPr>
          </a:p>
          <a:p>
            <a:pPr marL="901700" marR="0" lvl="2" indent="-265430" algn="l" defTabSz="914400" rtl="0" eaLnBrk="1" fontAlgn="base" latinLnBrk="0" hangingPunct="1">
              <a:lnSpc>
                <a:spcPct val="130000"/>
              </a:lnSpc>
              <a:spcBef>
                <a:spcPct val="20000"/>
              </a:spcBef>
              <a:spcAft>
                <a:spcPct val="0"/>
              </a:spcAft>
              <a:buClr>
                <a:schemeClr val="tx1"/>
              </a:buClr>
              <a:buSzPct val="60000"/>
              <a:buFont typeface="Wingdings" panose="05000000000000000000" pitchFamily="2" charset="2"/>
              <a:buChar char="Ø"/>
              <a:defRPr/>
            </a:pPr>
            <a:endParaRPr lang="en-US" altLang="zh-CN" sz="1600" kern="0" dirty="0" smtClean="0">
              <a:solidFill>
                <a:srgbClr val="2D2DB9"/>
              </a:solidFill>
              <a:latin typeface="Times New Roman" panose="02020603050405020304" pitchFamily="18" charset="0"/>
              <a:ea typeface="微软雅黑" panose="020B0503020204020204" charset="-122"/>
              <a:cs typeface="Times New Roman" panose="02020603050405020304" pitchFamily="18" charset="0"/>
            </a:endParaRPr>
          </a:p>
          <a:p>
            <a:pPr marL="901700" marR="0" lvl="2" indent="-265430" algn="l" defTabSz="914400" rtl="0" eaLnBrk="1" fontAlgn="base" latinLnBrk="0" hangingPunct="1">
              <a:lnSpc>
                <a:spcPct val="130000"/>
              </a:lnSpc>
              <a:spcBef>
                <a:spcPct val="20000"/>
              </a:spcBef>
              <a:spcAft>
                <a:spcPct val="0"/>
              </a:spcAft>
              <a:buClr>
                <a:schemeClr val="tx1"/>
              </a:buClr>
              <a:buSzPct val="60000"/>
              <a:buFont typeface="Wingdings" panose="05000000000000000000" pitchFamily="2" charset="2"/>
              <a:buChar char="Ø"/>
              <a:defRPr/>
            </a:pPr>
            <a:endParaRPr kumimoji="0" lang="en-US" altLang="zh-CN" sz="1600" b="1" i="0" u="none" strike="noStrike" kern="0" cap="none" spc="0" normalizeH="0" baseline="0" noProof="0" dirty="0" smtClean="0">
              <a:ln>
                <a:noFill/>
              </a:ln>
              <a:solidFill>
                <a:srgbClr val="2D2DB9"/>
              </a:solidFill>
              <a:effectLst/>
              <a:uLnTx/>
              <a:uFillTx/>
              <a:latin typeface="Times New Roman" panose="02020603050405020304" pitchFamily="18" charset="0"/>
              <a:ea typeface="微软雅黑" panose="020B0503020204020204" charset="-122"/>
              <a:cs typeface="Times New Roman" panose="02020603050405020304" pitchFamily="18" charset="0"/>
            </a:endParaRPr>
          </a:p>
          <a:p>
            <a:pPr marL="901700" marR="0" lvl="2" indent="-265430" algn="l" defTabSz="914400" rtl="0" eaLnBrk="1" fontAlgn="base" latinLnBrk="0" hangingPunct="1">
              <a:lnSpc>
                <a:spcPct val="100000"/>
              </a:lnSpc>
              <a:spcBef>
                <a:spcPct val="20000"/>
              </a:spcBef>
              <a:spcAft>
                <a:spcPct val="0"/>
              </a:spcAft>
              <a:buClr>
                <a:schemeClr val="tx1"/>
              </a:buClr>
              <a:buSzPct val="60000"/>
              <a:defRPr/>
            </a:pPr>
            <a:endParaRPr kumimoji="0" lang="zh-CN" altLang="en-US" sz="1600" b="1" i="0" u="none" strike="noStrike" kern="0" cap="none" spc="0" normalizeH="0" baseline="0" noProof="0" dirty="0" smtClean="0">
              <a:ln>
                <a:noFill/>
              </a:ln>
              <a:solidFill>
                <a:schemeClr val="tx2"/>
              </a:solidFill>
              <a:effectLst/>
              <a:uLnTx/>
              <a:uFillTx/>
              <a:latin typeface="Times New Roman" panose="02020603050405020304" pitchFamily="18" charset="0"/>
              <a:ea typeface="微软雅黑" panose="020B0503020204020204" charset="-122"/>
              <a:cs typeface="Times New Roman" panose="02020603050405020304" pitchFamily="18" charset="0"/>
            </a:endParaRPr>
          </a:p>
        </p:txBody>
      </p:sp>
      <p:pic>
        <p:nvPicPr>
          <p:cNvPr id="14" name="Picture 2" descr="FL"/>
          <p:cNvPicPr>
            <a:picLocks noChangeAspect="1" noChangeArrowheads="1"/>
          </p:cNvPicPr>
          <p:nvPr/>
        </p:nvPicPr>
        <p:blipFill>
          <a:blip r:embed="rId1" cstate="print"/>
          <a:srcRect/>
          <a:stretch>
            <a:fillRect/>
          </a:stretch>
        </p:blipFill>
        <p:spPr bwMode="auto">
          <a:xfrm>
            <a:off x="6156176" y="2060848"/>
            <a:ext cx="2493963"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222"/>
          <p:cNvPicPr>
            <a:picLocks noChangeAspect="1" noChangeArrowheads="1"/>
          </p:cNvPicPr>
          <p:nvPr/>
        </p:nvPicPr>
        <p:blipFill>
          <a:blip r:embed="rId1" cstate="print"/>
          <a:srcRect/>
          <a:stretch>
            <a:fillRect/>
          </a:stretch>
        </p:blipFill>
        <p:spPr bwMode="auto">
          <a:xfrm>
            <a:off x="1907704" y="2708921"/>
            <a:ext cx="5760640" cy="3532468"/>
          </a:xfrm>
          <a:prstGeom prst="rect">
            <a:avLst/>
          </a:prstGeom>
          <a:noFill/>
          <a:ln w="9525">
            <a:noFill/>
            <a:miter lim="800000"/>
            <a:headEnd/>
            <a:tailEnd/>
          </a:ln>
        </p:spPr>
      </p:pic>
      <p:sp>
        <p:nvSpPr>
          <p:cNvPr id="7" name="Rectangle 2"/>
          <p:cNvSpPr txBox="1">
            <a:spLocks noChangeArrowheads="1"/>
          </p:cNvSpPr>
          <p:nvPr/>
        </p:nvSpPr>
        <p:spPr bwMode="auto">
          <a:xfrm>
            <a:off x="395536" y="155104"/>
            <a:ext cx="5387975" cy="609600"/>
          </a:xfrm>
          <a:prstGeom prst="rect">
            <a:avLst/>
          </a:prstGeom>
          <a:noFill/>
          <a:ln w="9525">
            <a:noFill/>
            <a:miter lim="800000"/>
          </a:ln>
        </p:spPr>
        <p:txBody>
          <a:bodyPr vert="horz" wrap="square" lIns="91440" tIns="45720" rIns="91440" bIns="45720" numCol="1" anchor="ctr" anchorCtr="0" compatLnSpc="1"/>
          <a:lstStyle>
            <a:lvl1pPr algn="l" rtl="0" eaLnBrk="0" fontAlgn="base" hangingPunct="0">
              <a:spcBef>
                <a:spcPct val="0"/>
              </a:spcBef>
              <a:spcAft>
                <a:spcPct val="0"/>
              </a:spcAft>
              <a:defRPr sz="2600" b="1">
                <a:solidFill>
                  <a:srgbClr val="000099"/>
                </a:solidFill>
                <a:latin typeface="+mj-lt"/>
                <a:ea typeface="+mj-ea"/>
                <a:cs typeface="+mj-cs"/>
              </a:defRPr>
            </a:lvl1pPr>
            <a:lvl2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2pPr>
            <a:lvl3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3pPr>
            <a:lvl4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4pPr>
            <a:lvl5pPr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5pPr>
            <a:lvl6pPr marL="4572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6pPr>
            <a:lvl7pPr marL="9144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7pPr>
            <a:lvl8pPr marL="13716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8pPr>
            <a:lvl9pPr marL="1828800" algn="l" rtl="0" eaLnBrk="0" fontAlgn="base" hangingPunct="0">
              <a:spcBef>
                <a:spcPct val="0"/>
              </a:spcBef>
              <a:spcAft>
                <a:spcPct val="0"/>
              </a:spcAft>
              <a:defRPr sz="2600" b="1">
                <a:solidFill>
                  <a:srgbClr val="000099"/>
                </a:solidFill>
                <a:latin typeface="黑体" panose="02010609060101010101" pitchFamily="2" charset="-122"/>
                <a:ea typeface="黑体" panose="02010609060101010101" pitchFamily="2" charset="-122"/>
              </a:defRPr>
            </a:lvl9pPr>
          </a:lstStyle>
          <a:p>
            <a:r>
              <a:rPr lang="zh-CN" altLang="en-US" dirty="0" smtClean="0">
                <a:latin typeface="微软雅黑" panose="020B0503020204020204" charset="-122"/>
                <a:ea typeface="微软雅黑" panose="020B0503020204020204" charset="-122"/>
              </a:rPr>
              <a:t>物料主数据描述规则</a:t>
            </a:r>
            <a:endParaRPr lang="en-US" altLang="zh-CN" dirty="0" smtClean="0">
              <a:latin typeface="微软雅黑" panose="020B0503020204020204" charset="-122"/>
              <a:ea typeface="微软雅黑" panose="020B0503020204020204" charset="-122"/>
            </a:endParaRPr>
          </a:p>
        </p:txBody>
      </p:sp>
      <p:sp>
        <p:nvSpPr>
          <p:cNvPr id="5"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
        <p:nvSpPr>
          <p:cNvPr id="6" name="Rectangle 3"/>
          <p:cNvSpPr txBox="1">
            <a:spLocks noChangeArrowheads="1"/>
          </p:cNvSpPr>
          <p:nvPr/>
        </p:nvSpPr>
        <p:spPr>
          <a:xfrm>
            <a:off x="642910" y="764705"/>
            <a:ext cx="8215370" cy="3024335"/>
          </a:xfrm>
          <a:prstGeom prst="rect">
            <a:avLst/>
          </a:prstGeom>
        </p:spPr>
        <p:txBody>
          <a:bodyPr/>
          <a:lstStyle/>
          <a:p>
            <a:pPr marL="271780" lvl="1" indent="-271780" eaLnBrk="0" hangingPunct="0">
              <a:lnSpc>
                <a:spcPct val="120000"/>
              </a:lnSpc>
              <a:spcBef>
                <a:spcPct val="20000"/>
              </a:spcBef>
              <a:buClr>
                <a:srgbClr val="FF0000"/>
              </a:buClr>
              <a:buSzPct val="60000"/>
              <a:buFont typeface="Wingdings" panose="05000000000000000000" pitchFamily="2" charset="2"/>
              <a:buChar char="p"/>
              <a:defRPr/>
            </a:pPr>
            <a:r>
              <a:rPr lang="zh-CN" altLang="en-US" dirty="0">
                <a:latin typeface="微软雅黑" panose="020B0503020204020204" charset="-122"/>
                <a:ea typeface="微软雅黑" panose="020B0503020204020204" charset="-122"/>
              </a:rPr>
              <a:t>描述规则</a:t>
            </a:r>
            <a:endParaRPr lang="en-US" altLang="zh-CN" dirty="0">
              <a:latin typeface="微软雅黑" panose="020B0503020204020204" charset="-122"/>
              <a:ea typeface="微软雅黑" panose="020B0503020204020204" charset="-122"/>
            </a:endParaRPr>
          </a:p>
          <a:p>
            <a:pPr marL="742950" lvl="1" indent="-285750" eaLnBrk="0" hangingPunct="0">
              <a:lnSpc>
                <a:spcPct val="110000"/>
              </a:lnSpc>
              <a:spcBef>
                <a:spcPct val="20000"/>
              </a:spcBef>
              <a:buClr>
                <a:srgbClr val="FF0000"/>
              </a:buClr>
              <a:buSzPct val="60000"/>
              <a:buFont typeface="Wingdings" panose="05000000000000000000" pitchFamily="2" charset="2"/>
              <a:buChar char="Ø"/>
              <a:defRPr/>
            </a:pPr>
            <a:r>
              <a:rPr lang="zh-CN" altLang="en-US" sz="1600" b="0" dirty="0">
                <a:latin typeface="微软雅黑" panose="020B0503020204020204" charset="-122"/>
                <a:ea typeface="微软雅黑" panose="020B0503020204020204" charset="-122"/>
              </a:rPr>
              <a:t>描述模板由最稳定的本质属性或特征组成</a:t>
            </a:r>
            <a:endParaRPr lang="en-US" altLang="zh-CN" sz="1600" b="0" dirty="0">
              <a:latin typeface="微软雅黑" panose="020B0503020204020204" charset="-122"/>
              <a:ea typeface="微软雅黑" panose="020B0503020204020204" charset="-122"/>
            </a:endParaRPr>
          </a:p>
          <a:p>
            <a:pPr marL="742950" lvl="1" indent="-285750" eaLnBrk="0" hangingPunct="0">
              <a:lnSpc>
                <a:spcPct val="110000"/>
              </a:lnSpc>
              <a:spcBef>
                <a:spcPct val="20000"/>
              </a:spcBef>
              <a:buClr>
                <a:srgbClr val="FF0000"/>
              </a:buClr>
              <a:buSzPct val="60000"/>
              <a:buFont typeface="Wingdings" panose="05000000000000000000" pitchFamily="2" charset="2"/>
              <a:buChar char="Ø"/>
              <a:defRPr/>
            </a:pPr>
            <a:r>
              <a:rPr lang="zh-CN" altLang="en-US" sz="1600" b="0" dirty="0">
                <a:latin typeface="微软雅黑" panose="020B0503020204020204" charset="-122"/>
                <a:ea typeface="微软雅黑" panose="020B0503020204020204" charset="-122"/>
              </a:rPr>
              <a:t>属性值尽可能列出附表，便于审核时查重</a:t>
            </a:r>
            <a:endParaRPr lang="en-US" altLang="zh-CN" sz="1600" b="0" dirty="0">
              <a:latin typeface="微软雅黑" panose="020B0503020204020204" charset="-122"/>
              <a:ea typeface="微软雅黑" panose="020B0503020204020204" charset="-122"/>
            </a:endParaRPr>
          </a:p>
          <a:p>
            <a:pPr marL="271780" lvl="1" indent="-271780" eaLnBrk="0" hangingPunct="0">
              <a:lnSpc>
                <a:spcPct val="120000"/>
              </a:lnSpc>
              <a:spcBef>
                <a:spcPct val="20000"/>
              </a:spcBef>
              <a:buClr>
                <a:srgbClr val="FF0000"/>
              </a:buClr>
              <a:buSzPct val="60000"/>
              <a:buFont typeface="Wingdings" panose="05000000000000000000" pitchFamily="2" charset="2"/>
              <a:buChar char="p"/>
              <a:defRPr/>
            </a:pPr>
            <a:r>
              <a:rPr lang="zh-CN" altLang="en-US" dirty="0" smtClean="0">
                <a:latin typeface="微软雅黑" panose="020B0503020204020204" charset="-122"/>
                <a:ea typeface="微软雅黑" panose="020B0503020204020204" charset="-122"/>
              </a:rPr>
              <a:t>运维体系</a:t>
            </a:r>
            <a:endParaRPr lang="en-US" altLang="zh-CN" dirty="0" smtClean="0">
              <a:latin typeface="微软雅黑" panose="020B0503020204020204" charset="-122"/>
              <a:ea typeface="微软雅黑" panose="020B0503020204020204" charset="-122"/>
            </a:endParaRPr>
          </a:p>
          <a:p>
            <a:pPr marL="742950" lvl="1" indent="-285750" eaLnBrk="0" hangingPunct="0">
              <a:lnSpc>
                <a:spcPct val="110000"/>
              </a:lnSpc>
              <a:spcBef>
                <a:spcPct val="20000"/>
              </a:spcBef>
              <a:buClr>
                <a:srgbClr val="FF0000"/>
              </a:buClr>
              <a:buSzPct val="60000"/>
              <a:buFont typeface="Wingdings" panose="05000000000000000000" pitchFamily="2" charset="2"/>
              <a:buChar char="Ø"/>
              <a:defRPr/>
            </a:pPr>
            <a:r>
              <a:rPr lang="zh-CN" altLang="en-US" sz="1600" b="0" dirty="0">
                <a:latin typeface="微软雅黑" panose="020B0503020204020204" charset="-122"/>
                <a:ea typeface="微软雅黑" panose="020B0503020204020204" charset="-122"/>
              </a:rPr>
              <a:t>管理制度</a:t>
            </a:r>
            <a:endParaRPr lang="en-US" altLang="zh-CN" sz="1600" b="0" dirty="0">
              <a:latin typeface="微软雅黑" panose="020B0503020204020204" charset="-122"/>
              <a:ea typeface="微软雅黑" panose="020B0503020204020204" charset="-122"/>
            </a:endParaRPr>
          </a:p>
          <a:p>
            <a:pPr marL="742950" lvl="1" indent="-285750" eaLnBrk="0" hangingPunct="0">
              <a:lnSpc>
                <a:spcPct val="110000"/>
              </a:lnSpc>
              <a:spcBef>
                <a:spcPct val="20000"/>
              </a:spcBef>
              <a:buClr>
                <a:srgbClr val="FF0000"/>
              </a:buClr>
              <a:buSzPct val="60000"/>
              <a:buFont typeface="Wingdings" panose="05000000000000000000" pitchFamily="2" charset="2"/>
              <a:buChar char="Ø"/>
              <a:defRPr/>
            </a:pPr>
            <a:r>
              <a:rPr lang="zh-CN" altLang="en-US" sz="1600" b="0" dirty="0">
                <a:latin typeface="微软雅黑" panose="020B0503020204020204" charset="-122"/>
                <a:ea typeface="微软雅黑" panose="020B0503020204020204" charset="-122"/>
              </a:rPr>
              <a:t>组织机构</a:t>
            </a:r>
            <a:endParaRPr lang="en-US" altLang="zh-CN" sz="1600" b="0" dirty="0">
              <a:latin typeface="微软雅黑" panose="020B0503020204020204" charset="-122"/>
              <a:ea typeface="微软雅黑" panose="020B0503020204020204" charset="-122"/>
            </a:endParaRPr>
          </a:p>
          <a:p>
            <a:pPr marL="742950" lvl="1" indent="-285750" eaLnBrk="0" hangingPunct="0">
              <a:lnSpc>
                <a:spcPct val="110000"/>
              </a:lnSpc>
              <a:spcBef>
                <a:spcPct val="20000"/>
              </a:spcBef>
              <a:buClr>
                <a:srgbClr val="FF0000"/>
              </a:buClr>
              <a:buSzPct val="60000"/>
              <a:buFont typeface="Wingdings" panose="05000000000000000000" pitchFamily="2" charset="2"/>
              <a:buChar char="Ø"/>
              <a:defRPr/>
            </a:pPr>
            <a:r>
              <a:rPr lang="zh-CN" altLang="en-US" sz="1600" b="0" dirty="0">
                <a:latin typeface="微软雅黑" panose="020B0503020204020204" charset="-122"/>
                <a:ea typeface="微软雅黑" panose="020B0503020204020204" charset="-122"/>
              </a:rPr>
              <a:t>运维平台</a:t>
            </a:r>
            <a:endParaRPr lang="zh-CN" altLang="en-US" sz="1600" b="0" dirty="0">
              <a:latin typeface="微软雅黑" panose="020B0503020204020204" charset="-122"/>
              <a:ea typeface="微软雅黑" panose="020B0503020204020204" charset="-122"/>
            </a:endParaRPr>
          </a:p>
          <a:p>
            <a:pPr marL="800100" lvl="3" indent="-342900">
              <a:spcBef>
                <a:spcPts val="600"/>
              </a:spcBef>
              <a:buClr>
                <a:srgbClr val="000066"/>
              </a:buClr>
              <a:buSzPct val="80000"/>
              <a:buFont typeface="Wingdings" panose="05000000000000000000" pitchFamily="2" charset="2"/>
              <a:buChar char="Ø"/>
              <a:defRPr/>
            </a:pPr>
            <a:endParaRPr lang="en-US" altLang="zh-CN" sz="1400" dirty="0" smtClean="0">
              <a:solidFill>
                <a:schemeClr val="tx2"/>
              </a:solidFill>
              <a:latin typeface="Times New Roman" panose="02020603050405020304" pitchFamily="18" charset="0"/>
              <a:ea typeface="微软雅黑" panose="020B0503020204020204" charset="-122"/>
              <a:cs typeface="Times New Roman" panose="02020603050405020304" pitchFamily="18" charset="0"/>
            </a:endParaRPr>
          </a:p>
          <a:p>
            <a:pPr marL="1358900" marR="0" lvl="3" indent="-265430" algn="l" defTabSz="914400" rtl="0" eaLnBrk="0" fontAlgn="base" latinLnBrk="0" hangingPunct="0">
              <a:lnSpc>
                <a:spcPct val="120000"/>
              </a:lnSpc>
              <a:spcBef>
                <a:spcPct val="20000"/>
              </a:spcBef>
              <a:spcAft>
                <a:spcPct val="0"/>
              </a:spcAft>
              <a:buClrTx/>
              <a:buSzPct val="60000"/>
              <a:buFont typeface="Wingdings" panose="05000000000000000000" pitchFamily="2" charset="2"/>
              <a:buChar char="ü"/>
              <a:defRPr/>
            </a:pPr>
            <a:endParaRPr kumimoji="0" lang="en-US" altLang="zh-CN" sz="1600" b="1" i="0" u="none" strike="noStrike" kern="0" cap="none" spc="0" normalizeH="0" baseline="0" noProof="0" dirty="0" smtClean="0">
              <a:ln>
                <a:noFill/>
              </a:ln>
              <a:solidFill>
                <a:schemeClr val="tx2"/>
              </a:solidFill>
              <a:effectLst/>
              <a:uLnTx/>
              <a:uFillTx/>
              <a:latin typeface="华文楷体" panose="02010600040101010101" pitchFamily="2" charset="-122"/>
              <a:ea typeface="华文楷体" panose="02010600040101010101" pitchFamily="2" charset="-122"/>
            </a:endParaRPr>
          </a:p>
          <a:p>
            <a:pPr marL="1358900" marR="0" lvl="3" indent="-265430" algn="l" defTabSz="914400" rtl="0" eaLnBrk="0" fontAlgn="base" latinLnBrk="0" hangingPunct="0">
              <a:lnSpc>
                <a:spcPct val="120000"/>
              </a:lnSpc>
              <a:spcBef>
                <a:spcPct val="20000"/>
              </a:spcBef>
              <a:spcAft>
                <a:spcPct val="0"/>
              </a:spcAft>
              <a:buClrTx/>
              <a:buSzPct val="60000"/>
              <a:buFont typeface="Wingdings" panose="05000000000000000000" pitchFamily="2" charset="2"/>
              <a:buChar char="ü"/>
              <a:defRPr/>
            </a:pPr>
            <a:endParaRPr kumimoji="0" lang="zh-CN" altLang="en-US" sz="1600" b="1" i="0" u="none" strike="noStrike" kern="0" cap="none" spc="0" normalizeH="0" baseline="0" noProof="0" dirty="0" smtClean="0">
              <a:ln>
                <a:noFill/>
              </a:ln>
              <a:solidFill>
                <a:schemeClr val="tx1"/>
              </a:solidFill>
              <a:effectLst/>
              <a:uLnTx/>
              <a:uFillTx/>
              <a:latin typeface="华文楷体" panose="02010600040101010101" pitchFamily="2" charset="-122"/>
              <a:ea typeface="华文楷体" panose="02010600040101010101" pitchFamily="2" charset="-122"/>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标题 1"/>
          <p:cNvSpPr>
            <a:spLocks noGrp="1"/>
          </p:cNvSpPr>
          <p:nvPr>
            <p:ph type="title"/>
          </p:nvPr>
        </p:nvSpPr>
        <p:spPr/>
        <p:txBody>
          <a:bodyPr/>
          <a:lstStyle/>
          <a:p>
            <a:r>
              <a:rPr lang="zh-CN" altLang="en-US" dirty="0" smtClean="0"/>
              <a:t>子软件硬件配置 </a:t>
            </a:r>
            <a:r>
              <a:rPr lang="en-US" altLang="zh-CN" dirty="0" smtClean="0"/>
              <a:t>–</a:t>
            </a:r>
            <a:r>
              <a:rPr lang="zh-CN" altLang="en-US" dirty="0" smtClean="0"/>
              <a:t>物料主数据功能架构</a:t>
            </a:r>
            <a:endParaRPr lang="zh-CN" altLang="en-US" dirty="0" smtClean="0"/>
          </a:p>
        </p:txBody>
      </p:sp>
      <p:grpSp>
        <p:nvGrpSpPr>
          <p:cNvPr id="2" name="组合 1"/>
          <p:cNvGrpSpPr/>
          <p:nvPr/>
        </p:nvGrpSpPr>
        <p:grpSpPr>
          <a:xfrm>
            <a:off x="467544" y="905964"/>
            <a:ext cx="8183646" cy="5331348"/>
            <a:chOff x="142875" y="714375"/>
            <a:chExt cx="8715375" cy="6143625"/>
          </a:xfrm>
        </p:grpSpPr>
        <p:sp>
          <p:nvSpPr>
            <p:cNvPr id="113" name="Text Box 32"/>
            <p:cNvSpPr txBox="1">
              <a:spLocks noChangeArrowheads="1"/>
            </p:cNvSpPr>
            <p:nvPr/>
          </p:nvSpPr>
          <p:spPr bwMode="auto">
            <a:xfrm>
              <a:off x="428625" y="3429000"/>
              <a:ext cx="2143125" cy="685800"/>
            </a:xfrm>
            <a:prstGeom prst="rect">
              <a:avLst/>
            </a:prstGeom>
          </p:spPr>
          <p:style>
            <a:lnRef idx="1">
              <a:schemeClr val="accent5"/>
            </a:lnRef>
            <a:fillRef idx="2">
              <a:schemeClr val="accent5"/>
            </a:fillRef>
            <a:effectRef idx="1">
              <a:schemeClr val="accent5"/>
            </a:effectRef>
            <a:fontRef idx="minor">
              <a:schemeClr val="dk1"/>
            </a:fontRef>
          </p:style>
          <p:txBody>
            <a:bodyPr lIns="0" tIns="0" rIns="0" bIns="0"/>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r>
                <a:rPr lang="zh-CN" altLang="en-US" sz="1000" dirty="0">
                  <a:solidFill>
                    <a:schemeClr val="tx1"/>
                  </a:solidFill>
                  <a:latin typeface="+mn-ea"/>
                </a:rPr>
                <a:t>物料加载</a:t>
              </a:r>
              <a:endParaRPr lang="zh-CN" altLang="en-US" sz="1000" dirty="0">
                <a:solidFill>
                  <a:schemeClr val="tx1"/>
                </a:solidFill>
                <a:latin typeface="+mn-ea"/>
              </a:endParaRPr>
            </a:p>
          </p:txBody>
        </p:sp>
        <p:sp>
          <p:nvSpPr>
            <p:cNvPr id="6" name="矩形 5"/>
            <p:cNvSpPr/>
            <p:nvPr/>
          </p:nvSpPr>
          <p:spPr bwMode="auto">
            <a:xfrm>
              <a:off x="142875" y="714375"/>
              <a:ext cx="8715375" cy="6143625"/>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lIns="36000" tIns="36000" rIns="36000" bIns="36000"/>
            <a:lstStyle/>
            <a:p>
              <a:pPr algn="ctr">
                <a:spcBef>
                  <a:spcPct val="20000"/>
                </a:spcBef>
                <a:defRPr/>
              </a:pPr>
              <a:r>
                <a:rPr lang="zh-CN" altLang="en-US" dirty="0">
                  <a:solidFill>
                    <a:schemeClr val="tx1"/>
                  </a:solidFill>
                  <a:latin typeface="Times New Roman" panose="02020603050405020304" pitchFamily="18" charset="0"/>
                  <a:cs typeface="Times New Roman" panose="02020603050405020304" pitchFamily="18" charset="0"/>
                </a:rPr>
                <a:t>物料主数据管理</a:t>
              </a:r>
              <a:br>
                <a:rPr lang="en-US" altLang="zh-CN" dirty="0">
                  <a:solidFill>
                    <a:schemeClr val="tx1"/>
                  </a:solidFill>
                  <a:latin typeface="Times New Roman" panose="02020603050405020304" pitchFamily="18" charset="0"/>
                  <a:cs typeface="Times New Roman" panose="02020603050405020304" pitchFamily="18" charset="0"/>
                </a:rPr>
              </a:br>
              <a:endParaRPr lang="zh-CN" altLang="en-US" dirty="0">
                <a:solidFill>
                  <a:schemeClr val="tx1"/>
                </a:solidFill>
                <a:latin typeface="Times New Roman" panose="02020603050405020304" pitchFamily="18" charset="0"/>
                <a:cs typeface="Times New Roman" panose="02020603050405020304" pitchFamily="18" charset="0"/>
              </a:endParaRPr>
            </a:p>
          </p:txBody>
        </p:sp>
        <p:sp>
          <p:nvSpPr>
            <p:cNvPr id="119" name="Text Box 32"/>
            <p:cNvSpPr txBox="1">
              <a:spLocks noChangeArrowheads="1"/>
            </p:cNvSpPr>
            <p:nvPr/>
          </p:nvSpPr>
          <p:spPr bwMode="auto">
            <a:xfrm>
              <a:off x="428625" y="3429000"/>
              <a:ext cx="2214563" cy="714375"/>
            </a:xfrm>
            <a:prstGeom prst="rect">
              <a:avLst/>
            </a:prstGeom>
            <a:ln>
              <a:solidFill>
                <a:schemeClr val="bg1"/>
              </a:solidFill>
            </a:ln>
          </p:spPr>
          <p:style>
            <a:lnRef idx="1">
              <a:schemeClr val="accent5"/>
            </a:lnRef>
            <a:fillRef idx="2">
              <a:schemeClr val="accent5"/>
            </a:fillRef>
            <a:effectRef idx="1">
              <a:schemeClr val="accent5"/>
            </a:effectRef>
            <a:fontRef idx="minor">
              <a:schemeClr val="dk1"/>
            </a:fontRef>
          </p:style>
          <p:txBody>
            <a:bodyPr lIns="0" tIns="0" rIns="0" bIns="0"/>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r>
                <a:rPr lang="zh-CN" altLang="en-US" sz="1000" dirty="0">
                  <a:solidFill>
                    <a:schemeClr val="tx1"/>
                  </a:solidFill>
                  <a:latin typeface="+mn-ea"/>
                </a:rPr>
                <a:t>数据加载</a:t>
              </a:r>
              <a:endParaRPr lang="zh-CN" altLang="en-US" sz="1000" dirty="0">
                <a:solidFill>
                  <a:schemeClr val="tx1"/>
                </a:solidFill>
                <a:latin typeface="+mn-ea"/>
              </a:endParaRPr>
            </a:p>
          </p:txBody>
        </p:sp>
        <p:sp>
          <p:nvSpPr>
            <p:cNvPr id="7" name="Text Box 32"/>
            <p:cNvSpPr txBox="1">
              <a:spLocks noChangeArrowheads="1"/>
            </p:cNvSpPr>
            <p:nvPr/>
          </p:nvSpPr>
          <p:spPr bwMode="auto">
            <a:xfrm>
              <a:off x="428625" y="4143375"/>
              <a:ext cx="5786438" cy="642938"/>
            </a:xfrm>
            <a:prstGeom prst="rect">
              <a:avLst/>
            </a:prstGeom>
          </p:spPr>
          <p:style>
            <a:lnRef idx="1">
              <a:schemeClr val="accent5"/>
            </a:lnRef>
            <a:fillRef idx="2">
              <a:schemeClr val="accent5"/>
            </a:fillRef>
            <a:effectRef idx="1">
              <a:schemeClr val="accent5"/>
            </a:effectRef>
            <a:fontRef idx="minor">
              <a:schemeClr val="dk1"/>
            </a:fontRef>
          </p:style>
          <p:txBody>
            <a:bodyPr lIns="0" tIns="0" rIns="0" bIns="0"/>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r>
                <a:rPr lang="zh-CN" altLang="en-US" sz="1000" dirty="0">
                  <a:solidFill>
                    <a:schemeClr val="tx1"/>
                  </a:solidFill>
                  <a:latin typeface="+mn-ea"/>
                </a:rPr>
                <a:t>代码管理（基本视图）</a:t>
              </a:r>
              <a:endParaRPr lang="zh-CN" altLang="en-US" sz="1000" dirty="0">
                <a:solidFill>
                  <a:schemeClr val="tx1"/>
                </a:solidFill>
                <a:latin typeface="+mn-ea"/>
              </a:endParaRPr>
            </a:p>
          </p:txBody>
        </p:sp>
        <p:sp>
          <p:nvSpPr>
            <p:cNvPr id="8" name="矩形 7"/>
            <p:cNvSpPr/>
            <p:nvPr/>
          </p:nvSpPr>
          <p:spPr bwMode="auto">
            <a:xfrm>
              <a:off x="500063" y="4429125"/>
              <a:ext cx="657225" cy="285750"/>
            </a:xfrm>
            <a:prstGeom prst="rect">
              <a:avLst/>
            </a:prstGeom>
            <a:solidFill>
              <a:schemeClr val="bg1"/>
            </a:solidFill>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申请单维护</a:t>
              </a:r>
              <a:endParaRPr lang="zh-CN" altLang="en-US" sz="1000" b="0" dirty="0"/>
            </a:p>
          </p:txBody>
        </p:sp>
        <p:sp>
          <p:nvSpPr>
            <p:cNvPr id="10" name="矩形 9"/>
            <p:cNvSpPr/>
            <p:nvPr/>
          </p:nvSpPr>
          <p:spPr bwMode="auto">
            <a:xfrm>
              <a:off x="1292225" y="4429125"/>
              <a:ext cx="673100" cy="28575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审批</a:t>
              </a:r>
              <a:endParaRPr lang="zh-CN" altLang="en-US" sz="1000" b="0" dirty="0"/>
            </a:p>
          </p:txBody>
        </p:sp>
        <p:sp>
          <p:nvSpPr>
            <p:cNvPr id="11" name="矩形 10"/>
            <p:cNvSpPr/>
            <p:nvPr/>
          </p:nvSpPr>
          <p:spPr bwMode="auto">
            <a:xfrm>
              <a:off x="2100263" y="4429125"/>
              <a:ext cx="644525" cy="28575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修改</a:t>
              </a:r>
              <a:endParaRPr lang="zh-CN" altLang="en-US" sz="1000" b="0" dirty="0"/>
            </a:p>
          </p:txBody>
        </p:sp>
        <p:sp>
          <p:nvSpPr>
            <p:cNvPr id="12" name="矩形 11"/>
            <p:cNvSpPr/>
            <p:nvPr/>
          </p:nvSpPr>
          <p:spPr bwMode="auto">
            <a:xfrm>
              <a:off x="1482725" y="3636963"/>
              <a:ext cx="428625" cy="428625"/>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导入表查询</a:t>
              </a:r>
              <a:endParaRPr lang="zh-CN" altLang="en-US" sz="1000" b="0" dirty="0"/>
            </a:p>
          </p:txBody>
        </p:sp>
        <p:sp>
          <p:nvSpPr>
            <p:cNvPr id="14" name="矩形 13"/>
            <p:cNvSpPr/>
            <p:nvPr/>
          </p:nvSpPr>
          <p:spPr bwMode="auto">
            <a:xfrm>
              <a:off x="1874838" y="2833688"/>
              <a:ext cx="306387" cy="4064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模板维护</a:t>
              </a:r>
              <a:endParaRPr lang="zh-CN" altLang="en-US" sz="1000" b="0" dirty="0"/>
            </a:p>
          </p:txBody>
        </p:sp>
        <p:sp>
          <p:nvSpPr>
            <p:cNvPr id="15" name="矩形 14"/>
            <p:cNvSpPr/>
            <p:nvPr/>
          </p:nvSpPr>
          <p:spPr bwMode="auto">
            <a:xfrm>
              <a:off x="2379663" y="2833688"/>
              <a:ext cx="557212" cy="4064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特征量计量单位</a:t>
              </a:r>
              <a:endParaRPr lang="zh-CN" altLang="en-US" sz="1000" b="0" dirty="0"/>
            </a:p>
          </p:txBody>
        </p:sp>
        <p:sp>
          <p:nvSpPr>
            <p:cNvPr id="18" name="矩形 17"/>
            <p:cNvSpPr/>
            <p:nvPr/>
          </p:nvSpPr>
          <p:spPr bwMode="auto">
            <a:xfrm>
              <a:off x="2000250" y="3636963"/>
              <a:ext cx="428625" cy="428625"/>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导入表维护</a:t>
              </a:r>
              <a:endParaRPr lang="zh-CN" altLang="en-US" sz="1000" b="0" dirty="0"/>
            </a:p>
          </p:txBody>
        </p:sp>
        <p:sp>
          <p:nvSpPr>
            <p:cNvPr id="26" name="Text Box 32"/>
            <p:cNvSpPr txBox="1">
              <a:spLocks noChangeArrowheads="1"/>
            </p:cNvSpPr>
            <p:nvPr/>
          </p:nvSpPr>
          <p:spPr bwMode="auto">
            <a:xfrm>
              <a:off x="428625" y="5072063"/>
              <a:ext cx="2571750" cy="555625"/>
            </a:xfrm>
            <a:prstGeom prst="rect">
              <a:avLst/>
            </a:prstGeom>
            <a:solidFill>
              <a:schemeClr val="accent3">
                <a:lumMod val="95000"/>
              </a:schemeClr>
            </a:solidFill>
          </p:spPr>
          <p:style>
            <a:lnRef idx="1">
              <a:schemeClr val="accent5"/>
            </a:lnRef>
            <a:fillRef idx="2">
              <a:schemeClr val="accent5"/>
            </a:fillRef>
            <a:effectRef idx="1">
              <a:schemeClr val="accent5"/>
            </a:effectRef>
            <a:fontRef idx="minor">
              <a:schemeClr val="dk1"/>
            </a:fontRef>
          </p:style>
          <p:txBody>
            <a:bodyPr lIns="0" tIns="0" rIns="0" bIns="0"/>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r>
                <a:rPr lang="zh-CN" altLang="en-US" sz="1000" dirty="0">
                  <a:solidFill>
                    <a:schemeClr val="tx1"/>
                  </a:solidFill>
                  <a:latin typeface="+mn-ea"/>
                </a:rPr>
                <a:t>管道等级库管理</a:t>
              </a:r>
              <a:endParaRPr lang="zh-CN" altLang="en-US" sz="1000" dirty="0">
                <a:solidFill>
                  <a:schemeClr val="tx1"/>
                </a:solidFill>
                <a:latin typeface="+mn-ea"/>
              </a:endParaRPr>
            </a:p>
          </p:txBody>
        </p:sp>
        <p:sp>
          <p:nvSpPr>
            <p:cNvPr id="27" name="矩形 26"/>
            <p:cNvSpPr/>
            <p:nvPr/>
          </p:nvSpPr>
          <p:spPr bwMode="auto">
            <a:xfrm>
              <a:off x="522288" y="5286375"/>
              <a:ext cx="263525" cy="265113"/>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fontAlgn="auto">
                <a:spcBef>
                  <a:spcPts val="0"/>
                </a:spcBef>
                <a:spcAft>
                  <a:spcPts val="0"/>
                </a:spcAft>
                <a:defRPr/>
              </a:pPr>
              <a:r>
                <a:rPr lang="zh-CN" altLang="en-US" sz="1000" b="0" dirty="0"/>
                <a:t>相关查询</a:t>
              </a:r>
              <a:endParaRPr lang="zh-TW" altLang="en-US" sz="1000" b="0" dirty="0"/>
            </a:p>
          </p:txBody>
        </p:sp>
        <p:sp>
          <p:nvSpPr>
            <p:cNvPr id="28" name="矩形 27"/>
            <p:cNvSpPr/>
            <p:nvPr/>
          </p:nvSpPr>
          <p:spPr bwMode="auto">
            <a:xfrm>
              <a:off x="884238" y="5286375"/>
              <a:ext cx="428625" cy="265113"/>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fontAlgn="auto">
                <a:spcBef>
                  <a:spcPts val="0"/>
                </a:spcBef>
                <a:spcAft>
                  <a:spcPts val="0"/>
                </a:spcAft>
                <a:defRPr/>
              </a:pPr>
              <a:r>
                <a:rPr lang="zh-CN" altLang="en-US" sz="1000" b="0" kern="0" dirty="0">
                  <a:solidFill>
                    <a:sysClr val="windowText" lastClr="000000"/>
                  </a:solidFill>
                  <a:latin typeface="微软雅黑" panose="020B0503020204020204" charset="-122"/>
                  <a:ea typeface="微软雅黑" panose="020B0503020204020204" charset="-122"/>
                </a:rPr>
                <a:t>等级</a:t>
              </a:r>
              <a:endParaRPr lang="en-US" altLang="zh-CN" sz="1000" b="0" kern="0" dirty="0">
                <a:solidFill>
                  <a:sysClr val="windowText" lastClr="000000"/>
                </a:solidFill>
                <a:latin typeface="微软雅黑" panose="020B0503020204020204" charset="-122"/>
                <a:ea typeface="微软雅黑" panose="020B0503020204020204" charset="-122"/>
              </a:endParaRPr>
            </a:p>
            <a:p>
              <a:pPr algn="ctr" fontAlgn="auto">
                <a:spcBef>
                  <a:spcPts val="0"/>
                </a:spcBef>
                <a:spcAft>
                  <a:spcPts val="0"/>
                </a:spcAft>
                <a:defRPr/>
              </a:pPr>
              <a:r>
                <a:rPr lang="zh-CN" altLang="en-US" sz="1000" b="0" kern="0" dirty="0">
                  <a:solidFill>
                    <a:sysClr val="windowText" lastClr="000000"/>
                  </a:solidFill>
                  <a:latin typeface="微软雅黑" panose="020B0503020204020204" charset="-122"/>
                  <a:ea typeface="微软雅黑" panose="020B0503020204020204" charset="-122"/>
                </a:rPr>
                <a:t>管理</a:t>
              </a:r>
              <a:endParaRPr lang="zh-TW" altLang="en-US" sz="1000" b="0" kern="0" dirty="0">
                <a:solidFill>
                  <a:sysClr val="windowText" lastClr="000000"/>
                </a:solidFill>
                <a:latin typeface="微软雅黑" panose="020B0503020204020204" charset="-122"/>
                <a:ea typeface="微软雅黑" panose="020B0503020204020204" charset="-122"/>
              </a:endParaRPr>
            </a:p>
          </p:txBody>
        </p:sp>
        <p:sp>
          <p:nvSpPr>
            <p:cNvPr id="29" name="矩形 28"/>
            <p:cNvSpPr/>
            <p:nvPr/>
          </p:nvSpPr>
          <p:spPr bwMode="auto">
            <a:xfrm>
              <a:off x="1411288" y="5286375"/>
              <a:ext cx="317500" cy="265113"/>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fontAlgn="auto">
                <a:spcBef>
                  <a:spcPts val="0"/>
                </a:spcBef>
                <a:spcAft>
                  <a:spcPts val="0"/>
                </a:spcAft>
                <a:defRPr/>
              </a:pPr>
              <a:r>
                <a:rPr lang="zh-CN" altLang="en-US" sz="1000" b="0" kern="0" dirty="0">
                  <a:solidFill>
                    <a:sysClr val="windowText" lastClr="000000"/>
                  </a:solidFill>
                  <a:latin typeface="微软雅黑" panose="020B0503020204020204" charset="-122"/>
                  <a:ea typeface="微软雅黑" panose="020B0503020204020204" charset="-122"/>
                </a:rPr>
                <a:t>等级维护</a:t>
              </a:r>
              <a:endParaRPr lang="zh-TW" altLang="en-US" sz="1000" b="0" kern="0" dirty="0">
                <a:solidFill>
                  <a:sysClr val="windowText" lastClr="000000"/>
                </a:solidFill>
                <a:latin typeface="微软雅黑" panose="020B0503020204020204" charset="-122"/>
                <a:ea typeface="微软雅黑" panose="020B0503020204020204" charset="-122"/>
              </a:endParaRPr>
            </a:p>
          </p:txBody>
        </p:sp>
        <p:sp>
          <p:nvSpPr>
            <p:cNvPr id="30" name="矩形 29"/>
            <p:cNvSpPr/>
            <p:nvPr/>
          </p:nvSpPr>
          <p:spPr bwMode="auto">
            <a:xfrm>
              <a:off x="1827213" y="5286375"/>
              <a:ext cx="360362" cy="265113"/>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fontAlgn="auto">
                <a:spcBef>
                  <a:spcPts val="0"/>
                </a:spcBef>
                <a:spcAft>
                  <a:spcPts val="0"/>
                </a:spcAft>
                <a:defRPr/>
              </a:pPr>
              <a:r>
                <a:rPr lang="zh-CN" altLang="en-US" sz="1000" b="0" kern="0" dirty="0">
                  <a:solidFill>
                    <a:sysClr val="windowText" lastClr="000000"/>
                  </a:solidFill>
                  <a:latin typeface="微软雅黑" panose="020B0503020204020204" charset="-122"/>
                  <a:ea typeface="微软雅黑" panose="020B0503020204020204" charset="-122"/>
                </a:rPr>
                <a:t>版本控制</a:t>
              </a:r>
              <a:endParaRPr lang="zh-TW" altLang="en-US" sz="1000" b="0" kern="0" dirty="0">
                <a:solidFill>
                  <a:sysClr val="windowText" lastClr="000000"/>
                </a:solidFill>
                <a:latin typeface="微软雅黑" panose="020B0503020204020204" charset="-122"/>
                <a:ea typeface="微软雅黑" panose="020B0503020204020204" charset="-122"/>
              </a:endParaRPr>
            </a:p>
          </p:txBody>
        </p:sp>
        <p:sp>
          <p:nvSpPr>
            <p:cNvPr id="31" name="矩形 30"/>
            <p:cNvSpPr/>
            <p:nvPr/>
          </p:nvSpPr>
          <p:spPr bwMode="auto">
            <a:xfrm>
              <a:off x="2286000" y="5286375"/>
              <a:ext cx="571500" cy="265113"/>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等级文件生成器</a:t>
              </a:r>
              <a:endParaRPr lang="zh-CN" altLang="en-US" sz="1000" b="0" dirty="0"/>
            </a:p>
          </p:txBody>
        </p:sp>
        <p:sp>
          <p:nvSpPr>
            <p:cNvPr id="34" name="Text Box 32"/>
            <p:cNvSpPr txBox="1">
              <a:spLocks noChangeArrowheads="1"/>
            </p:cNvSpPr>
            <p:nvPr/>
          </p:nvSpPr>
          <p:spPr bwMode="auto">
            <a:xfrm>
              <a:off x="3143250" y="5072063"/>
              <a:ext cx="1714500" cy="542925"/>
            </a:xfrm>
            <a:prstGeom prst="rect">
              <a:avLst/>
            </a:prstGeom>
            <a:solidFill>
              <a:schemeClr val="accent3">
                <a:lumMod val="95000"/>
              </a:schemeClr>
            </a:solidFill>
          </p:spPr>
          <p:style>
            <a:lnRef idx="1">
              <a:schemeClr val="accent5"/>
            </a:lnRef>
            <a:fillRef idx="2">
              <a:schemeClr val="accent5"/>
            </a:fillRef>
            <a:effectRef idx="1">
              <a:schemeClr val="accent5"/>
            </a:effectRef>
            <a:fontRef idx="minor">
              <a:schemeClr val="dk1"/>
            </a:fontRef>
          </p:style>
          <p:txBody>
            <a:bodyPr lIns="0" tIns="0" rIns="0" bIns="0"/>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r>
                <a:rPr lang="zh-CN" altLang="en-US" sz="1000" dirty="0">
                  <a:solidFill>
                    <a:schemeClr val="tx1"/>
                  </a:solidFill>
                  <a:latin typeface="+mn-ea"/>
                </a:rPr>
                <a:t>工程设计软件接口</a:t>
              </a:r>
              <a:endParaRPr lang="zh-CN" altLang="en-US" sz="1000" dirty="0">
                <a:solidFill>
                  <a:schemeClr val="tx1"/>
                </a:solidFill>
                <a:latin typeface="+mn-ea"/>
              </a:endParaRPr>
            </a:p>
          </p:txBody>
        </p:sp>
        <p:sp>
          <p:nvSpPr>
            <p:cNvPr id="35" name="矩形 34"/>
            <p:cNvSpPr/>
            <p:nvPr/>
          </p:nvSpPr>
          <p:spPr bwMode="auto">
            <a:xfrm>
              <a:off x="3214688" y="5286375"/>
              <a:ext cx="279400" cy="255588"/>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dirty="0"/>
                <a:t>管道</a:t>
              </a:r>
              <a:endParaRPr lang="zh-CN" altLang="en-US" sz="1000" dirty="0"/>
            </a:p>
          </p:txBody>
        </p:sp>
        <p:sp>
          <p:nvSpPr>
            <p:cNvPr id="36" name="矩形 35"/>
            <p:cNvSpPr/>
            <p:nvPr/>
          </p:nvSpPr>
          <p:spPr bwMode="auto">
            <a:xfrm>
              <a:off x="3643313" y="5286375"/>
              <a:ext cx="363537" cy="265113"/>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dirty="0"/>
                <a:t>仪表</a:t>
              </a:r>
              <a:endParaRPr lang="zh-CN" altLang="en-US" sz="1000" dirty="0"/>
            </a:p>
          </p:txBody>
        </p:sp>
        <p:sp>
          <p:nvSpPr>
            <p:cNvPr id="37" name="矩形 36"/>
            <p:cNvSpPr/>
            <p:nvPr/>
          </p:nvSpPr>
          <p:spPr bwMode="auto">
            <a:xfrm>
              <a:off x="4143375" y="5286375"/>
              <a:ext cx="290513" cy="265113"/>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dirty="0"/>
                <a:t>电气</a:t>
              </a:r>
              <a:endParaRPr lang="zh-CN" altLang="en-US" sz="1000" dirty="0"/>
            </a:p>
          </p:txBody>
        </p:sp>
        <p:sp>
          <p:nvSpPr>
            <p:cNvPr id="38" name="矩形 37"/>
            <p:cNvSpPr/>
            <p:nvPr/>
          </p:nvSpPr>
          <p:spPr bwMode="auto">
            <a:xfrm>
              <a:off x="4500563" y="5286375"/>
              <a:ext cx="287337" cy="265113"/>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dirty="0"/>
                <a:t>结构</a:t>
              </a:r>
              <a:endParaRPr lang="zh-CN" altLang="en-US" sz="1000" dirty="0"/>
            </a:p>
          </p:txBody>
        </p:sp>
        <p:sp>
          <p:nvSpPr>
            <p:cNvPr id="39" name="Text Box 32"/>
            <p:cNvSpPr txBox="1">
              <a:spLocks noChangeArrowheads="1"/>
            </p:cNvSpPr>
            <p:nvPr/>
          </p:nvSpPr>
          <p:spPr bwMode="auto">
            <a:xfrm>
              <a:off x="428625" y="2500313"/>
              <a:ext cx="5786438" cy="857250"/>
            </a:xfrm>
            <a:prstGeom prst="rect">
              <a:avLst/>
            </a:prstGeom>
          </p:spPr>
          <p:style>
            <a:lnRef idx="1">
              <a:schemeClr val="accent5"/>
            </a:lnRef>
            <a:fillRef idx="2">
              <a:schemeClr val="accent5"/>
            </a:fillRef>
            <a:effectRef idx="1">
              <a:schemeClr val="accent5"/>
            </a:effectRef>
            <a:fontRef idx="minor">
              <a:schemeClr val="dk1"/>
            </a:fontRef>
          </p:style>
          <p:txBody>
            <a:bodyPr lIns="0" tIns="0" rIns="0" bIns="0"/>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r>
                <a:rPr lang="zh-CN" altLang="en-US" sz="1000" dirty="0">
                  <a:solidFill>
                    <a:schemeClr val="tx1"/>
                  </a:solidFill>
                  <a:latin typeface="+mn-ea"/>
                </a:rPr>
                <a:t>模板管理</a:t>
              </a:r>
              <a:endParaRPr lang="zh-CN" altLang="en-US" sz="1000" dirty="0">
                <a:solidFill>
                  <a:schemeClr val="tx1"/>
                </a:solidFill>
                <a:latin typeface="+mn-ea"/>
              </a:endParaRPr>
            </a:p>
          </p:txBody>
        </p:sp>
        <p:sp>
          <p:nvSpPr>
            <p:cNvPr id="45" name="矩形 44"/>
            <p:cNvSpPr/>
            <p:nvPr/>
          </p:nvSpPr>
          <p:spPr bwMode="auto">
            <a:xfrm>
              <a:off x="1017588" y="3636963"/>
              <a:ext cx="377825" cy="4064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批量导入</a:t>
              </a:r>
              <a:endParaRPr lang="zh-CN" altLang="en-US" sz="1000" b="0" dirty="0"/>
            </a:p>
          </p:txBody>
        </p:sp>
        <p:sp>
          <p:nvSpPr>
            <p:cNvPr id="48" name="Text Box 44"/>
            <p:cNvSpPr txBox="1">
              <a:spLocks noChangeArrowheads="1"/>
            </p:cNvSpPr>
            <p:nvPr/>
          </p:nvSpPr>
          <p:spPr bwMode="auto">
            <a:xfrm>
              <a:off x="6572250" y="1500188"/>
              <a:ext cx="2071688" cy="4000500"/>
            </a:xfrm>
            <a:prstGeom prst="rect">
              <a:avLst/>
            </a:prstGeom>
            <a:solidFill>
              <a:schemeClr val="accent3">
                <a:lumMod val="95000"/>
              </a:schemeClr>
            </a:solidFill>
            <a:ln w="6350">
              <a:solidFill>
                <a:schemeClr val="bg1"/>
              </a:solidFill>
            </a:ln>
          </p:spPr>
          <p:style>
            <a:lnRef idx="1">
              <a:schemeClr val="accent5"/>
            </a:lnRef>
            <a:fillRef idx="2">
              <a:schemeClr val="accent5"/>
            </a:fillRef>
            <a:effectRef idx="1">
              <a:schemeClr val="accent5"/>
            </a:effectRef>
            <a:fontRef idx="minor">
              <a:schemeClr val="dk1"/>
            </a:fontRef>
          </p:style>
          <p:txBody>
            <a:bodyPr lIns="0" tIns="0" rIns="0" bIns="0" anchor="ctr"/>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endParaRPr lang="zh-CN" altLang="en-US" sz="1000" dirty="0">
                <a:solidFill>
                  <a:schemeClr val="tx1"/>
                </a:solidFill>
                <a:latin typeface="+mn-ea"/>
              </a:endParaRPr>
            </a:p>
          </p:txBody>
        </p:sp>
        <p:sp>
          <p:nvSpPr>
            <p:cNvPr id="51" name="Text Box 43"/>
            <p:cNvSpPr txBox="1">
              <a:spLocks noChangeArrowheads="1"/>
            </p:cNvSpPr>
            <p:nvPr/>
          </p:nvSpPr>
          <p:spPr bwMode="auto">
            <a:xfrm>
              <a:off x="6715125" y="2071688"/>
              <a:ext cx="838200" cy="252412"/>
            </a:xfrm>
            <a:prstGeom prst="rect">
              <a:avLst/>
            </a:prstGeom>
          </p:spPr>
          <p:style>
            <a:lnRef idx="1">
              <a:schemeClr val="accent5"/>
            </a:lnRef>
            <a:fillRef idx="2">
              <a:schemeClr val="accent5"/>
            </a:fillRef>
            <a:effectRef idx="1">
              <a:schemeClr val="accent5"/>
            </a:effectRef>
            <a:fontRef idx="minor">
              <a:schemeClr val="dk1"/>
            </a:fontRef>
          </p:style>
          <p:txBody>
            <a:bodyPr lIns="0" tIns="0" rIns="0" bIns="0" anchor="ctr"/>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r>
                <a:rPr lang="zh-CN" altLang="en-US" sz="1000" dirty="0">
                  <a:solidFill>
                    <a:schemeClr val="tx1"/>
                  </a:solidFill>
                  <a:latin typeface="+mn-ea"/>
                </a:rPr>
                <a:t>视图设置</a:t>
              </a:r>
              <a:endParaRPr lang="zh-CN" altLang="en-US" sz="1000" dirty="0">
                <a:solidFill>
                  <a:schemeClr val="tx1"/>
                </a:solidFill>
                <a:latin typeface="+mn-ea"/>
              </a:endParaRPr>
            </a:p>
          </p:txBody>
        </p:sp>
        <p:sp>
          <p:nvSpPr>
            <p:cNvPr id="53" name="矩形 52"/>
            <p:cNvSpPr/>
            <p:nvPr/>
          </p:nvSpPr>
          <p:spPr bwMode="auto">
            <a:xfrm>
              <a:off x="6858000" y="1643063"/>
              <a:ext cx="1428750" cy="214312"/>
            </a:xfrm>
            <a:prstGeom prst="rect">
              <a:avLst/>
            </a:prstGeom>
            <a:noFill/>
            <a:ln>
              <a:noFill/>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lIns="87842" tIns="43921" rIns="87842" bIns="43921" anchor="ctr"/>
            <a:lstStyle/>
            <a:p>
              <a:pPr algn="ctr">
                <a:spcBef>
                  <a:spcPct val="20000"/>
                </a:spcBef>
                <a:defRPr/>
              </a:pPr>
              <a:r>
                <a:rPr lang="zh-CN" altLang="en-US" sz="1200" dirty="0">
                  <a:solidFill>
                    <a:schemeClr val="tx1"/>
                  </a:solidFill>
                </a:rPr>
                <a:t>多视图信息维护</a:t>
              </a:r>
              <a:endParaRPr lang="zh-CN" altLang="en-US" sz="1200" dirty="0">
                <a:solidFill>
                  <a:schemeClr val="tx1"/>
                </a:solidFill>
              </a:endParaRPr>
            </a:p>
          </p:txBody>
        </p:sp>
        <p:sp>
          <p:nvSpPr>
            <p:cNvPr id="71" name="Text Box 43"/>
            <p:cNvSpPr txBox="1">
              <a:spLocks noChangeArrowheads="1"/>
            </p:cNvSpPr>
            <p:nvPr/>
          </p:nvSpPr>
          <p:spPr bwMode="auto">
            <a:xfrm>
              <a:off x="7715250" y="2071688"/>
              <a:ext cx="838200" cy="252412"/>
            </a:xfrm>
            <a:prstGeom prst="rect">
              <a:avLst/>
            </a:prstGeom>
          </p:spPr>
          <p:style>
            <a:lnRef idx="1">
              <a:schemeClr val="accent5"/>
            </a:lnRef>
            <a:fillRef idx="2">
              <a:schemeClr val="accent5"/>
            </a:fillRef>
            <a:effectRef idx="1">
              <a:schemeClr val="accent5"/>
            </a:effectRef>
            <a:fontRef idx="minor">
              <a:schemeClr val="dk1"/>
            </a:fontRef>
          </p:style>
          <p:txBody>
            <a:bodyPr lIns="0" tIns="0" rIns="0" bIns="0" anchor="ctr"/>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r>
                <a:rPr lang="zh-CN" altLang="en-US" sz="1000" dirty="0">
                  <a:solidFill>
                    <a:schemeClr val="tx1"/>
                  </a:solidFill>
                  <a:latin typeface="+mn-ea"/>
                </a:rPr>
                <a:t>视图查询</a:t>
              </a:r>
              <a:endParaRPr lang="zh-CN" altLang="en-US" sz="1000" dirty="0">
                <a:solidFill>
                  <a:schemeClr val="tx1"/>
                </a:solidFill>
                <a:latin typeface="+mn-ea"/>
              </a:endParaRPr>
            </a:p>
          </p:txBody>
        </p:sp>
        <p:sp>
          <p:nvSpPr>
            <p:cNvPr id="73" name="Text Box 43"/>
            <p:cNvSpPr txBox="1">
              <a:spLocks noChangeArrowheads="1"/>
            </p:cNvSpPr>
            <p:nvPr/>
          </p:nvSpPr>
          <p:spPr bwMode="auto">
            <a:xfrm>
              <a:off x="6929438" y="2747963"/>
              <a:ext cx="1285875" cy="252412"/>
            </a:xfrm>
            <a:prstGeom prst="rect">
              <a:avLst/>
            </a:prstGeom>
            <a:ln>
              <a:solidFill>
                <a:schemeClr val="bg1"/>
              </a:solidFill>
            </a:ln>
          </p:spPr>
          <p:style>
            <a:lnRef idx="1">
              <a:schemeClr val="accent5"/>
            </a:lnRef>
            <a:fillRef idx="2">
              <a:schemeClr val="accent5"/>
            </a:fillRef>
            <a:effectRef idx="1">
              <a:schemeClr val="accent5"/>
            </a:effectRef>
            <a:fontRef idx="minor">
              <a:schemeClr val="dk1"/>
            </a:fontRef>
          </p:style>
          <p:txBody>
            <a:bodyPr lIns="0" tIns="0" rIns="0" bIns="0" anchor="ctr"/>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r>
                <a:rPr lang="zh-CN" altLang="en-US" sz="1000" dirty="0">
                  <a:solidFill>
                    <a:schemeClr val="tx1"/>
                  </a:solidFill>
                  <a:latin typeface="+mn-ea"/>
                </a:rPr>
                <a:t>视图信息维护</a:t>
              </a:r>
              <a:endParaRPr lang="zh-CN" altLang="en-US" sz="1000" dirty="0">
                <a:solidFill>
                  <a:schemeClr val="tx1"/>
                </a:solidFill>
                <a:latin typeface="+mn-ea"/>
              </a:endParaRPr>
            </a:p>
          </p:txBody>
        </p:sp>
        <p:sp>
          <p:nvSpPr>
            <p:cNvPr id="79" name="矩形 78"/>
            <p:cNvSpPr/>
            <p:nvPr/>
          </p:nvSpPr>
          <p:spPr bwMode="auto">
            <a:xfrm>
              <a:off x="4640263" y="4308475"/>
              <a:ext cx="431800" cy="406400"/>
            </a:xfrm>
            <a:prstGeom prst="rect">
              <a:avLst/>
            </a:prstGeom>
            <a:solidFill>
              <a:schemeClr val="bg1"/>
            </a:solidFill>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状态</a:t>
              </a:r>
              <a:endParaRPr lang="en-US" altLang="zh-CN" sz="1000" b="0" dirty="0"/>
            </a:p>
            <a:p>
              <a:pPr algn="ctr">
                <a:spcBef>
                  <a:spcPct val="20000"/>
                </a:spcBef>
                <a:defRPr/>
              </a:pPr>
              <a:r>
                <a:rPr lang="zh-CN" altLang="en-US" sz="1000" b="0" dirty="0"/>
                <a:t>查询</a:t>
              </a:r>
              <a:endParaRPr lang="zh-CN" altLang="en-US" sz="1000" b="0" dirty="0"/>
            </a:p>
          </p:txBody>
        </p:sp>
        <p:sp>
          <p:nvSpPr>
            <p:cNvPr id="88" name="矩形 87"/>
            <p:cNvSpPr/>
            <p:nvPr/>
          </p:nvSpPr>
          <p:spPr bwMode="auto">
            <a:xfrm>
              <a:off x="5143500" y="4286250"/>
              <a:ext cx="500063" cy="428625"/>
            </a:xfrm>
            <a:prstGeom prst="rect">
              <a:avLst/>
            </a:prstGeom>
            <a:solidFill>
              <a:schemeClr val="bg1"/>
            </a:solidFill>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代码</a:t>
              </a:r>
              <a:endParaRPr lang="en-US" altLang="zh-CN" sz="1000" b="0" dirty="0"/>
            </a:p>
            <a:p>
              <a:pPr algn="ctr">
                <a:spcBef>
                  <a:spcPct val="20000"/>
                </a:spcBef>
                <a:defRPr/>
              </a:pPr>
              <a:r>
                <a:rPr lang="zh-CN" altLang="en-US" sz="1000" b="0" dirty="0"/>
                <a:t>对照</a:t>
              </a:r>
              <a:endParaRPr lang="zh-CN" altLang="en-US" sz="1000" b="0" dirty="0"/>
            </a:p>
          </p:txBody>
        </p:sp>
        <p:sp>
          <p:nvSpPr>
            <p:cNvPr id="49" name="Text Box 32"/>
            <p:cNvSpPr txBox="1">
              <a:spLocks noChangeArrowheads="1"/>
            </p:cNvSpPr>
            <p:nvPr/>
          </p:nvSpPr>
          <p:spPr bwMode="auto">
            <a:xfrm>
              <a:off x="323850" y="785813"/>
              <a:ext cx="8320088" cy="642937"/>
            </a:xfrm>
            <a:prstGeom prst="rect">
              <a:avLst/>
            </a:prstGeom>
            <a:solidFill>
              <a:schemeClr val="accent3">
                <a:lumMod val="95000"/>
              </a:schemeClr>
            </a:solidFill>
          </p:spPr>
          <p:style>
            <a:lnRef idx="1">
              <a:schemeClr val="accent5"/>
            </a:lnRef>
            <a:fillRef idx="2">
              <a:schemeClr val="accent5"/>
            </a:fillRef>
            <a:effectRef idx="1">
              <a:schemeClr val="accent5"/>
            </a:effectRef>
            <a:fontRef idx="minor">
              <a:schemeClr val="dk1"/>
            </a:fontRef>
          </p:style>
          <p:txBody>
            <a:bodyPr lIns="0" tIns="0" rIns="0" bIns="0"/>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r>
                <a:rPr lang="zh-CN" altLang="en-US" sz="1200" dirty="0">
                  <a:solidFill>
                    <a:schemeClr val="tx1"/>
                  </a:solidFill>
                  <a:latin typeface="+mn-ea"/>
                </a:rPr>
                <a:t>决策支持层</a:t>
              </a:r>
              <a:endParaRPr lang="zh-CN" altLang="en-US" sz="1200" dirty="0">
                <a:solidFill>
                  <a:schemeClr val="tx1"/>
                </a:solidFill>
                <a:latin typeface="+mn-ea"/>
              </a:endParaRPr>
            </a:p>
          </p:txBody>
        </p:sp>
        <p:sp>
          <p:nvSpPr>
            <p:cNvPr id="50" name="矩形 49"/>
            <p:cNvSpPr/>
            <p:nvPr/>
          </p:nvSpPr>
          <p:spPr bwMode="auto">
            <a:xfrm>
              <a:off x="468312" y="1000127"/>
              <a:ext cx="824862" cy="298279"/>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50" b="0" dirty="0"/>
                <a:t>物料代码申请情况分析</a:t>
              </a:r>
              <a:endParaRPr lang="zh-CN" altLang="en-US" sz="1050" dirty="0"/>
            </a:p>
          </p:txBody>
        </p:sp>
        <p:sp>
          <p:nvSpPr>
            <p:cNvPr id="52" name="矩形 51"/>
            <p:cNvSpPr/>
            <p:nvPr/>
          </p:nvSpPr>
          <p:spPr bwMode="auto">
            <a:xfrm>
              <a:off x="2750222" y="1000127"/>
              <a:ext cx="820066" cy="298279"/>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50" b="0" dirty="0"/>
                <a:t>审批效率统计与分析</a:t>
              </a:r>
              <a:endParaRPr lang="zh-CN" altLang="en-US" sz="1050" dirty="0"/>
            </a:p>
          </p:txBody>
        </p:sp>
        <p:sp>
          <p:nvSpPr>
            <p:cNvPr id="54" name="矩形 53"/>
            <p:cNvSpPr/>
            <p:nvPr/>
          </p:nvSpPr>
          <p:spPr bwMode="auto">
            <a:xfrm>
              <a:off x="1523235" y="1000127"/>
              <a:ext cx="845314" cy="298279"/>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50" b="0" dirty="0"/>
                <a:t>代码下载统计与分析</a:t>
              </a:r>
              <a:endParaRPr lang="zh-CN" altLang="en-US" sz="1050" dirty="0"/>
            </a:p>
          </p:txBody>
        </p:sp>
        <p:sp>
          <p:nvSpPr>
            <p:cNvPr id="55" name="矩形 54"/>
            <p:cNvSpPr/>
            <p:nvPr/>
          </p:nvSpPr>
          <p:spPr bwMode="auto">
            <a:xfrm>
              <a:off x="4071938" y="1000125"/>
              <a:ext cx="746125" cy="357188"/>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50" b="0" dirty="0"/>
                <a:t>代码应用统计与分析</a:t>
              </a:r>
              <a:endParaRPr lang="zh-CN" altLang="en-US" sz="1050" dirty="0"/>
            </a:p>
          </p:txBody>
        </p:sp>
        <p:sp>
          <p:nvSpPr>
            <p:cNvPr id="62" name="Text Box 32"/>
            <p:cNvSpPr txBox="1">
              <a:spLocks noChangeArrowheads="1"/>
            </p:cNvSpPr>
            <p:nvPr/>
          </p:nvSpPr>
          <p:spPr bwMode="auto">
            <a:xfrm>
              <a:off x="357188" y="6286500"/>
              <a:ext cx="8358187" cy="500063"/>
            </a:xfrm>
            <a:prstGeom prst="rect">
              <a:avLst/>
            </a:prstGeom>
          </p:spPr>
          <p:style>
            <a:lnRef idx="1">
              <a:schemeClr val="accent5"/>
            </a:lnRef>
            <a:fillRef idx="2">
              <a:schemeClr val="accent5"/>
            </a:fillRef>
            <a:effectRef idx="1">
              <a:schemeClr val="accent5"/>
            </a:effectRef>
            <a:fontRef idx="minor">
              <a:schemeClr val="dk1"/>
            </a:fontRef>
          </p:style>
          <p:txBody>
            <a:bodyPr lIns="0" tIns="0" rIns="0" bIns="0"/>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r>
                <a:rPr lang="zh-CN" altLang="en-US" sz="1100" dirty="0">
                  <a:solidFill>
                    <a:schemeClr val="tx1"/>
                  </a:solidFill>
                  <a:latin typeface="+mn-ea"/>
                </a:rPr>
                <a:t>系统安全层</a:t>
              </a:r>
              <a:endParaRPr lang="zh-CN" altLang="en-US" sz="1100" dirty="0">
                <a:solidFill>
                  <a:schemeClr val="tx1"/>
                </a:solidFill>
                <a:latin typeface="+mn-ea"/>
              </a:endParaRPr>
            </a:p>
          </p:txBody>
        </p:sp>
        <p:sp>
          <p:nvSpPr>
            <p:cNvPr id="63" name="矩形 62"/>
            <p:cNvSpPr/>
            <p:nvPr/>
          </p:nvSpPr>
          <p:spPr bwMode="auto">
            <a:xfrm>
              <a:off x="477838" y="6429375"/>
              <a:ext cx="736600" cy="2540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dirty="0"/>
                <a:t>用户组管理</a:t>
              </a:r>
              <a:endParaRPr lang="zh-CN" altLang="en-US" sz="1000" dirty="0"/>
            </a:p>
          </p:txBody>
        </p:sp>
        <p:sp>
          <p:nvSpPr>
            <p:cNvPr id="64" name="矩形 63"/>
            <p:cNvSpPr/>
            <p:nvPr/>
          </p:nvSpPr>
          <p:spPr bwMode="auto">
            <a:xfrm>
              <a:off x="5280025" y="6429375"/>
              <a:ext cx="830263" cy="2540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dirty="0"/>
                <a:t>物料数据权限</a:t>
              </a:r>
              <a:endParaRPr lang="zh-CN" altLang="en-US" sz="1000" dirty="0"/>
            </a:p>
          </p:txBody>
        </p:sp>
        <p:sp>
          <p:nvSpPr>
            <p:cNvPr id="65" name="矩形 64"/>
            <p:cNvSpPr/>
            <p:nvPr/>
          </p:nvSpPr>
          <p:spPr bwMode="auto">
            <a:xfrm>
              <a:off x="3946525" y="6461125"/>
              <a:ext cx="928688" cy="2540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dirty="0"/>
                <a:t>物料操作权限</a:t>
              </a:r>
              <a:endParaRPr lang="zh-CN" altLang="en-US" sz="1000" dirty="0"/>
            </a:p>
          </p:txBody>
        </p:sp>
        <p:sp>
          <p:nvSpPr>
            <p:cNvPr id="66" name="矩形 65"/>
            <p:cNvSpPr/>
            <p:nvPr/>
          </p:nvSpPr>
          <p:spPr bwMode="auto">
            <a:xfrm>
              <a:off x="6513513" y="6429375"/>
              <a:ext cx="665162" cy="2540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dirty="0"/>
                <a:t>日志管理</a:t>
              </a:r>
              <a:endParaRPr lang="zh-CN" altLang="en-US" sz="1000" dirty="0"/>
            </a:p>
          </p:txBody>
        </p:sp>
        <p:sp>
          <p:nvSpPr>
            <p:cNvPr id="70" name="Text Box 44"/>
            <p:cNvSpPr txBox="1">
              <a:spLocks noChangeArrowheads="1"/>
            </p:cNvSpPr>
            <p:nvPr/>
          </p:nvSpPr>
          <p:spPr bwMode="auto">
            <a:xfrm>
              <a:off x="357188" y="1500188"/>
              <a:ext cx="5929312" cy="3357562"/>
            </a:xfrm>
            <a:prstGeom prst="rect">
              <a:avLst/>
            </a:prstGeom>
            <a:noFill/>
            <a:ln w="6350">
              <a:solidFill>
                <a:schemeClr val="bg1"/>
              </a:solidFill>
            </a:ln>
          </p:spPr>
          <p:style>
            <a:lnRef idx="1">
              <a:schemeClr val="accent5"/>
            </a:lnRef>
            <a:fillRef idx="2">
              <a:schemeClr val="accent5"/>
            </a:fillRef>
            <a:effectRef idx="1">
              <a:schemeClr val="accent5"/>
            </a:effectRef>
            <a:fontRef idx="minor">
              <a:schemeClr val="dk1"/>
            </a:fontRef>
          </p:style>
          <p:txBody>
            <a:bodyPr lIns="0" tIns="0" rIns="0" bIns="0" anchor="ctr"/>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endParaRPr lang="zh-CN" altLang="en-US" sz="1000" dirty="0">
                <a:solidFill>
                  <a:schemeClr val="tx1"/>
                </a:solidFill>
                <a:latin typeface="+mn-ea"/>
              </a:endParaRPr>
            </a:p>
          </p:txBody>
        </p:sp>
        <p:sp>
          <p:nvSpPr>
            <p:cNvPr id="75" name="矩形 74"/>
            <p:cNvSpPr/>
            <p:nvPr/>
          </p:nvSpPr>
          <p:spPr bwMode="auto">
            <a:xfrm>
              <a:off x="2428875" y="1500188"/>
              <a:ext cx="1785938" cy="214312"/>
            </a:xfrm>
            <a:prstGeom prst="rect">
              <a:avLst/>
            </a:prstGeom>
            <a:noFill/>
            <a:ln>
              <a:noFill/>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lIns="87842" tIns="43921" rIns="87842" bIns="43921" anchor="ctr"/>
            <a:lstStyle/>
            <a:p>
              <a:pPr algn="ctr">
                <a:spcBef>
                  <a:spcPct val="20000"/>
                </a:spcBef>
                <a:defRPr/>
              </a:pPr>
              <a:r>
                <a:rPr lang="zh-CN" altLang="en-US" sz="1200" dirty="0" smtClean="0">
                  <a:solidFill>
                    <a:schemeClr val="tx1"/>
                  </a:solidFill>
                </a:rPr>
                <a:t>物料代码管理</a:t>
              </a:r>
              <a:r>
                <a:rPr lang="zh-CN" altLang="en-US" sz="1200" dirty="0">
                  <a:solidFill>
                    <a:schemeClr val="tx1"/>
                  </a:solidFill>
                </a:rPr>
                <a:t>核心层</a:t>
              </a:r>
              <a:endParaRPr lang="zh-CN" altLang="en-US" sz="1200" dirty="0">
                <a:solidFill>
                  <a:schemeClr val="tx1"/>
                </a:solidFill>
              </a:endParaRPr>
            </a:p>
          </p:txBody>
        </p:sp>
        <p:sp>
          <p:nvSpPr>
            <p:cNvPr id="76" name="右箭头 75"/>
            <p:cNvSpPr/>
            <p:nvPr/>
          </p:nvSpPr>
          <p:spPr bwMode="auto">
            <a:xfrm>
              <a:off x="6357938" y="4297363"/>
              <a:ext cx="214312" cy="274637"/>
            </a:xfrm>
            <a:prstGeom prst="rightArrow">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a:spAutoFit/>
            </a:bodyPr>
            <a:lstStyle/>
            <a:p>
              <a:pPr eaLnBrk="0" hangingPunct="0">
                <a:spcBef>
                  <a:spcPct val="50000"/>
                </a:spcBef>
                <a:defRPr/>
              </a:pPr>
              <a:endParaRPr lang="zh-CN" altLang="en-US" sz="300" dirty="0">
                <a:latin typeface="Arial" panose="020B0604020202020204" pitchFamily="34" charset="0"/>
              </a:endParaRPr>
            </a:p>
          </p:txBody>
        </p:sp>
        <p:sp>
          <p:nvSpPr>
            <p:cNvPr id="77" name="Text Box 44"/>
            <p:cNvSpPr txBox="1">
              <a:spLocks noChangeArrowheads="1"/>
            </p:cNvSpPr>
            <p:nvPr/>
          </p:nvSpPr>
          <p:spPr bwMode="auto">
            <a:xfrm>
              <a:off x="357188" y="4929188"/>
              <a:ext cx="4572000" cy="785812"/>
            </a:xfrm>
            <a:prstGeom prst="rect">
              <a:avLst/>
            </a:prstGeom>
            <a:noFill/>
            <a:ln>
              <a:solidFill>
                <a:schemeClr val="bg1"/>
              </a:solidFill>
            </a:ln>
          </p:spPr>
          <p:style>
            <a:lnRef idx="1">
              <a:schemeClr val="accent5"/>
            </a:lnRef>
            <a:fillRef idx="2">
              <a:schemeClr val="accent5"/>
            </a:fillRef>
            <a:effectRef idx="1">
              <a:schemeClr val="accent5"/>
            </a:effectRef>
            <a:fontRef idx="minor">
              <a:schemeClr val="dk1"/>
            </a:fontRef>
          </p:style>
          <p:txBody>
            <a:bodyPr lIns="0" tIns="0" rIns="0" bIns="0" anchor="ctr"/>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endParaRPr lang="zh-CN" altLang="en-US" sz="1000" dirty="0">
                <a:solidFill>
                  <a:schemeClr val="tx1"/>
                </a:solidFill>
                <a:latin typeface="+mn-ea"/>
              </a:endParaRPr>
            </a:p>
          </p:txBody>
        </p:sp>
        <p:sp>
          <p:nvSpPr>
            <p:cNvPr id="83" name="矩形 82"/>
            <p:cNvSpPr/>
            <p:nvPr/>
          </p:nvSpPr>
          <p:spPr bwMode="auto">
            <a:xfrm>
              <a:off x="2000250" y="4857750"/>
              <a:ext cx="1500188" cy="214313"/>
            </a:xfrm>
            <a:prstGeom prst="rect">
              <a:avLst/>
            </a:prstGeom>
            <a:noFill/>
            <a:ln>
              <a:noFill/>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lIns="87842" tIns="43921" rIns="87842" bIns="43921" anchor="ctr"/>
            <a:lstStyle/>
            <a:p>
              <a:pPr algn="ctr">
                <a:spcBef>
                  <a:spcPct val="20000"/>
                </a:spcBef>
                <a:defRPr/>
              </a:pPr>
              <a:r>
                <a:rPr lang="zh-CN" altLang="en-US" sz="1200" dirty="0">
                  <a:solidFill>
                    <a:schemeClr val="tx1"/>
                  </a:solidFill>
                </a:rPr>
                <a:t>扩展应用</a:t>
              </a:r>
              <a:endParaRPr lang="zh-CN" altLang="en-US" sz="1200" dirty="0">
                <a:solidFill>
                  <a:schemeClr val="tx1"/>
                </a:solidFill>
              </a:endParaRPr>
            </a:p>
          </p:txBody>
        </p:sp>
        <p:sp>
          <p:nvSpPr>
            <p:cNvPr id="84" name="Text Box 32"/>
            <p:cNvSpPr txBox="1">
              <a:spLocks noChangeArrowheads="1"/>
            </p:cNvSpPr>
            <p:nvPr/>
          </p:nvSpPr>
          <p:spPr bwMode="auto">
            <a:xfrm>
              <a:off x="357188" y="5786438"/>
              <a:ext cx="8286750" cy="428625"/>
            </a:xfrm>
            <a:prstGeom prst="rect">
              <a:avLst/>
            </a:prstGeom>
          </p:spPr>
          <p:style>
            <a:lnRef idx="1">
              <a:schemeClr val="accent5"/>
            </a:lnRef>
            <a:fillRef idx="2">
              <a:schemeClr val="accent5"/>
            </a:fillRef>
            <a:effectRef idx="1">
              <a:schemeClr val="accent5"/>
            </a:effectRef>
            <a:fontRef idx="minor">
              <a:schemeClr val="dk1"/>
            </a:fontRef>
          </p:style>
          <p:txBody>
            <a:bodyPr lIns="0" tIns="0" rIns="0" bIns="0"/>
            <a:lstStyle/>
            <a:p>
              <a:pPr algn="ctr" eaLnBrk="0" hangingPunct="0">
                <a:lnSpc>
                  <a:spcPct val="120000"/>
                </a:lnSpc>
                <a:spcBef>
                  <a:spcPct val="50000"/>
                </a:spcBef>
                <a:buClr>
                  <a:schemeClr val="accent1"/>
                </a:buClr>
                <a:tabLst>
                  <a:tab pos="285750" algn="l"/>
                </a:tabLst>
                <a:defRPr/>
              </a:pPr>
              <a:r>
                <a:rPr lang="zh-CN" altLang="en-US" sz="1100" dirty="0">
                  <a:solidFill>
                    <a:schemeClr val="tx1"/>
                  </a:solidFill>
                  <a:latin typeface="+mn-ea"/>
                </a:rPr>
                <a:t>通用组件</a:t>
              </a:r>
              <a:endParaRPr lang="zh-CN" altLang="en-US" sz="1100" dirty="0">
                <a:solidFill>
                  <a:schemeClr val="tx1"/>
                </a:solidFill>
                <a:latin typeface="+mn-ea"/>
              </a:endParaRPr>
            </a:p>
          </p:txBody>
        </p:sp>
        <p:sp>
          <p:nvSpPr>
            <p:cNvPr id="85" name="矩形 84"/>
            <p:cNvSpPr/>
            <p:nvPr/>
          </p:nvSpPr>
          <p:spPr bwMode="auto">
            <a:xfrm>
              <a:off x="855663" y="5929313"/>
              <a:ext cx="785812" cy="2540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50" dirty="0"/>
                <a:t>工作流工具</a:t>
              </a:r>
              <a:endParaRPr lang="zh-CN" altLang="en-US" sz="1050" dirty="0"/>
            </a:p>
          </p:txBody>
        </p:sp>
        <p:sp>
          <p:nvSpPr>
            <p:cNvPr id="87" name="矩形 86"/>
            <p:cNvSpPr/>
            <p:nvPr/>
          </p:nvSpPr>
          <p:spPr bwMode="auto">
            <a:xfrm>
              <a:off x="3213100" y="5929313"/>
              <a:ext cx="857250" cy="2540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50" dirty="0"/>
                <a:t>图型展示工具</a:t>
              </a:r>
              <a:endParaRPr lang="zh-CN" altLang="en-US" sz="1050" dirty="0"/>
            </a:p>
          </p:txBody>
        </p:sp>
        <p:sp>
          <p:nvSpPr>
            <p:cNvPr id="95" name="矩形 94"/>
            <p:cNvSpPr/>
            <p:nvPr/>
          </p:nvSpPr>
          <p:spPr bwMode="auto">
            <a:xfrm>
              <a:off x="6215063" y="5929313"/>
              <a:ext cx="642937" cy="2540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50" dirty="0"/>
                <a:t>监控工具</a:t>
              </a:r>
              <a:endParaRPr lang="zh-CN" altLang="en-US" sz="1050" dirty="0"/>
            </a:p>
          </p:txBody>
        </p:sp>
        <p:sp>
          <p:nvSpPr>
            <p:cNvPr id="97" name="矩形 96"/>
            <p:cNvSpPr/>
            <p:nvPr/>
          </p:nvSpPr>
          <p:spPr bwMode="auto">
            <a:xfrm>
              <a:off x="2686050" y="6429375"/>
              <a:ext cx="857250" cy="2540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dirty="0"/>
                <a:t>用户登陆认证</a:t>
              </a:r>
              <a:endParaRPr lang="zh-CN" altLang="en-US" sz="1000" dirty="0"/>
            </a:p>
          </p:txBody>
        </p:sp>
        <p:sp>
          <p:nvSpPr>
            <p:cNvPr id="98" name="矩形 97"/>
            <p:cNvSpPr/>
            <p:nvPr/>
          </p:nvSpPr>
          <p:spPr bwMode="auto">
            <a:xfrm>
              <a:off x="1617663" y="6429375"/>
              <a:ext cx="665162" cy="2540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dirty="0"/>
                <a:t>用户管理</a:t>
              </a:r>
              <a:endParaRPr lang="zh-CN" altLang="en-US" sz="1000" dirty="0"/>
            </a:p>
          </p:txBody>
        </p:sp>
        <p:sp>
          <p:nvSpPr>
            <p:cNvPr id="99" name="矩形 98"/>
            <p:cNvSpPr/>
            <p:nvPr/>
          </p:nvSpPr>
          <p:spPr bwMode="auto">
            <a:xfrm>
              <a:off x="7581900" y="6429375"/>
              <a:ext cx="704850" cy="254000"/>
            </a:xfrm>
            <a:prstGeom prst="rect">
              <a:avLst/>
            </a:prstGeom>
            <a:solidFill>
              <a:schemeClr val="bg1"/>
            </a:solidFill>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dirty="0"/>
                <a:t>数据库控制</a:t>
              </a:r>
              <a:endParaRPr lang="zh-CN" altLang="en-US" sz="1000" dirty="0"/>
            </a:p>
          </p:txBody>
        </p:sp>
        <p:sp>
          <p:nvSpPr>
            <p:cNvPr id="103" name="矩形 102"/>
            <p:cNvSpPr/>
            <p:nvPr/>
          </p:nvSpPr>
          <p:spPr bwMode="auto">
            <a:xfrm>
              <a:off x="1690688" y="1900238"/>
              <a:ext cx="306387" cy="4064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模板维护</a:t>
              </a:r>
              <a:endParaRPr lang="zh-CN" altLang="en-US" sz="1000" b="0" dirty="0"/>
            </a:p>
          </p:txBody>
        </p:sp>
        <p:sp>
          <p:nvSpPr>
            <p:cNvPr id="104" name="矩形 103"/>
            <p:cNvSpPr/>
            <p:nvPr/>
          </p:nvSpPr>
          <p:spPr bwMode="auto">
            <a:xfrm>
              <a:off x="2195513" y="1900238"/>
              <a:ext cx="557212" cy="4064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特征量计量单位</a:t>
              </a:r>
              <a:endParaRPr lang="zh-CN" altLang="en-US" sz="1000" b="0" dirty="0"/>
            </a:p>
          </p:txBody>
        </p:sp>
        <p:sp>
          <p:nvSpPr>
            <p:cNvPr id="105" name="Text Box 32"/>
            <p:cNvSpPr txBox="1">
              <a:spLocks noChangeArrowheads="1"/>
            </p:cNvSpPr>
            <p:nvPr/>
          </p:nvSpPr>
          <p:spPr bwMode="auto">
            <a:xfrm>
              <a:off x="500063" y="1714500"/>
              <a:ext cx="3714750" cy="685800"/>
            </a:xfrm>
            <a:prstGeom prst="rect">
              <a:avLst/>
            </a:prstGeom>
          </p:spPr>
          <p:style>
            <a:lnRef idx="1">
              <a:schemeClr val="accent5"/>
            </a:lnRef>
            <a:fillRef idx="2">
              <a:schemeClr val="accent5"/>
            </a:fillRef>
            <a:effectRef idx="1">
              <a:schemeClr val="accent5"/>
            </a:effectRef>
            <a:fontRef idx="minor">
              <a:schemeClr val="dk1"/>
            </a:fontRef>
          </p:style>
          <p:txBody>
            <a:bodyPr lIns="0" tIns="0" rIns="0" bIns="0"/>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r>
                <a:rPr lang="zh-CN" altLang="en-US" sz="1000" dirty="0">
                  <a:solidFill>
                    <a:schemeClr val="tx1"/>
                  </a:solidFill>
                  <a:latin typeface="+mn-ea"/>
                </a:rPr>
                <a:t>基础信息维护</a:t>
              </a:r>
              <a:endParaRPr lang="zh-CN" altLang="en-US" sz="1000" dirty="0">
                <a:solidFill>
                  <a:schemeClr val="tx1"/>
                </a:solidFill>
                <a:latin typeface="+mn-ea"/>
              </a:endParaRPr>
            </a:p>
          </p:txBody>
        </p:sp>
        <p:sp>
          <p:nvSpPr>
            <p:cNvPr id="107" name="矩形 106"/>
            <p:cNvSpPr/>
            <p:nvPr/>
          </p:nvSpPr>
          <p:spPr bwMode="auto">
            <a:xfrm>
              <a:off x="571500" y="1928813"/>
              <a:ext cx="606425" cy="428625"/>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物料类别维护</a:t>
              </a:r>
              <a:endParaRPr lang="zh-CN" altLang="en-US" sz="1000" b="0" dirty="0"/>
            </a:p>
          </p:txBody>
        </p:sp>
        <p:sp>
          <p:nvSpPr>
            <p:cNvPr id="108" name="矩形 107"/>
            <p:cNvSpPr/>
            <p:nvPr/>
          </p:nvSpPr>
          <p:spPr bwMode="auto">
            <a:xfrm>
              <a:off x="2000250" y="1928813"/>
              <a:ext cx="755650" cy="4064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特征量规则描述维护</a:t>
              </a:r>
              <a:endParaRPr lang="zh-CN" altLang="en-US" sz="1000" b="0" dirty="0"/>
            </a:p>
          </p:txBody>
        </p:sp>
        <p:sp>
          <p:nvSpPr>
            <p:cNvPr id="109" name="矩形 108"/>
            <p:cNvSpPr/>
            <p:nvPr/>
          </p:nvSpPr>
          <p:spPr bwMode="auto">
            <a:xfrm>
              <a:off x="2857500" y="1928813"/>
              <a:ext cx="642938" cy="4064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特征量取</a:t>
              </a:r>
              <a:endParaRPr lang="en-US" altLang="zh-CN" sz="1000" b="0" dirty="0"/>
            </a:p>
            <a:p>
              <a:pPr algn="ctr">
                <a:spcBef>
                  <a:spcPct val="20000"/>
                </a:spcBef>
                <a:defRPr/>
              </a:pPr>
              <a:r>
                <a:rPr lang="zh-CN" altLang="en-US" sz="1000" b="0" dirty="0"/>
                <a:t>值维护</a:t>
              </a:r>
              <a:endParaRPr lang="zh-CN" altLang="en-US" sz="1000" b="0" dirty="0"/>
            </a:p>
          </p:txBody>
        </p:sp>
        <p:sp>
          <p:nvSpPr>
            <p:cNvPr id="110" name="矩形 109"/>
            <p:cNvSpPr/>
            <p:nvPr/>
          </p:nvSpPr>
          <p:spPr bwMode="auto">
            <a:xfrm>
              <a:off x="1285875" y="1928813"/>
              <a:ext cx="571500" cy="4064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类别编码规则维护</a:t>
              </a:r>
              <a:endParaRPr lang="zh-CN" altLang="en-US" sz="1000" b="0" dirty="0"/>
            </a:p>
          </p:txBody>
        </p:sp>
        <p:sp>
          <p:nvSpPr>
            <p:cNvPr id="111" name="矩形 110"/>
            <p:cNvSpPr/>
            <p:nvPr/>
          </p:nvSpPr>
          <p:spPr bwMode="auto">
            <a:xfrm>
              <a:off x="3571875" y="1928813"/>
              <a:ext cx="571500" cy="4064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计量单位</a:t>
              </a:r>
              <a:endParaRPr lang="en-US" altLang="zh-CN" sz="1000" b="0" dirty="0"/>
            </a:p>
            <a:p>
              <a:pPr algn="ctr">
                <a:spcBef>
                  <a:spcPct val="20000"/>
                </a:spcBef>
                <a:defRPr/>
              </a:pPr>
              <a:r>
                <a:rPr lang="zh-CN" altLang="en-US" sz="1000" b="0" dirty="0"/>
                <a:t>维护</a:t>
              </a:r>
              <a:endParaRPr lang="zh-CN" altLang="en-US" sz="1000" b="0" dirty="0"/>
            </a:p>
          </p:txBody>
        </p:sp>
        <p:sp>
          <p:nvSpPr>
            <p:cNvPr id="112" name="矩形 111"/>
            <p:cNvSpPr/>
            <p:nvPr/>
          </p:nvSpPr>
          <p:spPr bwMode="auto">
            <a:xfrm>
              <a:off x="3781425" y="2671763"/>
              <a:ext cx="571500" cy="614362"/>
            </a:xfrm>
            <a:prstGeom prst="rect">
              <a:avLst/>
            </a:prstGeom>
            <a:ln>
              <a:solidFill>
                <a:schemeClr val="bg1"/>
              </a:solidFill>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特征量</a:t>
              </a:r>
              <a:endParaRPr lang="en-US" altLang="zh-CN" sz="1000" b="0" dirty="0"/>
            </a:p>
            <a:p>
              <a:pPr algn="ctr">
                <a:spcBef>
                  <a:spcPct val="20000"/>
                </a:spcBef>
                <a:defRPr/>
              </a:pPr>
              <a:r>
                <a:rPr lang="zh-CN" altLang="en-US" sz="1000" b="0" dirty="0"/>
                <a:t>维护</a:t>
              </a:r>
              <a:endParaRPr lang="zh-CN" altLang="en-US" sz="1000" b="0" dirty="0"/>
            </a:p>
          </p:txBody>
        </p:sp>
        <p:sp>
          <p:nvSpPr>
            <p:cNvPr id="114" name="矩形 113"/>
            <p:cNvSpPr/>
            <p:nvPr/>
          </p:nvSpPr>
          <p:spPr bwMode="auto">
            <a:xfrm>
              <a:off x="500063" y="3636963"/>
              <a:ext cx="428625" cy="4064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en-US" altLang="zh-CN" sz="1000" b="0" dirty="0"/>
                <a:t>EXCEL</a:t>
              </a:r>
              <a:r>
                <a:rPr lang="zh-CN" altLang="en-US" sz="1000" b="0" dirty="0"/>
                <a:t>模板</a:t>
              </a:r>
              <a:endParaRPr lang="zh-CN" altLang="en-US" sz="1000" b="0" dirty="0"/>
            </a:p>
          </p:txBody>
        </p:sp>
        <p:sp>
          <p:nvSpPr>
            <p:cNvPr id="115" name="矩形 114"/>
            <p:cNvSpPr/>
            <p:nvPr/>
          </p:nvSpPr>
          <p:spPr bwMode="auto">
            <a:xfrm>
              <a:off x="3160713" y="3614738"/>
              <a:ext cx="306387" cy="4064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模板维护</a:t>
              </a:r>
              <a:endParaRPr lang="zh-CN" altLang="en-US" sz="1000" b="0" dirty="0"/>
            </a:p>
          </p:txBody>
        </p:sp>
        <p:sp>
          <p:nvSpPr>
            <p:cNvPr id="116" name="矩形 115"/>
            <p:cNvSpPr/>
            <p:nvPr/>
          </p:nvSpPr>
          <p:spPr bwMode="auto">
            <a:xfrm>
              <a:off x="3665538" y="3614738"/>
              <a:ext cx="557212" cy="4064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特征量计量单位</a:t>
              </a:r>
              <a:endParaRPr lang="zh-CN" altLang="en-US" sz="1000" b="0" dirty="0"/>
            </a:p>
          </p:txBody>
        </p:sp>
        <p:sp>
          <p:nvSpPr>
            <p:cNvPr id="117" name="Text Box 32"/>
            <p:cNvSpPr txBox="1">
              <a:spLocks noChangeArrowheads="1"/>
            </p:cNvSpPr>
            <p:nvPr/>
          </p:nvSpPr>
          <p:spPr bwMode="auto">
            <a:xfrm>
              <a:off x="2714625" y="3429000"/>
              <a:ext cx="3500438" cy="685800"/>
            </a:xfrm>
            <a:prstGeom prst="rect">
              <a:avLst/>
            </a:prstGeom>
          </p:spPr>
          <p:style>
            <a:lnRef idx="1">
              <a:schemeClr val="accent5"/>
            </a:lnRef>
            <a:fillRef idx="2">
              <a:schemeClr val="accent5"/>
            </a:fillRef>
            <a:effectRef idx="1">
              <a:schemeClr val="accent5"/>
            </a:effectRef>
            <a:fontRef idx="minor">
              <a:schemeClr val="dk1"/>
            </a:fontRef>
          </p:style>
          <p:txBody>
            <a:bodyPr lIns="0" tIns="0" rIns="0" bIns="0"/>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r>
                <a:rPr lang="zh-CN" altLang="en-US" sz="1000" dirty="0" smtClean="0">
                  <a:solidFill>
                    <a:schemeClr val="tx1"/>
                  </a:solidFill>
                  <a:latin typeface="+mn-ea"/>
                </a:rPr>
                <a:t>物料代码生成器</a:t>
              </a:r>
              <a:endParaRPr lang="zh-CN" altLang="en-US" sz="1000" dirty="0">
                <a:solidFill>
                  <a:schemeClr val="tx1"/>
                </a:solidFill>
                <a:latin typeface="+mn-ea"/>
              </a:endParaRPr>
            </a:p>
          </p:txBody>
        </p:sp>
        <p:sp>
          <p:nvSpPr>
            <p:cNvPr id="120" name="矩形 119"/>
            <p:cNvSpPr/>
            <p:nvPr/>
          </p:nvSpPr>
          <p:spPr bwMode="auto">
            <a:xfrm>
              <a:off x="5500688" y="3638550"/>
              <a:ext cx="571500" cy="4064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smtClean="0"/>
                <a:t>物料代码的</a:t>
              </a:r>
              <a:r>
                <a:rPr lang="zh-CN" altLang="en-US" sz="1000" b="0" dirty="0"/>
                <a:t>生成</a:t>
              </a:r>
              <a:endParaRPr lang="zh-CN" altLang="en-US" sz="1000" b="0" dirty="0"/>
            </a:p>
          </p:txBody>
        </p:sp>
        <p:sp>
          <p:nvSpPr>
            <p:cNvPr id="121" name="矩形 120"/>
            <p:cNvSpPr/>
            <p:nvPr/>
          </p:nvSpPr>
          <p:spPr bwMode="auto">
            <a:xfrm>
              <a:off x="3535363" y="3638550"/>
              <a:ext cx="857250" cy="4064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小类描述规则的提取</a:t>
              </a:r>
              <a:endParaRPr lang="zh-CN" altLang="en-US" sz="1000" b="0" dirty="0"/>
            </a:p>
          </p:txBody>
        </p:sp>
        <p:sp>
          <p:nvSpPr>
            <p:cNvPr id="122" name="矩形 121"/>
            <p:cNvSpPr/>
            <p:nvPr/>
          </p:nvSpPr>
          <p:spPr bwMode="auto">
            <a:xfrm>
              <a:off x="2857500" y="3638550"/>
              <a:ext cx="571500" cy="4064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smtClean="0"/>
                <a:t>现有物料代码查询</a:t>
              </a:r>
              <a:endParaRPr lang="zh-CN" altLang="en-US" sz="1000" b="0" dirty="0"/>
            </a:p>
          </p:txBody>
        </p:sp>
        <p:sp>
          <p:nvSpPr>
            <p:cNvPr id="123" name="矩形 122"/>
            <p:cNvSpPr/>
            <p:nvPr/>
          </p:nvSpPr>
          <p:spPr bwMode="auto">
            <a:xfrm>
              <a:off x="4500563" y="3638550"/>
              <a:ext cx="857250" cy="406400"/>
            </a:xfrm>
            <a:prstGeom prst="rect">
              <a:avLst/>
            </a:prstGeom>
            <a:solidFill>
              <a:srgbClr val="FFFFFF"/>
            </a:solidFill>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描述规则有效性检验</a:t>
              </a:r>
              <a:endParaRPr lang="zh-CN" altLang="en-US" sz="1000" b="0" dirty="0"/>
            </a:p>
          </p:txBody>
        </p:sp>
        <p:sp>
          <p:nvSpPr>
            <p:cNvPr id="124" name="Text Box 32"/>
            <p:cNvSpPr txBox="1">
              <a:spLocks noChangeArrowheads="1"/>
            </p:cNvSpPr>
            <p:nvPr/>
          </p:nvSpPr>
          <p:spPr bwMode="auto">
            <a:xfrm>
              <a:off x="581025" y="2671763"/>
              <a:ext cx="1204913" cy="614362"/>
            </a:xfrm>
            <a:prstGeom prst="rect">
              <a:avLst/>
            </a:prstGeom>
            <a:ln>
              <a:solidFill>
                <a:schemeClr val="bg1"/>
              </a:solidFill>
            </a:ln>
          </p:spPr>
          <p:style>
            <a:lnRef idx="1">
              <a:schemeClr val="accent5"/>
            </a:lnRef>
            <a:fillRef idx="2">
              <a:schemeClr val="accent5"/>
            </a:fillRef>
            <a:effectRef idx="1">
              <a:schemeClr val="accent5"/>
            </a:effectRef>
            <a:fontRef idx="minor">
              <a:schemeClr val="dk1"/>
            </a:fontRef>
          </p:style>
          <p:txBody>
            <a:bodyPr lIns="0" tIns="0" rIns="0" bIns="0"/>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r>
                <a:rPr lang="zh-CN" altLang="en-US" sz="1000" b="0" dirty="0">
                  <a:solidFill>
                    <a:schemeClr val="tx1"/>
                  </a:solidFill>
                  <a:latin typeface="+mn-ea"/>
                </a:rPr>
                <a:t>规则库管理</a:t>
              </a:r>
              <a:endParaRPr lang="zh-CN" altLang="en-US" sz="1000" b="0" dirty="0">
                <a:solidFill>
                  <a:schemeClr val="tx1"/>
                </a:solidFill>
                <a:latin typeface="+mn-ea"/>
              </a:endParaRPr>
            </a:p>
          </p:txBody>
        </p:sp>
        <p:sp>
          <p:nvSpPr>
            <p:cNvPr id="125" name="矩形 124"/>
            <p:cNvSpPr/>
            <p:nvPr/>
          </p:nvSpPr>
          <p:spPr bwMode="auto">
            <a:xfrm>
              <a:off x="1000125" y="2886075"/>
              <a:ext cx="306388" cy="328613"/>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属性</a:t>
              </a:r>
              <a:endParaRPr lang="zh-CN" altLang="en-US" sz="1000" b="0" dirty="0"/>
            </a:p>
          </p:txBody>
        </p:sp>
        <p:sp>
          <p:nvSpPr>
            <p:cNvPr id="126" name="矩形 125"/>
            <p:cNvSpPr/>
            <p:nvPr/>
          </p:nvSpPr>
          <p:spPr bwMode="auto">
            <a:xfrm>
              <a:off x="652463" y="2886075"/>
              <a:ext cx="276225" cy="328613"/>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分类</a:t>
              </a:r>
              <a:endParaRPr lang="zh-CN" altLang="en-US" sz="1000" b="0" dirty="0"/>
            </a:p>
          </p:txBody>
        </p:sp>
        <p:sp>
          <p:nvSpPr>
            <p:cNvPr id="127" name="矩形 126"/>
            <p:cNvSpPr/>
            <p:nvPr/>
          </p:nvSpPr>
          <p:spPr bwMode="auto">
            <a:xfrm>
              <a:off x="1357313" y="2887663"/>
              <a:ext cx="357187" cy="3048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编码</a:t>
              </a:r>
              <a:endParaRPr lang="en-US" altLang="zh-CN" sz="1000" b="0" dirty="0"/>
            </a:p>
            <a:p>
              <a:pPr algn="ctr">
                <a:spcBef>
                  <a:spcPct val="20000"/>
                </a:spcBef>
                <a:defRPr/>
              </a:pPr>
              <a:r>
                <a:rPr lang="zh-CN" altLang="en-US" sz="1000" b="0" dirty="0"/>
                <a:t>规则</a:t>
              </a:r>
              <a:endParaRPr lang="zh-CN" altLang="en-US" sz="1000" b="0" dirty="0"/>
            </a:p>
          </p:txBody>
        </p:sp>
        <p:sp>
          <p:nvSpPr>
            <p:cNvPr id="128" name="Text Box 32"/>
            <p:cNvSpPr txBox="1">
              <a:spLocks noChangeArrowheads="1"/>
            </p:cNvSpPr>
            <p:nvPr/>
          </p:nvSpPr>
          <p:spPr bwMode="auto">
            <a:xfrm>
              <a:off x="2060042" y="2675540"/>
              <a:ext cx="1704975" cy="614362"/>
            </a:xfrm>
            <a:prstGeom prst="rect">
              <a:avLst/>
            </a:prstGeom>
            <a:ln>
              <a:solidFill>
                <a:schemeClr val="bg1"/>
              </a:solidFill>
            </a:ln>
          </p:spPr>
          <p:style>
            <a:lnRef idx="1">
              <a:schemeClr val="accent5"/>
            </a:lnRef>
            <a:fillRef idx="2">
              <a:schemeClr val="accent5"/>
            </a:fillRef>
            <a:effectRef idx="1">
              <a:schemeClr val="accent5"/>
            </a:effectRef>
            <a:fontRef idx="minor">
              <a:schemeClr val="dk1"/>
            </a:fontRef>
          </p:style>
          <p:txBody>
            <a:bodyPr lIns="0" tIns="0" rIns="0" bIns="0"/>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r>
                <a:rPr lang="zh-CN" altLang="en-US" sz="1000" b="0" dirty="0">
                  <a:solidFill>
                    <a:schemeClr val="tx1"/>
                  </a:solidFill>
                  <a:latin typeface="+mn-ea"/>
                </a:rPr>
                <a:t>物料特征量模板</a:t>
              </a:r>
              <a:endParaRPr lang="zh-CN" altLang="en-US" sz="1000" b="0" dirty="0">
                <a:solidFill>
                  <a:schemeClr val="tx1"/>
                </a:solidFill>
                <a:latin typeface="+mn-ea"/>
              </a:endParaRPr>
            </a:p>
          </p:txBody>
        </p:sp>
        <p:sp>
          <p:nvSpPr>
            <p:cNvPr id="129" name="矩形 128"/>
            <p:cNvSpPr/>
            <p:nvPr/>
          </p:nvSpPr>
          <p:spPr bwMode="auto">
            <a:xfrm>
              <a:off x="2000250" y="2857500"/>
              <a:ext cx="663575" cy="328613"/>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类别编码规则维护</a:t>
              </a:r>
              <a:endParaRPr lang="zh-CN" altLang="en-US" sz="1000" b="0" dirty="0"/>
            </a:p>
          </p:txBody>
        </p:sp>
        <p:sp>
          <p:nvSpPr>
            <p:cNvPr id="131" name="矩形 130"/>
            <p:cNvSpPr/>
            <p:nvPr/>
          </p:nvSpPr>
          <p:spPr bwMode="auto">
            <a:xfrm>
              <a:off x="2714625" y="2875006"/>
              <a:ext cx="955838" cy="264855"/>
            </a:xfrm>
            <a:prstGeom prst="rect">
              <a:avLst/>
            </a:prstGeom>
            <a:solidFill>
              <a:srgbClr val="FFFFFF"/>
            </a:solidFill>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特征量规范化描述规则维护</a:t>
              </a:r>
              <a:endParaRPr lang="zh-CN" altLang="en-US" sz="1000" b="0" dirty="0"/>
            </a:p>
          </p:txBody>
        </p:sp>
        <p:sp>
          <p:nvSpPr>
            <p:cNvPr id="135" name="矩形 134"/>
            <p:cNvSpPr/>
            <p:nvPr/>
          </p:nvSpPr>
          <p:spPr bwMode="auto">
            <a:xfrm>
              <a:off x="4572000" y="2671763"/>
              <a:ext cx="642938" cy="614362"/>
            </a:xfrm>
            <a:prstGeom prst="rect">
              <a:avLst/>
            </a:prstGeom>
            <a:ln>
              <a:solidFill>
                <a:schemeClr val="bg1"/>
              </a:solidFill>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物料描述语法检查管理</a:t>
              </a:r>
              <a:endParaRPr lang="zh-CN" altLang="en-US" sz="1000" b="0" dirty="0"/>
            </a:p>
          </p:txBody>
        </p:sp>
        <p:sp>
          <p:nvSpPr>
            <p:cNvPr id="136" name="矩形 135"/>
            <p:cNvSpPr/>
            <p:nvPr/>
          </p:nvSpPr>
          <p:spPr bwMode="auto">
            <a:xfrm>
              <a:off x="5357813" y="2671763"/>
              <a:ext cx="714375" cy="614362"/>
            </a:xfrm>
            <a:prstGeom prst="rect">
              <a:avLst/>
            </a:prstGeom>
            <a:solidFill>
              <a:srgbClr val="FFFFFF"/>
            </a:solidFill>
            <a:ln>
              <a:solidFill>
                <a:schemeClr val="bg1"/>
              </a:solidFill>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自动查重管理与相似性分析管理</a:t>
              </a:r>
              <a:endParaRPr lang="zh-CN" altLang="en-US" sz="1000" b="0" dirty="0"/>
            </a:p>
          </p:txBody>
        </p:sp>
        <p:sp>
          <p:nvSpPr>
            <p:cNvPr id="137" name="Text Box 32"/>
            <p:cNvSpPr txBox="1">
              <a:spLocks noChangeArrowheads="1"/>
            </p:cNvSpPr>
            <p:nvPr/>
          </p:nvSpPr>
          <p:spPr bwMode="auto">
            <a:xfrm>
              <a:off x="4357688" y="1714500"/>
              <a:ext cx="1857375" cy="685800"/>
            </a:xfrm>
            <a:prstGeom prst="rect">
              <a:avLst/>
            </a:prstGeom>
          </p:spPr>
          <p:style>
            <a:lnRef idx="1">
              <a:schemeClr val="accent5"/>
            </a:lnRef>
            <a:fillRef idx="2">
              <a:schemeClr val="accent5"/>
            </a:fillRef>
            <a:effectRef idx="1">
              <a:schemeClr val="accent5"/>
            </a:effectRef>
            <a:fontRef idx="minor">
              <a:schemeClr val="dk1"/>
            </a:fontRef>
          </p:style>
          <p:txBody>
            <a:bodyPr lIns="0" tIns="0" rIns="0" bIns="0"/>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r>
                <a:rPr lang="zh-CN" altLang="en-US" sz="1000" dirty="0">
                  <a:solidFill>
                    <a:schemeClr val="tx1"/>
                  </a:solidFill>
                  <a:latin typeface="+mn-ea"/>
                </a:rPr>
                <a:t>综合查询</a:t>
              </a:r>
              <a:endParaRPr lang="zh-CN" altLang="en-US" sz="1000" dirty="0">
                <a:solidFill>
                  <a:schemeClr val="tx1"/>
                </a:solidFill>
                <a:latin typeface="+mn-ea"/>
              </a:endParaRPr>
            </a:p>
          </p:txBody>
        </p:sp>
        <p:sp>
          <p:nvSpPr>
            <p:cNvPr id="138" name="矩形 137"/>
            <p:cNvSpPr/>
            <p:nvPr/>
          </p:nvSpPr>
          <p:spPr bwMode="auto">
            <a:xfrm>
              <a:off x="5072063" y="1928813"/>
              <a:ext cx="511175" cy="4064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编码树状结构查询</a:t>
              </a:r>
              <a:endParaRPr lang="zh-CN" altLang="en-US" sz="1000" b="0" dirty="0"/>
            </a:p>
          </p:txBody>
        </p:sp>
        <p:sp>
          <p:nvSpPr>
            <p:cNvPr id="139" name="矩形 138"/>
            <p:cNvSpPr/>
            <p:nvPr/>
          </p:nvSpPr>
          <p:spPr bwMode="auto">
            <a:xfrm>
              <a:off x="4429125" y="1922463"/>
              <a:ext cx="571500" cy="4064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物料小类编制查询</a:t>
              </a:r>
              <a:endParaRPr lang="zh-CN" altLang="en-US" sz="1000" b="0" dirty="0"/>
            </a:p>
          </p:txBody>
        </p:sp>
        <p:sp>
          <p:nvSpPr>
            <p:cNvPr id="140" name="矩形 139"/>
            <p:cNvSpPr/>
            <p:nvPr/>
          </p:nvSpPr>
          <p:spPr bwMode="auto">
            <a:xfrm>
              <a:off x="5643563" y="1928813"/>
              <a:ext cx="511175" cy="4064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编码模糊查询</a:t>
              </a:r>
              <a:endParaRPr lang="zh-CN" altLang="en-US" sz="1000" b="0" dirty="0"/>
            </a:p>
          </p:txBody>
        </p:sp>
        <p:sp>
          <p:nvSpPr>
            <p:cNvPr id="141" name="矩形 140"/>
            <p:cNvSpPr/>
            <p:nvPr/>
          </p:nvSpPr>
          <p:spPr bwMode="auto">
            <a:xfrm>
              <a:off x="2881313" y="4429125"/>
              <a:ext cx="642937" cy="28575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冻结</a:t>
              </a:r>
              <a:endParaRPr lang="zh-CN" altLang="en-US" sz="1000" b="0" dirty="0"/>
            </a:p>
          </p:txBody>
        </p:sp>
        <p:sp>
          <p:nvSpPr>
            <p:cNvPr id="142" name="矩形 141"/>
            <p:cNvSpPr/>
            <p:nvPr/>
          </p:nvSpPr>
          <p:spPr bwMode="auto">
            <a:xfrm>
              <a:off x="3659188" y="4429125"/>
              <a:ext cx="642937" cy="285750"/>
            </a:xfrm>
            <a:prstGeom prst="rect">
              <a:avLst/>
            </a:prstGeom>
            <a:solidFill>
              <a:schemeClr val="bg1"/>
            </a:solidFill>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停止</a:t>
              </a:r>
              <a:endParaRPr lang="zh-CN" altLang="en-US" sz="1000" b="0" dirty="0"/>
            </a:p>
          </p:txBody>
        </p:sp>
        <p:sp>
          <p:nvSpPr>
            <p:cNvPr id="143" name="矩形 142"/>
            <p:cNvSpPr/>
            <p:nvPr/>
          </p:nvSpPr>
          <p:spPr bwMode="auto">
            <a:xfrm>
              <a:off x="5715000" y="4286250"/>
              <a:ext cx="428625" cy="428625"/>
            </a:xfrm>
            <a:prstGeom prst="rect">
              <a:avLst/>
            </a:prstGeom>
            <a:solidFill>
              <a:schemeClr val="bg1"/>
            </a:solidFill>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代码</a:t>
              </a:r>
              <a:endParaRPr lang="en-US" altLang="zh-CN" sz="1000" b="0" dirty="0"/>
            </a:p>
            <a:p>
              <a:pPr algn="ctr">
                <a:spcBef>
                  <a:spcPct val="20000"/>
                </a:spcBef>
                <a:defRPr/>
              </a:pPr>
              <a:r>
                <a:rPr lang="zh-CN" altLang="en-US" sz="1000" b="0" dirty="0"/>
                <a:t>归档</a:t>
              </a:r>
              <a:endParaRPr lang="zh-CN" altLang="en-US" sz="1000" b="0" dirty="0"/>
            </a:p>
          </p:txBody>
        </p:sp>
        <p:sp>
          <p:nvSpPr>
            <p:cNvPr id="144" name="Text Box 32"/>
            <p:cNvSpPr txBox="1">
              <a:spLocks noChangeArrowheads="1"/>
            </p:cNvSpPr>
            <p:nvPr/>
          </p:nvSpPr>
          <p:spPr bwMode="auto">
            <a:xfrm>
              <a:off x="428625" y="4286250"/>
              <a:ext cx="4143375" cy="471488"/>
            </a:xfrm>
            <a:prstGeom prst="rect">
              <a:avLst/>
            </a:prstGeom>
            <a:noFill/>
            <a:ln>
              <a:solidFill>
                <a:schemeClr val="bg1"/>
              </a:solidFill>
            </a:ln>
          </p:spPr>
          <p:style>
            <a:lnRef idx="1">
              <a:schemeClr val="accent5"/>
            </a:lnRef>
            <a:fillRef idx="2">
              <a:schemeClr val="accent5"/>
            </a:fillRef>
            <a:effectRef idx="1">
              <a:schemeClr val="accent5"/>
            </a:effectRef>
            <a:fontRef idx="minor">
              <a:schemeClr val="dk1"/>
            </a:fontRef>
          </p:style>
          <p:txBody>
            <a:bodyPr lIns="0" tIns="0" rIns="0" bIns="0"/>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r>
                <a:rPr lang="zh-CN" altLang="en-US" sz="1000" b="0" dirty="0">
                  <a:solidFill>
                    <a:schemeClr val="tx1"/>
                  </a:solidFill>
                  <a:latin typeface="+mn-ea"/>
                </a:rPr>
                <a:t>正式表代码维护</a:t>
              </a:r>
              <a:endParaRPr lang="zh-CN" altLang="en-US" sz="1000" b="0" dirty="0">
                <a:solidFill>
                  <a:schemeClr val="tx1"/>
                </a:solidFill>
                <a:latin typeface="+mn-ea"/>
              </a:endParaRPr>
            </a:p>
          </p:txBody>
        </p:sp>
        <p:sp>
          <p:nvSpPr>
            <p:cNvPr id="145" name="矩形 144"/>
            <p:cNvSpPr/>
            <p:nvPr/>
          </p:nvSpPr>
          <p:spPr bwMode="auto">
            <a:xfrm>
              <a:off x="5321300" y="1000125"/>
              <a:ext cx="857250" cy="357188"/>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50" b="0" dirty="0"/>
                <a:t>物料代码</a:t>
              </a:r>
              <a:endParaRPr lang="en-US" altLang="zh-CN" sz="1050" b="0" dirty="0"/>
            </a:p>
            <a:p>
              <a:pPr algn="ctr">
                <a:spcBef>
                  <a:spcPct val="20000"/>
                </a:spcBef>
                <a:defRPr/>
              </a:pPr>
              <a:r>
                <a:rPr lang="zh-CN" altLang="en-US" sz="1050" b="0" dirty="0"/>
                <a:t>归档分析</a:t>
              </a:r>
              <a:endParaRPr lang="zh-CN" altLang="en-US" sz="1050" dirty="0"/>
            </a:p>
          </p:txBody>
        </p:sp>
        <p:sp>
          <p:nvSpPr>
            <p:cNvPr id="146" name="矩形 145"/>
            <p:cNvSpPr/>
            <p:nvPr/>
          </p:nvSpPr>
          <p:spPr bwMode="auto">
            <a:xfrm>
              <a:off x="6681788" y="1000125"/>
              <a:ext cx="744537" cy="357188"/>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50" b="0" dirty="0"/>
                <a:t>物料审核人员</a:t>
              </a:r>
              <a:r>
                <a:rPr lang="en-US" altLang="zh-CN" sz="1050" b="0" dirty="0"/>
                <a:t>KPI</a:t>
              </a:r>
              <a:r>
                <a:rPr lang="zh-CN" altLang="en-US" sz="1050" b="0" dirty="0"/>
                <a:t>指标</a:t>
              </a:r>
              <a:endParaRPr lang="zh-CN" altLang="en-US" sz="1050" b="0" dirty="0"/>
            </a:p>
          </p:txBody>
        </p:sp>
        <p:sp>
          <p:nvSpPr>
            <p:cNvPr id="147" name="矩形 146"/>
            <p:cNvSpPr/>
            <p:nvPr/>
          </p:nvSpPr>
          <p:spPr bwMode="auto">
            <a:xfrm>
              <a:off x="7786688" y="1000125"/>
              <a:ext cx="746125" cy="357188"/>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50" b="0" dirty="0"/>
                <a:t>系统监控</a:t>
              </a:r>
              <a:endParaRPr lang="zh-CN" altLang="en-US" sz="1050" b="0" dirty="0"/>
            </a:p>
          </p:txBody>
        </p:sp>
        <p:sp>
          <p:nvSpPr>
            <p:cNvPr id="148" name="Text Box 32"/>
            <p:cNvSpPr txBox="1">
              <a:spLocks noChangeArrowheads="1"/>
            </p:cNvSpPr>
            <p:nvPr/>
          </p:nvSpPr>
          <p:spPr bwMode="auto">
            <a:xfrm>
              <a:off x="5072063" y="4929188"/>
              <a:ext cx="1214437" cy="785812"/>
            </a:xfrm>
            <a:prstGeom prst="rect">
              <a:avLst/>
            </a:prstGeom>
            <a:ln>
              <a:solidFill>
                <a:schemeClr val="bg1"/>
              </a:solidFill>
            </a:ln>
          </p:spPr>
          <p:style>
            <a:lnRef idx="1">
              <a:schemeClr val="accent5"/>
            </a:lnRef>
            <a:fillRef idx="2">
              <a:schemeClr val="accent5"/>
            </a:fillRef>
            <a:effectRef idx="1">
              <a:schemeClr val="accent5"/>
            </a:effectRef>
            <a:fontRef idx="minor">
              <a:schemeClr val="dk1"/>
            </a:fontRef>
          </p:style>
          <p:txBody>
            <a:bodyPr lIns="0" tIns="0" rIns="0" bIns="0"/>
            <a:lstStyle/>
            <a:p>
              <a:pPr marL="0" lvl="1" algn="ctr" eaLnBrk="0" hangingPunct="0">
                <a:lnSpc>
                  <a:spcPct val="120000"/>
                </a:lnSpc>
                <a:spcBef>
                  <a:spcPct val="50000"/>
                </a:spcBef>
                <a:buClr>
                  <a:schemeClr val="accent1"/>
                </a:buClr>
                <a:tabLst>
                  <a:tab pos="285750" algn="l"/>
                </a:tabLst>
                <a:defRPr/>
              </a:pPr>
              <a:r>
                <a:rPr lang="zh-CN" altLang="en-US" sz="1200" dirty="0">
                  <a:solidFill>
                    <a:schemeClr val="tx1"/>
                  </a:solidFill>
                </a:rPr>
                <a:t>数据接口</a:t>
              </a:r>
              <a:endParaRPr lang="zh-CN" altLang="en-US" sz="1200" dirty="0">
                <a:solidFill>
                  <a:schemeClr val="tx1"/>
                </a:solidFill>
              </a:endParaRPr>
            </a:p>
            <a:p>
              <a:pPr algn="ctr" eaLnBrk="0" hangingPunct="0">
                <a:lnSpc>
                  <a:spcPct val="120000"/>
                </a:lnSpc>
                <a:spcBef>
                  <a:spcPct val="50000"/>
                </a:spcBef>
                <a:buClr>
                  <a:schemeClr val="accent1"/>
                </a:buClr>
                <a:buFont typeface="Wingdings" panose="05000000000000000000" pitchFamily="2" charset="2"/>
                <a:buNone/>
                <a:tabLst>
                  <a:tab pos="285750" algn="l"/>
                </a:tabLst>
                <a:defRPr/>
              </a:pPr>
              <a:endParaRPr lang="zh-CN" altLang="en-US" sz="1000" b="0" dirty="0">
                <a:solidFill>
                  <a:schemeClr val="tx1"/>
                </a:solidFill>
                <a:latin typeface="+mn-ea"/>
              </a:endParaRPr>
            </a:p>
          </p:txBody>
        </p:sp>
        <p:sp>
          <p:nvSpPr>
            <p:cNvPr id="149" name="Text Box 32"/>
            <p:cNvSpPr txBox="1">
              <a:spLocks noChangeArrowheads="1"/>
            </p:cNvSpPr>
            <p:nvPr/>
          </p:nvSpPr>
          <p:spPr bwMode="auto">
            <a:xfrm>
              <a:off x="6786563" y="3105150"/>
              <a:ext cx="1714500" cy="614363"/>
            </a:xfrm>
            <a:prstGeom prst="rect">
              <a:avLst/>
            </a:prstGeom>
            <a:ln>
              <a:solidFill>
                <a:schemeClr val="bg1"/>
              </a:solidFill>
            </a:ln>
          </p:spPr>
          <p:style>
            <a:lnRef idx="1">
              <a:schemeClr val="accent5"/>
            </a:lnRef>
            <a:fillRef idx="2">
              <a:schemeClr val="accent5"/>
            </a:fillRef>
            <a:effectRef idx="1">
              <a:schemeClr val="accent5"/>
            </a:effectRef>
            <a:fontRef idx="minor">
              <a:schemeClr val="dk1"/>
            </a:fontRef>
          </p:style>
          <p:txBody>
            <a:bodyPr lIns="0" tIns="0" rIns="0" bIns="0"/>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r>
                <a:rPr lang="en-US" altLang="zh-CN" sz="1000" b="0" dirty="0">
                  <a:solidFill>
                    <a:schemeClr val="tx1"/>
                  </a:solidFill>
                  <a:latin typeface="+mn-ea"/>
                </a:rPr>
                <a:t>ERP</a:t>
              </a:r>
              <a:r>
                <a:rPr lang="zh-CN" altLang="en-US" sz="1000" b="0" dirty="0">
                  <a:solidFill>
                    <a:schemeClr val="tx1"/>
                  </a:solidFill>
                  <a:latin typeface="+mn-ea"/>
                </a:rPr>
                <a:t>视图</a:t>
              </a:r>
              <a:endParaRPr lang="zh-CN" altLang="en-US" sz="1000" b="0" dirty="0">
                <a:solidFill>
                  <a:schemeClr val="tx1"/>
                </a:solidFill>
                <a:latin typeface="+mn-ea"/>
              </a:endParaRPr>
            </a:p>
          </p:txBody>
        </p:sp>
        <p:sp>
          <p:nvSpPr>
            <p:cNvPr id="150" name="矩形 149"/>
            <p:cNvSpPr/>
            <p:nvPr/>
          </p:nvSpPr>
          <p:spPr bwMode="auto">
            <a:xfrm>
              <a:off x="7408863" y="3319463"/>
              <a:ext cx="449262" cy="328612"/>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工厂</a:t>
              </a:r>
              <a:endParaRPr lang="en-US" altLang="zh-CN" sz="1000" b="0" dirty="0"/>
            </a:p>
            <a:p>
              <a:pPr algn="ctr">
                <a:spcBef>
                  <a:spcPct val="20000"/>
                </a:spcBef>
                <a:defRPr/>
              </a:pPr>
              <a:r>
                <a:rPr lang="zh-CN" altLang="en-US" sz="1000" b="0" dirty="0"/>
                <a:t>视图</a:t>
              </a:r>
              <a:endParaRPr lang="zh-CN" altLang="en-US" sz="1000" b="0" dirty="0"/>
            </a:p>
          </p:txBody>
        </p:sp>
        <p:sp>
          <p:nvSpPr>
            <p:cNvPr id="151" name="矩形 150"/>
            <p:cNvSpPr/>
            <p:nvPr/>
          </p:nvSpPr>
          <p:spPr bwMode="auto">
            <a:xfrm>
              <a:off x="6858000" y="3319463"/>
              <a:ext cx="428625" cy="328612"/>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一般</a:t>
              </a:r>
              <a:endParaRPr lang="en-US" altLang="zh-CN" sz="1000" b="0" dirty="0"/>
            </a:p>
            <a:p>
              <a:pPr algn="ctr">
                <a:spcBef>
                  <a:spcPct val="20000"/>
                </a:spcBef>
                <a:defRPr/>
              </a:pPr>
              <a:r>
                <a:rPr lang="zh-CN" altLang="en-US" sz="1000" b="0" dirty="0"/>
                <a:t>视图</a:t>
              </a:r>
              <a:endParaRPr lang="zh-CN" altLang="en-US" sz="1000" b="0" dirty="0"/>
            </a:p>
          </p:txBody>
        </p:sp>
        <p:sp>
          <p:nvSpPr>
            <p:cNvPr id="152" name="矩形 151"/>
            <p:cNvSpPr/>
            <p:nvPr/>
          </p:nvSpPr>
          <p:spPr bwMode="auto">
            <a:xfrm>
              <a:off x="8001000" y="3321050"/>
              <a:ext cx="428625" cy="304800"/>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财务</a:t>
              </a:r>
              <a:endParaRPr lang="en-US" altLang="zh-CN" sz="1000" b="0" dirty="0"/>
            </a:p>
            <a:p>
              <a:pPr algn="ctr">
                <a:spcBef>
                  <a:spcPct val="20000"/>
                </a:spcBef>
                <a:defRPr/>
              </a:pPr>
              <a:r>
                <a:rPr lang="zh-CN" altLang="en-US" sz="1000" b="0" dirty="0"/>
                <a:t>视图</a:t>
              </a:r>
              <a:endParaRPr lang="zh-CN" altLang="en-US" sz="1000" b="0" dirty="0"/>
            </a:p>
          </p:txBody>
        </p:sp>
        <p:sp>
          <p:nvSpPr>
            <p:cNvPr id="153" name="Text Box 43"/>
            <p:cNvSpPr txBox="1">
              <a:spLocks noChangeArrowheads="1"/>
            </p:cNvSpPr>
            <p:nvPr/>
          </p:nvSpPr>
          <p:spPr bwMode="auto">
            <a:xfrm>
              <a:off x="6786563" y="3890963"/>
              <a:ext cx="1714500" cy="252412"/>
            </a:xfrm>
            <a:prstGeom prst="rect">
              <a:avLst/>
            </a:prstGeom>
          </p:spPr>
          <p:style>
            <a:lnRef idx="1">
              <a:schemeClr val="accent5"/>
            </a:lnRef>
            <a:fillRef idx="2">
              <a:schemeClr val="accent5"/>
            </a:fillRef>
            <a:effectRef idx="1">
              <a:schemeClr val="accent5"/>
            </a:effectRef>
            <a:fontRef idx="minor">
              <a:schemeClr val="dk1"/>
            </a:fontRef>
          </p:style>
          <p:txBody>
            <a:bodyPr lIns="0" tIns="0" rIns="0" bIns="0" anchor="ctr"/>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r>
                <a:rPr lang="en-US" altLang="zh-CN" sz="1000" b="0" dirty="0">
                  <a:solidFill>
                    <a:schemeClr val="tx1"/>
                  </a:solidFill>
                  <a:latin typeface="+mn-ea"/>
                </a:rPr>
                <a:t>MES</a:t>
              </a:r>
              <a:r>
                <a:rPr lang="zh-CN" altLang="en-US" sz="1000" b="0" dirty="0">
                  <a:solidFill>
                    <a:schemeClr val="tx1"/>
                  </a:solidFill>
                  <a:latin typeface="+mn-ea"/>
                </a:rPr>
                <a:t>系统视图</a:t>
              </a:r>
              <a:endParaRPr lang="zh-CN" altLang="en-US" sz="1000" b="0" dirty="0">
                <a:solidFill>
                  <a:schemeClr val="tx1"/>
                </a:solidFill>
                <a:latin typeface="+mn-ea"/>
              </a:endParaRPr>
            </a:p>
          </p:txBody>
        </p:sp>
        <p:sp>
          <p:nvSpPr>
            <p:cNvPr id="154" name="Text Box 43"/>
            <p:cNvSpPr txBox="1">
              <a:spLocks noChangeArrowheads="1"/>
            </p:cNvSpPr>
            <p:nvPr/>
          </p:nvSpPr>
          <p:spPr bwMode="auto">
            <a:xfrm>
              <a:off x="6786563" y="4295775"/>
              <a:ext cx="1714500" cy="252413"/>
            </a:xfrm>
            <a:prstGeom prst="rect">
              <a:avLst/>
            </a:prstGeom>
          </p:spPr>
          <p:style>
            <a:lnRef idx="1">
              <a:schemeClr val="accent5"/>
            </a:lnRef>
            <a:fillRef idx="2">
              <a:schemeClr val="accent5"/>
            </a:fillRef>
            <a:effectRef idx="1">
              <a:schemeClr val="accent5"/>
            </a:effectRef>
            <a:fontRef idx="minor">
              <a:schemeClr val="dk1"/>
            </a:fontRef>
          </p:style>
          <p:txBody>
            <a:bodyPr lIns="0" tIns="0" rIns="0" bIns="0" anchor="ctr"/>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r>
                <a:rPr lang="en-US" altLang="zh-CN" sz="1000" b="0" dirty="0">
                  <a:sym typeface="Wingdings" panose="05000000000000000000" pitchFamily="2" charset="2"/>
                </a:rPr>
                <a:t>PIMS</a:t>
              </a:r>
              <a:r>
                <a:rPr lang="zh-CN" altLang="en-US" sz="1000" b="0" dirty="0">
                  <a:sym typeface="Wingdings" panose="05000000000000000000" pitchFamily="2" charset="2"/>
                </a:rPr>
                <a:t>系统</a:t>
              </a:r>
              <a:r>
                <a:rPr lang="zh-CN" altLang="en-US" sz="1000" b="0" dirty="0">
                  <a:solidFill>
                    <a:schemeClr val="tx1"/>
                  </a:solidFill>
                  <a:latin typeface="+mn-ea"/>
                </a:rPr>
                <a:t>视图</a:t>
              </a:r>
              <a:endParaRPr lang="zh-CN" altLang="en-US" sz="1000" b="0" dirty="0">
                <a:solidFill>
                  <a:schemeClr val="tx1"/>
                </a:solidFill>
                <a:latin typeface="+mn-ea"/>
              </a:endParaRPr>
            </a:p>
          </p:txBody>
        </p:sp>
        <p:sp>
          <p:nvSpPr>
            <p:cNvPr id="155" name="Text Box 43"/>
            <p:cNvSpPr txBox="1">
              <a:spLocks noChangeArrowheads="1"/>
            </p:cNvSpPr>
            <p:nvPr/>
          </p:nvSpPr>
          <p:spPr bwMode="auto">
            <a:xfrm>
              <a:off x="6783388" y="4700588"/>
              <a:ext cx="1738312" cy="252412"/>
            </a:xfrm>
            <a:prstGeom prst="rect">
              <a:avLst/>
            </a:prstGeom>
          </p:spPr>
          <p:style>
            <a:lnRef idx="1">
              <a:schemeClr val="accent5"/>
            </a:lnRef>
            <a:fillRef idx="2">
              <a:schemeClr val="accent5"/>
            </a:fillRef>
            <a:effectRef idx="1">
              <a:schemeClr val="accent5"/>
            </a:effectRef>
            <a:fontRef idx="minor">
              <a:schemeClr val="dk1"/>
            </a:fontRef>
          </p:style>
          <p:txBody>
            <a:bodyPr lIns="0" tIns="0" rIns="0" bIns="0" anchor="ctr"/>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r>
                <a:rPr lang="en-US" altLang="zh-CN" sz="1000" b="0" dirty="0">
                  <a:sym typeface="Wingdings" panose="05000000000000000000" pitchFamily="2" charset="2"/>
                </a:rPr>
                <a:t>ORION</a:t>
              </a:r>
              <a:r>
                <a:rPr lang="zh-CN" altLang="en-US" sz="1000" b="0" dirty="0">
                  <a:sym typeface="Wingdings" panose="05000000000000000000" pitchFamily="2" charset="2"/>
                </a:rPr>
                <a:t>系统视图</a:t>
              </a:r>
              <a:endParaRPr lang="zh-CN" altLang="en-US" sz="1000" b="0" dirty="0">
                <a:solidFill>
                  <a:schemeClr val="tx1"/>
                </a:solidFill>
                <a:latin typeface="+mn-ea"/>
              </a:endParaRPr>
            </a:p>
          </p:txBody>
        </p:sp>
        <p:sp>
          <p:nvSpPr>
            <p:cNvPr id="156" name="Text Box 43"/>
            <p:cNvSpPr txBox="1">
              <a:spLocks noChangeArrowheads="1"/>
            </p:cNvSpPr>
            <p:nvPr/>
          </p:nvSpPr>
          <p:spPr bwMode="auto">
            <a:xfrm>
              <a:off x="6786563" y="5105400"/>
              <a:ext cx="1714500" cy="252413"/>
            </a:xfrm>
            <a:prstGeom prst="rect">
              <a:avLst/>
            </a:prstGeom>
          </p:spPr>
          <p:style>
            <a:lnRef idx="1">
              <a:schemeClr val="accent5"/>
            </a:lnRef>
            <a:fillRef idx="2">
              <a:schemeClr val="accent5"/>
            </a:fillRef>
            <a:effectRef idx="1">
              <a:schemeClr val="accent5"/>
            </a:effectRef>
            <a:fontRef idx="minor">
              <a:schemeClr val="dk1"/>
            </a:fontRef>
          </p:style>
          <p:txBody>
            <a:bodyPr lIns="0" tIns="0" rIns="0" bIns="0" anchor="ctr"/>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r>
                <a:rPr lang="en-US" altLang="zh-CN" sz="1000" b="0" dirty="0">
                  <a:sym typeface="Wingdings" panose="05000000000000000000" pitchFamily="2" charset="2"/>
                </a:rPr>
                <a:t>LIMS</a:t>
              </a:r>
              <a:r>
                <a:rPr lang="zh-CN" altLang="en-US" sz="1000" b="0" dirty="0">
                  <a:sym typeface="Wingdings" panose="05000000000000000000" pitchFamily="2" charset="2"/>
                </a:rPr>
                <a:t>系统视图</a:t>
              </a:r>
              <a:endParaRPr lang="zh-CN" altLang="en-US" sz="1000" b="0" dirty="0">
                <a:solidFill>
                  <a:schemeClr val="tx1"/>
                </a:solidFill>
                <a:latin typeface="+mn-ea"/>
              </a:endParaRPr>
            </a:p>
          </p:txBody>
        </p:sp>
        <p:sp>
          <p:nvSpPr>
            <p:cNvPr id="157" name="Text Box 32"/>
            <p:cNvSpPr txBox="1">
              <a:spLocks noChangeArrowheads="1"/>
            </p:cNvSpPr>
            <p:nvPr/>
          </p:nvSpPr>
          <p:spPr bwMode="auto">
            <a:xfrm>
              <a:off x="6715125" y="2643188"/>
              <a:ext cx="1857375" cy="2786062"/>
            </a:xfrm>
            <a:prstGeom prst="rect">
              <a:avLst/>
            </a:prstGeom>
            <a:noFill/>
            <a:ln>
              <a:solidFill>
                <a:schemeClr val="bg1"/>
              </a:solidFill>
            </a:ln>
          </p:spPr>
          <p:style>
            <a:lnRef idx="1">
              <a:schemeClr val="accent5"/>
            </a:lnRef>
            <a:fillRef idx="2">
              <a:schemeClr val="accent5"/>
            </a:fillRef>
            <a:effectRef idx="1">
              <a:schemeClr val="accent5"/>
            </a:effectRef>
            <a:fontRef idx="minor">
              <a:schemeClr val="dk1"/>
            </a:fontRef>
          </p:style>
          <p:txBody>
            <a:bodyPr lIns="0" tIns="0" rIns="0" bIns="0"/>
            <a:lstStyle/>
            <a:p>
              <a:pPr algn="ctr" eaLnBrk="0" hangingPunct="0">
                <a:lnSpc>
                  <a:spcPct val="120000"/>
                </a:lnSpc>
                <a:spcBef>
                  <a:spcPct val="50000"/>
                </a:spcBef>
                <a:buClr>
                  <a:schemeClr val="accent1"/>
                </a:buClr>
                <a:buFont typeface="Wingdings" panose="05000000000000000000" pitchFamily="2" charset="2"/>
                <a:buNone/>
                <a:tabLst>
                  <a:tab pos="285750" algn="l"/>
                </a:tabLst>
                <a:defRPr/>
              </a:pPr>
              <a:endParaRPr lang="zh-CN" altLang="en-US" sz="1000" b="0" dirty="0">
                <a:solidFill>
                  <a:schemeClr val="tx1"/>
                </a:solidFill>
                <a:latin typeface="+mn-ea"/>
              </a:endParaRPr>
            </a:p>
          </p:txBody>
        </p:sp>
        <p:sp>
          <p:nvSpPr>
            <p:cNvPr id="106" name="矩形 105"/>
            <p:cNvSpPr/>
            <p:nvPr/>
          </p:nvSpPr>
          <p:spPr bwMode="auto">
            <a:xfrm>
              <a:off x="5143500" y="5429250"/>
              <a:ext cx="1071563" cy="214313"/>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日志管理接口</a:t>
              </a:r>
              <a:endParaRPr lang="zh-CN" altLang="en-US" sz="1000" b="0" dirty="0"/>
            </a:p>
          </p:txBody>
        </p:sp>
        <p:sp>
          <p:nvSpPr>
            <p:cNvPr id="118" name="矩形 117"/>
            <p:cNvSpPr/>
            <p:nvPr/>
          </p:nvSpPr>
          <p:spPr bwMode="auto">
            <a:xfrm>
              <a:off x="5143500" y="5143500"/>
              <a:ext cx="1071563" cy="214313"/>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0" tIns="43921" rIns="0" bIns="43921" anchor="ctr"/>
            <a:lstStyle/>
            <a:p>
              <a:pPr algn="ctr">
                <a:spcBef>
                  <a:spcPct val="20000"/>
                </a:spcBef>
                <a:defRPr/>
              </a:pPr>
              <a:r>
                <a:rPr lang="zh-CN" altLang="en-US" sz="1000" b="0" dirty="0"/>
                <a:t>待分发物料主数据</a:t>
              </a:r>
              <a:endParaRPr lang="zh-CN" altLang="en-US" sz="1000" b="0" dirty="0"/>
            </a:p>
          </p:txBody>
        </p:sp>
      </p:grpSp>
    </p:spTree>
  </p:cSld>
  <p:clrMapOvr>
    <a:masterClrMapping/>
  </p:clrMapOvr>
  <p:transition spd="slow">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381000" y="216024"/>
            <a:ext cx="8229600" cy="548680"/>
          </a:xfrm>
          <a:prstGeom prst="rect">
            <a:avLst/>
          </a:prstGeom>
        </p:spPr>
        <p:txBody>
          <a:bodyPr/>
          <a:lstStyle/>
          <a:p>
            <a:r>
              <a:rPr lang="zh-CN" altLang="en-US" dirty="0" smtClean="0">
                <a:latin typeface="微软雅黑" panose="020B0503020204020204" charset="-122"/>
                <a:ea typeface="微软雅黑" panose="020B0503020204020204" charset="-122"/>
              </a:rPr>
              <a:t>物料描述规则主要特点</a:t>
            </a:r>
            <a:endParaRPr lang="zh-CN" altLang="en-US" dirty="0">
              <a:latin typeface="微软雅黑" panose="020B0503020204020204" charset="-122"/>
              <a:ea typeface="微软雅黑" panose="020B0503020204020204" charset="-122"/>
            </a:endParaRPr>
          </a:p>
        </p:txBody>
      </p:sp>
      <p:sp>
        <p:nvSpPr>
          <p:cNvPr id="3" name="内容占位符 2"/>
          <p:cNvSpPr>
            <a:spLocks noGrp="1"/>
          </p:cNvSpPr>
          <p:nvPr>
            <p:ph idx="1"/>
          </p:nvPr>
        </p:nvSpPr>
        <p:spPr>
          <a:xfrm>
            <a:off x="71406" y="714356"/>
            <a:ext cx="9072594" cy="1071570"/>
          </a:xfrm>
        </p:spPr>
        <p:txBody>
          <a:bodyPr/>
          <a:lstStyle/>
          <a:p>
            <a:pPr marL="552450" indent="-609600">
              <a:lnSpc>
                <a:spcPct val="130000"/>
              </a:lnSpc>
              <a:buFont typeface="Wingdings" panose="05000000000000000000" pitchFamily="2" charset="2"/>
              <a:buChar char="n"/>
            </a:pPr>
            <a:r>
              <a:rPr lang="zh-CN" altLang="en-US" sz="1600" dirty="0" smtClean="0">
                <a:latin typeface="微软雅黑" panose="020B0503020204020204" charset="-122"/>
                <a:ea typeface="微软雅黑" panose="020B0503020204020204" charset="-122"/>
              </a:rPr>
              <a:t>描述规则灵活配置，物料描述根据特征量自动生成</a:t>
            </a:r>
            <a:endParaRPr lang="en-US" altLang="zh-CN" sz="1600" dirty="0" smtClean="0">
              <a:latin typeface="微软雅黑" panose="020B0503020204020204" charset="-122"/>
              <a:ea typeface="微软雅黑" panose="020B0503020204020204" charset="-122"/>
            </a:endParaRPr>
          </a:p>
          <a:p>
            <a:pPr lvl="1">
              <a:lnSpc>
                <a:spcPct val="100000"/>
              </a:lnSpc>
            </a:pPr>
            <a:r>
              <a:rPr lang="zh-CN" altLang="en-US" sz="1400" b="0" dirty="0" smtClean="0">
                <a:latin typeface="微软雅黑" panose="020B0503020204020204" charset="-122"/>
                <a:ea typeface="微软雅黑" panose="020B0503020204020204" charset="-122"/>
              </a:rPr>
              <a:t>描述包括长描述和短描述，每一小类不少于一个描述规则</a:t>
            </a:r>
            <a:endParaRPr lang="en-US" altLang="zh-CN" sz="1400" b="0" dirty="0" smtClean="0">
              <a:latin typeface="微软雅黑" panose="020B0503020204020204" charset="-122"/>
              <a:ea typeface="微软雅黑" panose="020B0503020204020204" charset="-122"/>
            </a:endParaRPr>
          </a:p>
          <a:p>
            <a:pPr lvl="1">
              <a:lnSpc>
                <a:spcPct val="100000"/>
              </a:lnSpc>
            </a:pPr>
            <a:r>
              <a:rPr lang="zh-CN" altLang="en-US" sz="1400" b="0" dirty="0" smtClean="0">
                <a:latin typeface="微软雅黑" panose="020B0503020204020204" charset="-122"/>
                <a:ea typeface="微软雅黑" panose="020B0503020204020204" charset="-122"/>
              </a:rPr>
              <a:t>长描述由特征描述构成，</a:t>
            </a:r>
            <a:r>
              <a:rPr lang="en-US" altLang="zh-CN" sz="1400" b="0" dirty="0" smtClean="0">
                <a:latin typeface="微软雅黑" panose="020B0503020204020204" charset="-122"/>
                <a:ea typeface="微软雅黑" panose="020B0503020204020204" charset="-122"/>
              </a:rPr>
              <a:t> </a:t>
            </a:r>
            <a:r>
              <a:rPr lang="zh-CN" altLang="en-US" sz="1400" b="0" dirty="0" smtClean="0">
                <a:latin typeface="微软雅黑" panose="020B0503020204020204" charset="-122"/>
                <a:ea typeface="微软雅黑" panose="020B0503020204020204" charset="-122"/>
              </a:rPr>
              <a:t>特征描述由多个特征量构成</a:t>
            </a:r>
            <a:endParaRPr lang="en-US" altLang="zh-CN" sz="1400" b="0" dirty="0" smtClean="0">
              <a:latin typeface="微软雅黑" panose="020B0503020204020204" charset="-122"/>
              <a:ea typeface="微软雅黑" panose="020B0503020204020204" charset="-122"/>
            </a:endParaRPr>
          </a:p>
        </p:txBody>
      </p:sp>
      <p:pic>
        <p:nvPicPr>
          <p:cNvPr id="5" name="Picture 2"/>
          <p:cNvPicPr>
            <a:picLocks noChangeAspect="1" noChangeArrowheads="1"/>
          </p:cNvPicPr>
          <p:nvPr/>
        </p:nvPicPr>
        <p:blipFill>
          <a:blip r:embed="rId1" cstate="print"/>
          <a:srcRect/>
          <a:stretch>
            <a:fillRect/>
          </a:stretch>
        </p:blipFill>
        <p:spPr bwMode="auto">
          <a:xfrm>
            <a:off x="0" y="2588955"/>
            <a:ext cx="7416824" cy="2197367"/>
          </a:xfrm>
          <a:prstGeom prst="rect">
            <a:avLst/>
          </a:prstGeom>
          <a:noFill/>
          <a:ln w="9525">
            <a:noFill/>
            <a:miter lim="800000"/>
            <a:headEnd/>
            <a:tailEnd/>
          </a:ln>
          <a:effectLst/>
        </p:spPr>
      </p:pic>
      <p:grpSp>
        <p:nvGrpSpPr>
          <p:cNvPr id="4" name="组合 15"/>
          <p:cNvGrpSpPr/>
          <p:nvPr/>
        </p:nvGrpSpPr>
        <p:grpSpPr>
          <a:xfrm>
            <a:off x="0" y="832948"/>
            <a:ext cx="9144000" cy="5619603"/>
            <a:chOff x="0" y="832948"/>
            <a:chExt cx="9144000" cy="5619603"/>
          </a:xfrm>
        </p:grpSpPr>
        <p:sp>
          <p:nvSpPr>
            <p:cNvPr id="8" name="矩形 7"/>
            <p:cNvSpPr/>
            <p:nvPr/>
          </p:nvSpPr>
          <p:spPr bwMode="auto">
            <a:xfrm>
              <a:off x="285720" y="3429000"/>
              <a:ext cx="1214446" cy="784830"/>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spAutoFit/>
            </a:bodyPr>
            <a:lstStyle/>
            <a:p>
              <a:pPr marL="0" marR="0" indent="0" algn="l" defTabSz="914400" rtl="0" eaLnBrk="0" fontAlgn="base" latinLnBrk="0" hangingPunct="0">
                <a:lnSpc>
                  <a:spcPct val="100000"/>
                </a:lnSpc>
                <a:spcBef>
                  <a:spcPct val="50000"/>
                </a:spcBef>
                <a:spcAft>
                  <a:spcPct val="0"/>
                </a:spcAft>
                <a:buClrTx/>
                <a:buSzTx/>
                <a:buFontTx/>
                <a:buChar char="•"/>
              </a:pPr>
              <a:endParaRPr kumimoji="0" lang="en-US" altLang="zh-CN" sz="1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p>
              <a:pPr marL="0" marR="0" indent="0" algn="l" defTabSz="914400" rtl="0" eaLnBrk="0" fontAlgn="base" latinLnBrk="0" hangingPunct="0">
                <a:lnSpc>
                  <a:spcPct val="100000"/>
                </a:lnSpc>
                <a:spcBef>
                  <a:spcPct val="50000"/>
                </a:spcBef>
                <a:spcAft>
                  <a:spcPct val="0"/>
                </a:spcAft>
                <a:buClrTx/>
                <a:buSzTx/>
                <a:buFontTx/>
                <a:buChar char="•"/>
              </a:pPr>
              <a:endParaRPr kumimoji="0" lang="zh-CN" altLang="en-US" sz="1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p:txBody>
        </p:sp>
        <p:pic>
          <p:nvPicPr>
            <p:cNvPr id="26626" name="Picture 2"/>
            <p:cNvPicPr>
              <a:picLocks noChangeAspect="1" noChangeArrowheads="1"/>
            </p:cNvPicPr>
            <p:nvPr/>
          </p:nvPicPr>
          <p:blipFill>
            <a:blip r:embed="rId2" cstate="print"/>
            <a:srcRect/>
            <a:stretch>
              <a:fillRect/>
            </a:stretch>
          </p:blipFill>
          <p:spPr bwMode="auto">
            <a:xfrm>
              <a:off x="1357290" y="1785926"/>
              <a:ext cx="5486400" cy="1333500"/>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2000232" y="2928934"/>
              <a:ext cx="7143768" cy="2238718"/>
            </a:xfrm>
            <a:prstGeom prst="rect">
              <a:avLst/>
            </a:prstGeom>
            <a:noFill/>
            <a:ln w="9525">
              <a:noFill/>
              <a:miter lim="800000"/>
              <a:headEnd/>
              <a:tailEnd/>
            </a:ln>
            <a:effectLst/>
          </p:spPr>
        </p:pic>
        <p:pic>
          <p:nvPicPr>
            <p:cNvPr id="7" name="Picture 3"/>
            <p:cNvPicPr>
              <a:picLocks noChangeAspect="1" noChangeArrowheads="1"/>
            </p:cNvPicPr>
            <p:nvPr/>
          </p:nvPicPr>
          <p:blipFill>
            <a:blip r:embed="rId4" cstate="print"/>
            <a:srcRect/>
            <a:stretch>
              <a:fillRect/>
            </a:stretch>
          </p:blipFill>
          <p:spPr bwMode="auto">
            <a:xfrm>
              <a:off x="2643175" y="4429133"/>
              <a:ext cx="6500825" cy="2023418"/>
            </a:xfrm>
            <a:prstGeom prst="rect">
              <a:avLst/>
            </a:prstGeom>
            <a:noFill/>
            <a:ln w="9525">
              <a:noFill/>
              <a:miter lim="800000"/>
              <a:headEnd/>
              <a:tailEnd/>
            </a:ln>
            <a:effectLst/>
          </p:spPr>
        </p:pic>
        <p:sp>
          <p:nvSpPr>
            <p:cNvPr id="10" name="矩形 9"/>
            <p:cNvSpPr/>
            <p:nvPr/>
          </p:nvSpPr>
          <p:spPr bwMode="auto">
            <a:xfrm>
              <a:off x="2285984" y="1928802"/>
              <a:ext cx="4572032" cy="784830"/>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spAutoFit/>
            </a:bodyPr>
            <a:lstStyle/>
            <a:p>
              <a:pPr marL="0" marR="0" indent="0" algn="l" defTabSz="914400" rtl="0" eaLnBrk="0" fontAlgn="base" latinLnBrk="0" hangingPunct="0">
                <a:lnSpc>
                  <a:spcPct val="100000"/>
                </a:lnSpc>
                <a:spcBef>
                  <a:spcPct val="50000"/>
                </a:spcBef>
                <a:spcAft>
                  <a:spcPct val="0"/>
                </a:spcAft>
                <a:buClrTx/>
                <a:buSzTx/>
                <a:buFontTx/>
                <a:buChar char="•"/>
              </a:pPr>
              <a:endParaRPr kumimoji="0" lang="en-US" altLang="zh-CN" sz="1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p>
              <a:pPr marL="0" marR="0" indent="0" algn="l" defTabSz="914400" rtl="0" eaLnBrk="0" fontAlgn="base" latinLnBrk="0" hangingPunct="0">
                <a:lnSpc>
                  <a:spcPct val="100000"/>
                </a:lnSpc>
                <a:spcBef>
                  <a:spcPct val="50000"/>
                </a:spcBef>
                <a:spcAft>
                  <a:spcPct val="0"/>
                </a:spcAft>
                <a:buClrTx/>
                <a:buSzTx/>
                <a:buFontTx/>
                <a:buChar char="•"/>
              </a:pPr>
              <a:endParaRPr kumimoji="0" lang="zh-CN" altLang="en-US" sz="1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p:txBody>
        </p:sp>
        <p:sp>
          <p:nvSpPr>
            <p:cNvPr id="11" name="矩形标注 10"/>
            <p:cNvSpPr/>
            <p:nvPr/>
          </p:nvSpPr>
          <p:spPr bwMode="auto">
            <a:xfrm>
              <a:off x="6500826" y="832948"/>
              <a:ext cx="2000264" cy="738664"/>
            </a:xfrm>
            <a:prstGeom prst="wedgeRectCallout">
              <a:avLst>
                <a:gd name="adj1" fmla="val -83092"/>
                <a:gd name="adj2" fmla="val 96766"/>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spAutoFit/>
            </a:bodyPr>
            <a:lstStyle/>
            <a:p>
              <a:pPr marL="0" marR="0" indent="0" algn="l" defTabSz="914400" rtl="0" eaLnBrk="0" fontAlgn="base" latinLnBrk="0" hangingPunct="0">
                <a:lnSpc>
                  <a:spcPct val="100000"/>
                </a:lnSpc>
                <a:spcBef>
                  <a:spcPct val="50000"/>
                </a:spcBef>
                <a:spcAft>
                  <a:spcPct val="0"/>
                </a:spcAft>
                <a:buClrTx/>
                <a:buSzTx/>
              </a:pPr>
              <a:r>
                <a:rPr kumimoji="0" lang="en-US" altLang="zh-CN" sz="1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1、</a:t>
              </a:r>
              <a:r>
                <a:rPr kumimoji="0" lang="zh-CN" altLang="en-US" sz="1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物料描述是自动生成的，而不是人为填写，保证</a:t>
              </a:r>
              <a:r>
                <a:rPr lang="zh-CN" altLang="en-US" sz="1400" dirty="0" smtClean="0">
                  <a:latin typeface="Arial" panose="020B0604020202020204" pitchFamily="34" charset="0"/>
                </a:rPr>
                <a:t>物料描述</a:t>
              </a:r>
              <a:r>
                <a:rPr kumimoji="0" lang="zh-CN" altLang="en-US" sz="1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正确</a:t>
              </a:r>
              <a:endParaRPr kumimoji="0" lang="zh-CN" altLang="en-US" sz="1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p:txBody>
        </p:sp>
        <p:sp>
          <p:nvSpPr>
            <p:cNvPr id="12" name="矩形标注 11"/>
            <p:cNvSpPr/>
            <p:nvPr/>
          </p:nvSpPr>
          <p:spPr bwMode="auto">
            <a:xfrm>
              <a:off x="0" y="4714884"/>
              <a:ext cx="2000232" cy="954107"/>
            </a:xfrm>
            <a:prstGeom prst="wedgeRectCallout">
              <a:avLst>
                <a:gd name="adj1" fmla="val -4389"/>
                <a:gd name="adj2" fmla="val -120057"/>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spAutoFit/>
            </a:bodyPr>
            <a:lstStyle/>
            <a:p>
              <a:pPr eaLnBrk="0" hangingPunct="0">
                <a:spcBef>
                  <a:spcPct val="50000"/>
                </a:spcBef>
              </a:pPr>
              <a:r>
                <a:rPr kumimoji="0" lang="en-US" altLang="zh-CN" sz="1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2、</a:t>
              </a:r>
              <a:r>
                <a:rPr kumimoji="0" lang="zh-CN" altLang="en-US" sz="1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系统內置</a:t>
              </a:r>
              <a:r>
                <a:rPr kumimoji="0" lang="en-US" altLang="zh-CN" sz="1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5400</a:t>
              </a:r>
              <a:r>
                <a:rPr kumimoji="0" lang="zh-CN" altLang="en-US" sz="1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个小类，每个小类按照</a:t>
              </a:r>
              <a:r>
                <a:rPr lang="zh-CN" altLang="en-US" sz="1400" dirty="0" smtClean="0"/>
                <a:t>各类专业物资管理要求有多个特征量描述</a:t>
              </a:r>
              <a:endParaRPr kumimoji="0" lang="zh-CN" altLang="en-US" sz="1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p:txBody>
        </p:sp>
        <p:sp>
          <p:nvSpPr>
            <p:cNvPr id="14" name="矩形标注 13"/>
            <p:cNvSpPr/>
            <p:nvPr/>
          </p:nvSpPr>
          <p:spPr bwMode="auto">
            <a:xfrm>
              <a:off x="714348" y="5929330"/>
              <a:ext cx="1785918" cy="523220"/>
            </a:xfrm>
            <a:prstGeom prst="wedgeRectCallout">
              <a:avLst>
                <a:gd name="adj1" fmla="val 60966"/>
                <a:gd name="adj2" fmla="val -111369"/>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spAutoFit/>
            </a:bodyPr>
            <a:lstStyle/>
            <a:p>
              <a:pPr eaLnBrk="0" hangingPunct="0">
                <a:spcBef>
                  <a:spcPct val="50000"/>
                </a:spcBef>
              </a:pPr>
              <a:r>
                <a:rPr kumimoji="0" lang="en-US" altLang="zh-CN" sz="1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4、</a:t>
              </a:r>
              <a:r>
                <a:rPr kumimoji="0" lang="zh-CN" altLang="en-US" sz="1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每个特征量维护有严格的逻辑控制。</a:t>
              </a:r>
              <a:endParaRPr kumimoji="0" lang="zh-CN" altLang="en-US" sz="1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p:txBody>
        </p:sp>
        <p:sp>
          <p:nvSpPr>
            <p:cNvPr id="13" name="矩形标注 12"/>
            <p:cNvSpPr/>
            <p:nvPr/>
          </p:nvSpPr>
          <p:spPr bwMode="auto">
            <a:xfrm>
              <a:off x="7072330" y="1785926"/>
              <a:ext cx="2071670" cy="1169551"/>
            </a:xfrm>
            <a:prstGeom prst="wedgeRectCallout">
              <a:avLst>
                <a:gd name="adj1" fmla="val -66794"/>
                <a:gd name="adj2" fmla="val 109336"/>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spAutoFit/>
            </a:bodyPr>
            <a:lstStyle/>
            <a:p>
              <a:pPr eaLnBrk="0" hangingPunct="0">
                <a:spcBef>
                  <a:spcPct val="50000"/>
                </a:spcBef>
              </a:pPr>
              <a:r>
                <a:rPr kumimoji="0" lang="en-US" altLang="zh-CN" sz="1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3、</a:t>
              </a:r>
              <a:r>
                <a:rPr lang="zh-CN" altLang="en-US" sz="1400" dirty="0" smtClean="0"/>
                <a:t>特征量由前置符号、取值、后置符号等组成，每一部分都有必填、可写、取值附表、取值范围等控制项</a:t>
              </a:r>
              <a:endParaRPr kumimoji="0" lang="zh-CN" altLang="en-US" sz="1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p:txBody>
        </p:sp>
      </p:grpSp>
      <p:sp>
        <p:nvSpPr>
          <p:cNvPr id="16"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381000" y="216024"/>
            <a:ext cx="8229600" cy="476672"/>
          </a:xfrm>
          <a:prstGeom prst="rect">
            <a:avLst/>
          </a:prstGeom>
        </p:spPr>
        <p:txBody>
          <a:bodyPr/>
          <a:lstStyle/>
          <a:p>
            <a:r>
              <a:rPr lang="zh-CN" altLang="en-US" dirty="0" smtClean="0">
                <a:latin typeface="微软雅黑" panose="020B0503020204020204" charset="-122"/>
                <a:ea typeface="微软雅黑" panose="020B0503020204020204" charset="-122"/>
              </a:rPr>
              <a:t>物料代码申请页面</a:t>
            </a:r>
            <a:endParaRPr lang="zh-CN" altLang="en-US" dirty="0">
              <a:latin typeface="微软雅黑" panose="020B0503020204020204" charset="-122"/>
              <a:ea typeface="微软雅黑" panose="020B0503020204020204" charset="-122"/>
            </a:endParaRPr>
          </a:p>
        </p:txBody>
      </p:sp>
      <p:pic>
        <p:nvPicPr>
          <p:cNvPr id="5" name="Picture 2"/>
          <p:cNvPicPr>
            <a:picLocks noChangeAspect="1" noChangeArrowheads="1"/>
          </p:cNvPicPr>
          <p:nvPr/>
        </p:nvPicPr>
        <p:blipFill>
          <a:blip r:embed="rId1" cstate="print"/>
          <a:srcRect/>
          <a:stretch>
            <a:fillRect/>
          </a:stretch>
        </p:blipFill>
        <p:spPr bwMode="auto">
          <a:xfrm>
            <a:off x="857224" y="1000108"/>
            <a:ext cx="6677804" cy="5181372"/>
          </a:xfrm>
          <a:prstGeom prst="rect">
            <a:avLst/>
          </a:prstGeom>
          <a:noFill/>
          <a:ln w="9525">
            <a:noFill/>
            <a:miter lim="800000"/>
            <a:headEnd/>
            <a:tailEnd/>
          </a:ln>
          <a:effectLst/>
        </p:spPr>
      </p:pic>
      <p:sp>
        <p:nvSpPr>
          <p:cNvPr id="6" name="矩形标注 5"/>
          <p:cNvSpPr/>
          <p:nvPr/>
        </p:nvSpPr>
        <p:spPr bwMode="auto">
          <a:xfrm>
            <a:off x="7643834" y="1000108"/>
            <a:ext cx="1357322" cy="1384995"/>
          </a:xfrm>
          <a:prstGeom prst="wedgeRectCallout">
            <a:avLst>
              <a:gd name="adj1" fmla="val -64170"/>
              <a:gd name="adj2" fmla="val 129040"/>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spAutoFit/>
          </a:bodyPr>
          <a:lstStyle/>
          <a:p>
            <a:pPr eaLnBrk="0" hangingPunct="0">
              <a:spcBef>
                <a:spcPct val="50000"/>
              </a:spcBef>
            </a:pPr>
            <a:r>
              <a:rPr kumimoji="0" lang="en-US" altLang="zh-CN" sz="1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1、</a:t>
            </a:r>
            <a:r>
              <a:rPr lang="zh-CN" altLang="en-US" sz="1400" dirty="0" smtClean="0"/>
              <a:t>每一小类物料都有单独的申请模板，申请页面和内容都不一样，专业性非常强。</a:t>
            </a:r>
            <a:endParaRPr kumimoji="0" lang="zh-CN" altLang="en-US" sz="1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p:txBody>
      </p:sp>
      <p:sp>
        <p:nvSpPr>
          <p:cNvPr id="7" name="矩形 6"/>
          <p:cNvSpPr/>
          <p:nvPr/>
        </p:nvSpPr>
        <p:spPr bwMode="auto">
          <a:xfrm>
            <a:off x="785786" y="1785926"/>
            <a:ext cx="6643734" cy="2446824"/>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spAutoFit/>
          </a:bodyPr>
          <a:lstStyle/>
          <a:p>
            <a:pPr marL="0" marR="0" indent="0" algn="l" defTabSz="914400" rtl="0" eaLnBrk="0" fontAlgn="base" latinLnBrk="0" hangingPunct="0">
              <a:lnSpc>
                <a:spcPct val="100000"/>
              </a:lnSpc>
              <a:spcBef>
                <a:spcPct val="50000"/>
              </a:spcBef>
              <a:spcAft>
                <a:spcPct val="0"/>
              </a:spcAft>
              <a:buClrTx/>
              <a:buSzTx/>
              <a:buFontTx/>
              <a:buChar char="•"/>
            </a:pPr>
            <a:endParaRPr kumimoji="0" lang="en-US" altLang="zh-CN" sz="1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p>
            <a:pPr marL="0" marR="0" indent="0" algn="l" defTabSz="914400" rtl="0" eaLnBrk="0" fontAlgn="base" latinLnBrk="0" hangingPunct="0">
              <a:lnSpc>
                <a:spcPct val="100000"/>
              </a:lnSpc>
              <a:spcBef>
                <a:spcPct val="50000"/>
              </a:spcBef>
              <a:spcAft>
                <a:spcPct val="0"/>
              </a:spcAft>
              <a:buClrTx/>
              <a:buSzTx/>
              <a:buFontTx/>
              <a:buChar char="•"/>
            </a:pPr>
            <a:endParaRPr lang="en-US" altLang="zh-CN" dirty="0" smtClean="0">
              <a:latin typeface="Arial" panose="020B0604020202020204" pitchFamily="34" charset="0"/>
            </a:endParaRPr>
          </a:p>
          <a:p>
            <a:pPr marL="0" marR="0" indent="0" algn="l" defTabSz="914400" rtl="0" eaLnBrk="0" fontAlgn="base" latinLnBrk="0" hangingPunct="0">
              <a:lnSpc>
                <a:spcPct val="100000"/>
              </a:lnSpc>
              <a:spcBef>
                <a:spcPct val="50000"/>
              </a:spcBef>
              <a:spcAft>
                <a:spcPct val="0"/>
              </a:spcAft>
              <a:buClrTx/>
              <a:buSzTx/>
              <a:buFontTx/>
              <a:buChar char="•"/>
            </a:pPr>
            <a:endParaRPr kumimoji="0" lang="en-US" altLang="zh-CN" sz="1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p>
            <a:pPr marL="0" marR="0" indent="0" algn="l" defTabSz="914400" rtl="0" eaLnBrk="0" fontAlgn="base" latinLnBrk="0" hangingPunct="0">
              <a:lnSpc>
                <a:spcPct val="100000"/>
              </a:lnSpc>
              <a:spcBef>
                <a:spcPct val="50000"/>
              </a:spcBef>
              <a:spcAft>
                <a:spcPct val="0"/>
              </a:spcAft>
              <a:buClrTx/>
              <a:buSzTx/>
              <a:buFontTx/>
              <a:buChar char="•"/>
            </a:pPr>
            <a:endParaRPr lang="en-US" altLang="zh-CN" dirty="0" smtClean="0">
              <a:latin typeface="Arial" panose="020B0604020202020204" pitchFamily="34" charset="0"/>
            </a:endParaRPr>
          </a:p>
          <a:p>
            <a:pPr marL="0" marR="0" indent="0" algn="l" defTabSz="914400" rtl="0" eaLnBrk="0" fontAlgn="base" latinLnBrk="0" hangingPunct="0">
              <a:lnSpc>
                <a:spcPct val="100000"/>
              </a:lnSpc>
              <a:spcBef>
                <a:spcPct val="50000"/>
              </a:spcBef>
              <a:spcAft>
                <a:spcPct val="0"/>
              </a:spcAft>
              <a:buClrTx/>
              <a:buSzTx/>
              <a:buFontTx/>
              <a:buChar char="•"/>
            </a:pPr>
            <a:endParaRPr kumimoji="0" lang="en-US" altLang="zh-CN" sz="1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p>
            <a:pPr marL="0" marR="0" indent="0" algn="l" defTabSz="914400" rtl="0" eaLnBrk="0" fontAlgn="base" latinLnBrk="0" hangingPunct="0">
              <a:lnSpc>
                <a:spcPct val="100000"/>
              </a:lnSpc>
              <a:spcBef>
                <a:spcPct val="50000"/>
              </a:spcBef>
              <a:spcAft>
                <a:spcPct val="0"/>
              </a:spcAft>
              <a:buClrTx/>
              <a:buSzTx/>
              <a:buFontTx/>
              <a:buChar char="•"/>
            </a:pPr>
            <a:endParaRPr kumimoji="0" lang="zh-CN" altLang="en-US" sz="1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p:txBody>
      </p:sp>
      <p:sp>
        <p:nvSpPr>
          <p:cNvPr id="8"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381000" y="260648"/>
            <a:ext cx="8229600" cy="404664"/>
          </a:xfrm>
          <a:prstGeom prst="rect">
            <a:avLst/>
          </a:prstGeom>
        </p:spPr>
        <p:txBody>
          <a:bodyPr/>
          <a:lstStyle/>
          <a:p>
            <a:r>
              <a:rPr lang="zh-CN" altLang="en-US" dirty="0" smtClean="0">
                <a:latin typeface="微软雅黑" panose="020B0503020204020204" charset="-122"/>
                <a:ea typeface="微软雅黑" panose="020B0503020204020204" charset="-122"/>
              </a:rPr>
              <a:t>物料代码校验和查重</a:t>
            </a:r>
            <a:endParaRPr lang="zh-CN" altLang="en-US" dirty="0">
              <a:latin typeface="微软雅黑" panose="020B0503020204020204" charset="-122"/>
              <a:ea typeface="微软雅黑" panose="020B0503020204020204" charset="-122"/>
            </a:endParaRPr>
          </a:p>
        </p:txBody>
      </p:sp>
      <p:sp>
        <p:nvSpPr>
          <p:cNvPr id="5" name="副标题 2"/>
          <p:cNvSpPr txBox="1"/>
          <p:nvPr/>
        </p:nvSpPr>
        <p:spPr bwMode="auto">
          <a:xfrm>
            <a:off x="357158" y="857208"/>
            <a:ext cx="8280920" cy="6000792"/>
          </a:xfrm>
          <a:prstGeom prst="rect">
            <a:avLst/>
          </a:prstGeom>
          <a:noFill/>
          <a:ln w="9525">
            <a:noFill/>
            <a:miter lim="800000"/>
          </a:ln>
        </p:spPr>
        <p:txBody>
          <a:bodyPr vert="horz" wrap="square" lIns="91440" tIns="45720" rIns="91440" bIns="45720" numCol="1" anchor="t" anchorCtr="0" compatLnSpc="1">
            <a:noAutofit/>
          </a:bodyPr>
          <a:lstStyle/>
          <a:p>
            <a:pPr marL="271780" marR="0" lvl="1" indent="-271780" defTabSz="914400" eaLnBrk="0" latinLnBrk="0" hangingPunct="0">
              <a:lnSpc>
                <a:spcPct val="120000"/>
              </a:lnSpc>
              <a:spcBef>
                <a:spcPct val="20000"/>
              </a:spcBef>
              <a:buClr>
                <a:srgbClr val="FF0000"/>
              </a:buClr>
              <a:buSzPct val="60000"/>
              <a:buFont typeface="Wingdings" panose="05000000000000000000" pitchFamily="2" charset="2"/>
              <a:buChar char="p"/>
              <a:defRPr/>
            </a:pPr>
            <a:r>
              <a:rPr lang="zh-CN" altLang="en-US" dirty="0" smtClean="0">
                <a:latin typeface="微软雅黑" panose="020B0503020204020204" charset="-122"/>
                <a:ea typeface="微软雅黑" panose="020B0503020204020204" charset="-122"/>
                <a:cs typeface="Times New Roman" panose="02020603050405020304" pitchFamily="18" charset="0"/>
              </a:rPr>
              <a:t>物料代码及描述具有自动校验、查重功能</a:t>
            </a:r>
            <a:endParaRPr lang="en-US" altLang="zh-CN" dirty="0" smtClean="0">
              <a:latin typeface="微软雅黑" panose="020B0503020204020204" charset="-122"/>
              <a:ea typeface="微软雅黑" panose="020B0503020204020204" charset="-122"/>
              <a:cs typeface="Times New Roman" panose="02020603050405020304" pitchFamily="18" charset="0"/>
            </a:endParaRPr>
          </a:p>
          <a:p>
            <a:pPr marL="742950" marR="0" lvl="1" indent="-285750" defTabSz="914400" eaLnBrk="0" latinLnBrk="0" hangingPunct="0">
              <a:lnSpc>
                <a:spcPct val="110000"/>
              </a:lnSpc>
              <a:spcBef>
                <a:spcPct val="20000"/>
              </a:spcBef>
              <a:buClr>
                <a:srgbClr val="FF0000"/>
              </a:buClr>
              <a:buSzPct val="60000"/>
              <a:buFont typeface="Wingdings" panose="05000000000000000000" pitchFamily="2" charset="2"/>
              <a:buChar char="Ø"/>
              <a:defRPr/>
            </a:pPr>
            <a:r>
              <a:rPr lang="zh-CN" altLang="en-US" sz="1600" b="0" dirty="0" smtClean="0">
                <a:latin typeface="微软雅黑" panose="020B0503020204020204" charset="-122"/>
                <a:ea typeface="微软雅黑" panose="020B0503020204020204" charset="-122"/>
                <a:cs typeface="Times New Roman" panose="02020603050405020304" pitchFamily="18" charset="0"/>
              </a:rPr>
              <a:t>小类、描述规则是否选择正确</a:t>
            </a:r>
            <a:endParaRPr lang="en-US" altLang="zh-CN" sz="1600" b="0" dirty="0" smtClean="0">
              <a:latin typeface="微软雅黑" panose="020B0503020204020204" charset="-122"/>
              <a:ea typeface="微软雅黑" panose="020B0503020204020204" charset="-122"/>
              <a:cs typeface="Times New Roman" panose="02020603050405020304" pitchFamily="18" charset="0"/>
            </a:endParaRPr>
          </a:p>
          <a:p>
            <a:pPr marL="742950" marR="0" lvl="1" indent="-285750" defTabSz="914400" eaLnBrk="0" latinLnBrk="0" hangingPunct="0">
              <a:lnSpc>
                <a:spcPct val="110000"/>
              </a:lnSpc>
              <a:spcBef>
                <a:spcPct val="20000"/>
              </a:spcBef>
              <a:buClr>
                <a:srgbClr val="FF0000"/>
              </a:buClr>
              <a:buSzPct val="60000"/>
              <a:buFont typeface="Wingdings" panose="05000000000000000000" pitchFamily="2" charset="2"/>
              <a:buChar char="Ø"/>
              <a:defRPr/>
            </a:pPr>
            <a:r>
              <a:rPr lang="zh-CN" altLang="en-US" sz="1600" b="0" dirty="0" smtClean="0">
                <a:latin typeface="微软雅黑" panose="020B0503020204020204" charset="-122"/>
                <a:ea typeface="微软雅黑" panose="020B0503020204020204" charset="-122"/>
                <a:cs typeface="Times New Roman" panose="02020603050405020304" pitchFamily="18" charset="0"/>
              </a:rPr>
              <a:t>特征量的每一组成部分是否符合系统设定</a:t>
            </a:r>
            <a:endParaRPr lang="en-US" altLang="zh-CN" sz="1600" b="0" dirty="0" smtClean="0">
              <a:latin typeface="微软雅黑" panose="020B0503020204020204" charset="-122"/>
              <a:ea typeface="微软雅黑" panose="020B0503020204020204" charset="-122"/>
              <a:cs typeface="Times New Roman" panose="02020603050405020304" pitchFamily="18" charset="0"/>
            </a:endParaRPr>
          </a:p>
          <a:p>
            <a:pPr marL="742950" marR="0" lvl="1" indent="-285750" defTabSz="914400" eaLnBrk="0" latinLnBrk="0" hangingPunct="0">
              <a:lnSpc>
                <a:spcPct val="110000"/>
              </a:lnSpc>
              <a:spcBef>
                <a:spcPct val="20000"/>
              </a:spcBef>
              <a:buClr>
                <a:srgbClr val="FF0000"/>
              </a:buClr>
              <a:buSzPct val="60000"/>
              <a:buFont typeface="Wingdings" panose="05000000000000000000" pitchFamily="2" charset="2"/>
              <a:buChar char="Ø"/>
              <a:defRPr/>
            </a:pPr>
            <a:r>
              <a:rPr lang="zh-CN" altLang="en-US" sz="1600" b="0" dirty="0" smtClean="0">
                <a:latin typeface="微软雅黑" panose="020B0503020204020204" charset="-122"/>
                <a:ea typeface="微软雅黑" panose="020B0503020204020204" charset="-122"/>
                <a:cs typeface="Times New Roman" panose="02020603050405020304" pitchFamily="18" charset="0"/>
              </a:rPr>
              <a:t>特征描述、长描述是否符合生成规则</a:t>
            </a:r>
            <a:endParaRPr lang="en-US" altLang="zh-CN" sz="1600" b="0" dirty="0" smtClean="0">
              <a:latin typeface="微软雅黑" panose="020B0503020204020204" charset="-122"/>
              <a:ea typeface="微软雅黑" panose="020B0503020204020204" charset="-122"/>
              <a:cs typeface="Times New Roman" panose="02020603050405020304" pitchFamily="18" charset="0"/>
            </a:endParaRPr>
          </a:p>
          <a:p>
            <a:pPr marL="742950" marR="0" lvl="1" indent="-285750" defTabSz="914400" eaLnBrk="0" latinLnBrk="0" hangingPunct="0">
              <a:lnSpc>
                <a:spcPct val="110000"/>
              </a:lnSpc>
              <a:spcBef>
                <a:spcPct val="20000"/>
              </a:spcBef>
              <a:buClr>
                <a:srgbClr val="FF0000"/>
              </a:buClr>
              <a:buSzPct val="60000"/>
              <a:buFont typeface="Wingdings" panose="05000000000000000000" pitchFamily="2" charset="2"/>
              <a:buChar char="Ø"/>
              <a:defRPr/>
            </a:pPr>
            <a:r>
              <a:rPr lang="zh-CN" altLang="en-US" sz="1600" b="0" dirty="0" smtClean="0">
                <a:latin typeface="微软雅黑" panose="020B0503020204020204" charset="-122"/>
                <a:ea typeface="微软雅黑" panose="020B0503020204020204" charset="-122"/>
                <a:cs typeface="Times New Roman" panose="02020603050405020304" pitchFamily="18" charset="0"/>
              </a:rPr>
              <a:t>短描述长度、计量单位等其他规则的校验</a:t>
            </a:r>
            <a:endParaRPr lang="en-US" altLang="zh-CN" sz="1600" b="0" dirty="0" smtClean="0">
              <a:latin typeface="微软雅黑" panose="020B0503020204020204" charset="-122"/>
              <a:ea typeface="微软雅黑" panose="020B0503020204020204" charset="-122"/>
              <a:cs typeface="Times New Roman" panose="02020603050405020304" pitchFamily="18" charset="0"/>
            </a:endParaRPr>
          </a:p>
          <a:p>
            <a:pPr marL="742950" marR="0" lvl="1" indent="-285750" defTabSz="914400" eaLnBrk="0" latinLnBrk="0" hangingPunct="0">
              <a:lnSpc>
                <a:spcPct val="110000"/>
              </a:lnSpc>
              <a:spcBef>
                <a:spcPct val="20000"/>
              </a:spcBef>
              <a:buClr>
                <a:srgbClr val="FF0000"/>
              </a:buClr>
              <a:buSzPct val="60000"/>
              <a:buFont typeface="Wingdings" panose="05000000000000000000" pitchFamily="2" charset="2"/>
              <a:buChar char="Ø"/>
              <a:defRPr/>
            </a:pPr>
            <a:r>
              <a:rPr lang="zh-CN" altLang="en-US" sz="1600" b="0" dirty="0" smtClean="0">
                <a:latin typeface="微软雅黑" panose="020B0503020204020204" charset="-122"/>
                <a:ea typeface="微软雅黑" panose="020B0503020204020204" charset="-122"/>
                <a:cs typeface="Times New Roman" panose="02020603050405020304" pitchFamily="18" charset="0"/>
              </a:rPr>
              <a:t>在申请流程各阶段中，描述、代码重复情况的处理机制</a:t>
            </a:r>
            <a:endParaRPr lang="en-US" altLang="zh-CN" sz="1600" b="0" dirty="0" smtClean="0">
              <a:latin typeface="微软雅黑" panose="020B0503020204020204" charset="-122"/>
              <a:ea typeface="微软雅黑" panose="020B0503020204020204" charset="-122"/>
              <a:cs typeface="Times New Roman" panose="02020603050405020304" pitchFamily="18" charset="0"/>
            </a:endParaRPr>
          </a:p>
        </p:txBody>
      </p:sp>
      <p:pic>
        <p:nvPicPr>
          <p:cNvPr id="6" name="Picture 4"/>
          <p:cNvPicPr>
            <a:picLocks noChangeAspect="1" noChangeArrowheads="1"/>
          </p:cNvPicPr>
          <p:nvPr/>
        </p:nvPicPr>
        <p:blipFill>
          <a:blip r:embed="rId1" cstate="print"/>
          <a:srcRect/>
          <a:stretch>
            <a:fillRect/>
          </a:stretch>
        </p:blipFill>
        <p:spPr bwMode="auto">
          <a:xfrm>
            <a:off x="395536" y="3068960"/>
            <a:ext cx="8351837" cy="3038475"/>
          </a:xfrm>
          <a:prstGeom prst="rect">
            <a:avLst/>
          </a:prstGeom>
          <a:noFill/>
          <a:ln w="9525">
            <a:noFill/>
            <a:miter lim="800000"/>
            <a:headEnd/>
            <a:tailEnd/>
          </a:ln>
          <a:effectLst/>
        </p:spPr>
      </p:pic>
      <p:sp>
        <p:nvSpPr>
          <p:cNvPr id="7" name="矩形 6"/>
          <p:cNvSpPr/>
          <p:nvPr/>
        </p:nvSpPr>
        <p:spPr bwMode="auto">
          <a:xfrm>
            <a:off x="714348" y="3286124"/>
            <a:ext cx="7858180" cy="2862322"/>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spAutoFit/>
          </a:bodyPr>
          <a:lstStyle/>
          <a:p>
            <a:pPr marL="0" marR="0" indent="0" algn="l" defTabSz="914400" rtl="0" eaLnBrk="0" fontAlgn="base" latinLnBrk="0" hangingPunct="0">
              <a:lnSpc>
                <a:spcPct val="100000"/>
              </a:lnSpc>
              <a:spcBef>
                <a:spcPct val="50000"/>
              </a:spcBef>
              <a:spcAft>
                <a:spcPct val="0"/>
              </a:spcAft>
              <a:buClrTx/>
              <a:buSzTx/>
              <a:buFontTx/>
              <a:buChar char="•"/>
            </a:pPr>
            <a:endParaRPr kumimoji="0" lang="en-US" altLang="zh-CN" sz="1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p>
            <a:pPr marL="0" marR="0" indent="0" algn="l" defTabSz="914400" rtl="0" eaLnBrk="0" fontAlgn="base" latinLnBrk="0" hangingPunct="0">
              <a:lnSpc>
                <a:spcPct val="100000"/>
              </a:lnSpc>
              <a:spcBef>
                <a:spcPct val="50000"/>
              </a:spcBef>
              <a:spcAft>
                <a:spcPct val="0"/>
              </a:spcAft>
              <a:buClrTx/>
              <a:buSzTx/>
              <a:buFontTx/>
              <a:buChar char="•"/>
            </a:pPr>
            <a:endParaRPr lang="en-US" altLang="zh-CN" dirty="0" smtClean="0">
              <a:latin typeface="Arial" panose="020B0604020202020204" pitchFamily="34" charset="0"/>
            </a:endParaRPr>
          </a:p>
          <a:p>
            <a:pPr marL="0" marR="0" indent="0" algn="l" defTabSz="914400" rtl="0" eaLnBrk="0" fontAlgn="base" latinLnBrk="0" hangingPunct="0">
              <a:lnSpc>
                <a:spcPct val="100000"/>
              </a:lnSpc>
              <a:spcBef>
                <a:spcPct val="50000"/>
              </a:spcBef>
              <a:spcAft>
                <a:spcPct val="0"/>
              </a:spcAft>
              <a:buClrTx/>
              <a:buSzTx/>
              <a:buFontTx/>
              <a:buChar char="•"/>
            </a:pPr>
            <a:endParaRPr kumimoji="0" lang="en-US" altLang="zh-CN" sz="1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p>
            <a:pPr marL="0" marR="0" indent="0" algn="l" defTabSz="914400" rtl="0" eaLnBrk="0" fontAlgn="base" latinLnBrk="0" hangingPunct="0">
              <a:lnSpc>
                <a:spcPct val="100000"/>
              </a:lnSpc>
              <a:spcBef>
                <a:spcPct val="50000"/>
              </a:spcBef>
              <a:spcAft>
                <a:spcPct val="0"/>
              </a:spcAft>
              <a:buClrTx/>
              <a:buSzTx/>
              <a:buFontTx/>
              <a:buChar char="•"/>
            </a:pPr>
            <a:endParaRPr lang="en-US" altLang="zh-CN" dirty="0" smtClean="0">
              <a:latin typeface="Arial" panose="020B0604020202020204" pitchFamily="34" charset="0"/>
            </a:endParaRPr>
          </a:p>
          <a:p>
            <a:pPr marL="0" marR="0" indent="0" algn="l" defTabSz="914400" rtl="0" eaLnBrk="0" fontAlgn="base" latinLnBrk="0" hangingPunct="0">
              <a:lnSpc>
                <a:spcPct val="100000"/>
              </a:lnSpc>
              <a:spcBef>
                <a:spcPct val="50000"/>
              </a:spcBef>
              <a:spcAft>
                <a:spcPct val="0"/>
              </a:spcAft>
              <a:buClrTx/>
              <a:buSzTx/>
              <a:buFontTx/>
              <a:buChar char="•"/>
            </a:pPr>
            <a:endParaRPr kumimoji="0" lang="en-US" altLang="zh-CN" sz="1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p>
            <a:pPr marL="0" marR="0" indent="0" algn="l" defTabSz="914400" rtl="0" eaLnBrk="0" fontAlgn="base" latinLnBrk="0" hangingPunct="0">
              <a:lnSpc>
                <a:spcPct val="100000"/>
              </a:lnSpc>
              <a:spcBef>
                <a:spcPct val="50000"/>
              </a:spcBef>
              <a:spcAft>
                <a:spcPct val="0"/>
              </a:spcAft>
              <a:buClrTx/>
              <a:buSzTx/>
              <a:buFontTx/>
              <a:buChar char="•"/>
            </a:pPr>
            <a:endParaRPr lang="en-US" altLang="zh-CN" dirty="0" smtClean="0">
              <a:latin typeface="Arial" panose="020B0604020202020204" pitchFamily="34" charset="0"/>
            </a:endParaRPr>
          </a:p>
          <a:p>
            <a:pPr marL="0" marR="0" indent="0" algn="l" defTabSz="914400" rtl="0" eaLnBrk="0" fontAlgn="base" latinLnBrk="0" hangingPunct="0">
              <a:lnSpc>
                <a:spcPct val="100000"/>
              </a:lnSpc>
              <a:spcBef>
                <a:spcPct val="50000"/>
              </a:spcBef>
              <a:spcAft>
                <a:spcPct val="0"/>
              </a:spcAft>
              <a:buClrTx/>
              <a:buSzTx/>
              <a:buFontTx/>
              <a:buChar char="•"/>
            </a:pPr>
            <a:endParaRPr kumimoji="0" lang="zh-CN" altLang="en-US" sz="1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p:txBody>
      </p:sp>
      <p:sp>
        <p:nvSpPr>
          <p:cNvPr id="8" name="矩形标注 7"/>
          <p:cNvSpPr/>
          <p:nvPr/>
        </p:nvSpPr>
        <p:spPr bwMode="auto">
          <a:xfrm>
            <a:off x="6715140" y="1357298"/>
            <a:ext cx="2286016" cy="1169551"/>
          </a:xfrm>
          <a:prstGeom prst="wedgeRectCallout">
            <a:avLst>
              <a:gd name="adj1" fmla="val -49242"/>
              <a:gd name="adj2" fmla="val 116340"/>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spAutoFit/>
          </a:bodyPr>
          <a:lstStyle/>
          <a:p>
            <a:pPr eaLnBrk="0" hangingPunct="0">
              <a:spcBef>
                <a:spcPct val="50000"/>
              </a:spcBef>
            </a:pPr>
            <a:r>
              <a:rPr kumimoji="0" lang="en-US" altLang="zh-CN" sz="1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1、</a:t>
            </a:r>
            <a:r>
              <a:rPr kumimoji="0" lang="zh-CN" altLang="en-US" sz="1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物料数据量非常庞大，涉及的专业比较广，为了保证物料代码唯一性，防止一物多码和多个名称，校验和查重是必须的。</a:t>
            </a:r>
            <a:endParaRPr kumimoji="0" lang="zh-CN" altLang="en-US" sz="1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p:txBody>
      </p:sp>
      <p:sp>
        <p:nvSpPr>
          <p:cNvPr id="9"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323528" y="764704"/>
            <a:ext cx="8605620" cy="5688632"/>
          </a:xfrm>
          <a:prstGeom prst="rect">
            <a:avLst/>
          </a:prstGeom>
        </p:spPr>
        <p:txBody>
          <a:bodyPr/>
          <a:lstStyle/>
          <a:p>
            <a:pPr marL="271780" lvl="0" indent="-271780" eaLnBrk="0" hangingPunct="0">
              <a:lnSpc>
                <a:spcPct val="125000"/>
              </a:lnSpc>
              <a:spcBef>
                <a:spcPct val="20000"/>
              </a:spcBef>
              <a:buClr>
                <a:srgbClr val="FF0000"/>
              </a:buClr>
              <a:buSzPct val="60000"/>
              <a:buFont typeface="Wingdings" panose="05000000000000000000" pitchFamily="2" charset="2"/>
              <a:buChar char="p"/>
            </a:pPr>
            <a:r>
              <a:rPr lang="zh-CN" altLang="en-US" sz="1600" b="1" dirty="0" smtClean="0">
                <a:latin typeface="微软雅黑" panose="020B0503020204020204" charset="-122"/>
                <a:ea typeface="微软雅黑" panose="020B0503020204020204" charset="-122"/>
              </a:rPr>
              <a:t>主数据定义：</a:t>
            </a:r>
            <a:endParaRPr lang="en-US" altLang="zh-CN" sz="1600" b="1" dirty="0" smtClean="0">
              <a:latin typeface="微软雅黑" panose="020B0503020204020204" charset="-122"/>
              <a:ea typeface="微软雅黑" panose="020B0503020204020204" charset="-122"/>
            </a:endParaRPr>
          </a:p>
          <a:p>
            <a:pPr marL="742950" lvl="1" indent="-285750" eaLnBrk="0" hangingPunct="0">
              <a:lnSpc>
                <a:spcPct val="125000"/>
              </a:lnSpc>
              <a:spcBef>
                <a:spcPct val="20000"/>
              </a:spcBef>
              <a:buClr>
                <a:srgbClr val="FF0000"/>
              </a:buClr>
              <a:buSzPct val="60000"/>
              <a:buFont typeface="Wingdings" panose="05000000000000000000" pitchFamily="2" charset="2"/>
              <a:buChar char="Ø"/>
            </a:pPr>
            <a:r>
              <a:rPr lang="zh-CN" altLang="en-US" sz="1400" b="0" dirty="0" smtClean="0">
                <a:latin typeface="微软雅黑" panose="020B0503020204020204" charset="-122"/>
                <a:ea typeface="微软雅黑" panose="020B0503020204020204" charset="-122"/>
              </a:rPr>
              <a:t>主数据是</a:t>
            </a:r>
            <a:r>
              <a:rPr lang="en-US" altLang="zh-CN" sz="1400" b="0" dirty="0" smtClean="0">
                <a:latin typeface="微软雅黑" panose="020B0503020204020204" charset="-122"/>
                <a:ea typeface="微软雅黑" panose="020B0503020204020204" charset="-122"/>
              </a:rPr>
              <a:t>XX</a:t>
            </a:r>
            <a:r>
              <a:rPr lang="zh-CN" altLang="en-US" sz="1400" b="0" dirty="0" smtClean="0">
                <a:latin typeface="微软雅黑" panose="020B0503020204020204" charset="-122"/>
                <a:ea typeface="微软雅黑" panose="020B0503020204020204" charset="-122"/>
              </a:rPr>
              <a:t>集团核心的基本业务数据。主数据通常长期存在且应用于多个系统</a:t>
            </a:r>
            <a:r>
              <a:rPr lang="en-US" altLang="en-US" sz="1400" b="0" dirty="0" smtClean="0">
                <a:latin typeface="微软雅黑" panose="020B0503020204020204" charset="-122"/>
                <a:ea typeface="微软雅黑" panose="020B0503020204020204" charset="-122"/>
              </a:rPr>
              <a:t>(</a:t>
            </a:r>
            <a:r>
              <a:rPr lang="en-US" altLang="zh-CN" sz="1400" b="0" dirty="0" smtClean="0">
                <a:latin typeface="微软雅黑" panose="020B0503020204020204" charset="-122"/>
                <a:ea typeface="微软雅黑" panose="020B0503020204020204" charset="-122"/>
              </a:rPr>
              <a:t>PDM</a:t>
            </a:r>
            <a:r>
              <a:rPr lang="zh-CN" altLang="en-US" sz="1400" b="0" dirty="0" smtClean="0">
                <a:latin typeface="微软雅黑" panose="020B0503020204020204" charset="-122"/>
                <a:ea typeface="微软雅黑" panose="020B0503020204020204" charset="-122"/>
              </a:rPr>
              <a:t>系统、</a:t>
            </a:r>
            <a:r>
              <a:rPr lang="en-US" altLang="zh-CN" sz="1400" b="0" dirty="0" smtClean="0">
                <a:latin typeface="微软雅黑" panose="020B0503020204020204" charset="-122"/>
                <a:ea typeface="微软雅黑" panose="020B0503020204020204" charset="-122"/>
              </a:rPr>
              <a:t>ERP</a:t>
            </a:r>
            <a:r>
              <a:rPr lang="zh-CN" altLang="en-US" sz="1400" b="0" dirty="0" smtClean="0">
                <a:latin typeface="微软雅黑" panose="020B0503020204020204" charset="-122"/>
                <a:ea typeface="微软雅黑" panose="020B0503020204020204" charset="-122"/>
              </a:rPr>
              <a:t>系统、</a:t>
            </a:r>
            <a:r>
              <a:rPr lang="en-US" altLang="zh-CN" sz="1400" b="0" dirty="0" smtClean="0">
                <a:latin typeface="微软雅黑" panose="020B0503020204020204" charset="-122"/>
                <a:ea typeface="微软雅黑" panose="020B0503020204020204" charset="-122"/>
              </a:rPr>
              <a:t>CAPP</a:t>
            </a:r>
            <a:r>
              <a:rPr lang="zh-CN" altLang="en-US" sz="1400" b="0" dirty="0" smtClean="0">
                <a:latin typeface="微软雅黑" panose="020B0503020204020204" charset="-122"/>
                <a:ea typeface="微软雅黑" panose="020B0503020204020204" charset="-122"/>
              </a:rPr>
              <a:t>系统、</a:t>
            </a:r>
            <a:r>
              <a:rPr lang="en-US" altLang="zh-CN" sz="1400" b="0" dirty="0" smtClean="0">
                <a:latin typeface="微软雅黑" panose="020B0503020204020204" charset="-122"/>
                <a:ea typeface="微软雅黑" panose="020B0503020204020204" charset="-122"/>
              </a:rPr>
              <a:t>OA</a:t>
            </a:r>
            <a:r>
              <a:rPr lang="zh-CN" altLang="en-US" sz="1400" b="0" dirty="0" smtClean="0">
                <a:latin typeface="微软雅黑" panose="020B0503020204020204" charset="-122"/>
                <a:ea typeface="微软雅黑" panose="020B0503020204020204" charset="-122"/>
              </a:rPr>
              <a:t>系统等多个系统</a:t>
            </a:r>
            <a:r>
              <a:rPr lang="en-US" altLang="en-US" sz="1400" b="0" dirty="0" smtClean="0">
                <a:latin typeface="微软雅黑" panose="020B0503020204020204" charset="-122"/>
                <a:ea typeface="微软雅黑" panose="020B0503020204020204" charset="-122"/>
              </a:rPr>
              <a:t>)</a:t>
            </a:r>
            <a:r>
              <a:rPr lang="zh-CN" altLang="en-US" sz="1400" b="0" dirty="0" smtClean="0">
                <a:latin typeface="微软雅黑" panose="020B0503020204020204" charset="-122"/>
                <a:ea typeface="微软雅黑" panose="020B0503020204020204" charset="-122"/>
              </a:rPr>
              <a:t>，描述企业整体业务信息的对象和分类，在整个集团范围内各个系统间要共享的基础数据。例如：</a:t>
            </a:r>
            <a:endParaRPr lang="en-US" altLang="zh-CN" sz="1400" b="0" dirty="0" smtClean="0">
              <a:latin typeface="微软雅黑" panose="020B0503020204020204" charset="-122"/>
              <a:ea typeface="微软雅黑" panose="020B0503020204020204" charset="-122"/>
            </a:endParaRPr>
          </a:p>
          <a:p>
            <a:pPr marL="1200150" lvl="2" indent="-285750" eaLnBrk="0" hangingPunct="0">
              <a:lnSpc>
                <a:spcPct val="125000"/>
              </a:lnSpc>
              <a:spcBef>
                <a:spcPct val="20000"/>
              </a:spcBef>
              <a:buClr>
                <a:srgbClr val="FF0000"/>
              </a:buClr>
              <a:buSzPct val="60000"/>
              <a:buFont typeface="Wingdings" panose="05000000000000000000" pitchFamily="2" charset="2"/>
              <a:buChar char="ü"/>
            </a:pPr>
            <a:r>
              <a:rPr lang="zh-CN" altLang="en-US" sz="1400" b="0" dirty="0" smtClean="0">
                <a:latin typeface="微软雅黑" panose="020B0503020204020204" charset="-122"/>
                <a:ea typeface="微软雅黑" panose="020B0503020204020204" charset="-122"/>
              </a:rPr>
              <a:t>物资（物资分类、物料代码、物料描述、类别、产品组</a:t>
            </a:r>
            <a:r>
              <a:rPr lang="en-US" altLang="zh-CN" sz="1400" b="0" dirty="0" smtClean="0">
                <a:latin typeface="微软雅黑" panose="020B0503020204020204" charset="-122"/>
                <a:ea typeface="微软雅黑" panose="020B0503020204020204" charset="-122"/>
              </a:rPr>
              <a:t>… </a:t>
            </a:r>
            <a:r>
              <a:rPr lang="zh-CN" altLang="en-US" sz="1400" b="0" dirty="0" smtClean="0">
                <a:latin typeface="微软雅黑" panose="020B0503020204020204" charset="-122"/>
                <a:ea typeface="微软雅黑" panose="020B0503020204020204" charset="-122"/>
              </a:rPr>
              <a:t>）</a:t>
            </a:r>
            <a:endParaRPr lang="zh-CN" altLang="en-US" sz="1400" b="0" dirty="0" smtClean="0">
              <a:latin typeface="微软雅黑" panose="020B0503020204020204" charset="-122"/>
              <a:ea typeface="微软雅黑" panose="020B0503020204020204" charset="-122"/>
            </a:endParaRPr>
          </a:p>
          <a:p>
            <a:pPr marL="1200150" lvl="2" indent="-285750" eaLnBrk="0" hangingPunct="0">
              <a:lnSpc>
                <a:spcPct val="125000"/>
              </a:lnSpc>
              <a:spcBef>
                <a:spcPct val="20000"/>
              </a:spcBef>
              <a:buClr>
                <a:srgbClr val="FF0000"/>
              </a:buClr>
              <a:buSzPct val="60000"/>
              <a:buFont typeface="Wingdings" panose="05000000000000000000" pitchFamily="2" charset="2"/>
              <a:buChar char="ü"/>
            </a:pPr>
            <a:r>
              <a:rPr lang="zh-CN" altLang="en-US" sz="1400" b="0" dirty="0" smtClean="0">
                <a:latin typeface="微软雅黑" panose="020B0503020204020204" charset="-122"/>
                <a:ea typeface="微软雅黑" panose="020B0503020204020204" charset="-122"/>
              </a:rPr>
              <a:t>供应商（编码、名称、母公司、地址、所供备件、采购组、联系人 等</a:t>
            </a:r>
            <a:r>
              <a:rPr lang="en-US" altLang="zh-CN" sz="1400" b="0" dirty="0" smtClean="0">
                <a:latin typeface="微软雅黑" panose="020B0503020204020204" charset="-122"/>
                <a:ea typeface="微软雅黑" panose="020B0503020204020204" charset="-122"/>
              </a:rPr>
              <a:t>… </a:t>
            </a:r>
            <a:r>
              <a:rPr lang="zh-CN" altLang="en-US" sz="1400" b="0" dirty="0" smtClean="0">
                <a:latin typeface="微软雅黑" panose="020B0503020204020204" charset="-122"/>
                <a:ea typeface="微软雅黑" panose="020B0503020204020204" charset="-122"/>
              </a:rPr>
              <a:t>）</a:t>
            </a:r>
            <a:endParaRPr lang="zh-CN" altLang="en-US" sz="1400" b="0" dirty="0" smtClean="0">
              <a:latin typeface="微软雅黑" panose="020B0503020204020204" charset="-122"/>
              <a:ea typeface="微软雅黑" panose="020B0503020204020204" charset="-122"/>
            </a:endParaRPr>
          </a:p>
          <a:p>
            <a:pPr marL="1200150" lvl="2" indent="-285750" eaLnBrk="0" hangingPunct="0">
              <a:lnSpc>
                <a:spcPct val="125000"/>
              </a:lnSpc>
              <a:spcBef>
                <a:spcPct val="20000"/>
              </a:spcBef>
              <a:buClr>
                <a:srgbClr val="FF0000"/>
              </a:buClr>
              <a:buSzPct val="60000"/>
              <a:buFont typeface="Wingdings" panose="05000000000000000000" pitchFamily="2" charset="2"/>
              <a:buChar char="ü"/>
              <a:defRPr/>
            </a:pPr>
            <a:r>
              <a:rPr lang="zh-CN" altLang="en-US" sz="1400" b="0" dirty="0" smtClean="0">
                <a:latin typeface="微软雅黑" panose="020B0503020204020204" charset="-122"/>
                <a:ea typeface="微软雅黑" panose="020B0503020204020204" charset="-122"/>
              </a:rPr>
              <a:t>员工（</a:t>
            </a:r>
            <a:r>
              <a:rPr lang="en-US" altLang="zh-CN" sz="1400" b="0" dirty="0" smtClean="0">
                <a:latin typeface="微软雅黑" panose="020B0503020204020204" charset="-122"/>
                <a:ea typeface="微软雅黑" panose="020B0503020204020204" charset="-122"/>
              </a:rPr>
              <a:t>ID</a:t>
            </a:r>
            <a:r>
              <a:rPr lang="zh-CN" altLang="en-US" sz="1400" b="0" dirty="0" smtClean="0">
                <a:latin typeface="微软雅黑" panose="020B0503020204020204" charset="-122"/>
                <a:ea typeface="微软雅黑" panose="020B0503020204020204" charset="-122"/>
              </a:rPr>
              <a:t>、姓名、地址、部门</a:t>
            </a:r>
            <a:r>
              <a:rPr lang="en-US" altLang="zh-CN" sz="1400" b="0" dirty="0" smtClean="0">
                <a:latin typeface="微软雅黑" panose="020B0503020204020204" charset="-122"/>
                <a:ea typeface="微软雅黑" panose="020B0503020204020204" charset="-122"/>
              </a:rPr>
              <a:t>…</a:t>
            </a:r>
            <a:r>
              <a:rPr lang="zh-CN" altLang="en-US" sz="1400" b="0" dirty="0" smtClean="0">
                <a:latin typeface="微软雅黑" panose="020B0503020204020204" charset="-122"/>
                <a:ea typeface="微软雅黑" panose="020B0503020204020204" charset="-122"/>
              </a:rPr>
              <a:t>）</a:t>
            </a:r>
            <a:endParaRPr lang="zh-CN" altLang="en-US" sz="1400" b="0" dirty="0" smtClean="0">
              <a:latin typeface="微软雅黑" panose="020B0503020204020204" charset="-122"/>
              <a:ea typeface="微软雅黑" panose="020B0503020204020204" charset="-122"/>
            </a:endParaRPr>
          </a:p>
          <a:p>
            <a:pPr marL="271780" indent="-271780" eaLnBrk="0" hangingPunct="0">
              <a:lnSpc>
                <a:spcPct val="125000"/>
              </a:lnSpc>
              <a:spcBef>
                <a:spcPct val="20000"/>
              </a:spcBef>
              <a:buClr>
                <a:srgbClr val="FF0000"/>
              </a:buClr>
              <a:buSzPct val="60000"/>
              <a:buFont typeface="Wingdings" panose="05000000000000000000" pitchFamily="2" charset="2"/>
              <a:buChar char="p"/>
            </a:pPr>
            <a:r>
              <a:rPr lang="zh-CN" altLang="en-US" sz="1600" b="1" dirty="0" smtClean="0">
                <a:latin typeface="微软雅黑" panose="020B0503020204020204" charset="-122"/>
                <a:ea typeface="微软雅黑" panose="020B0503020204020204" charset="-122"/>
              </a:rPr>
              <a:t>主数据特点：</a:t>
            </a:r>
            <a:endParaRPr lang="zh-CN" altLang="en-US" sz="1600" b="1" dirty="0" smtClean="0">
              <a:latin typeface="微软雅黑" panose="020B0503020204020204" charset="-122"/>
              <a:ea typeface="微软雅黑" panose="020B0503020204020204" charset="-122"/>
            </a:endParaRPr>
          </a:p>
          <a:p>
            <a:pPr marL="742950" lvl="1" indent="-285750" eaLnBrk="0" hangingPunct="0">
              <a:lnSpc>
                <a:spcPct val="125000"/>
              </a:lnSpc>
              <a:spcBef>
                <a:spcPct val="20000"/>
              </a:spcBef>
              <a:buClr>
                <a:srgbClr val="FF0000"/>
              </a:buClr>
              <a:buSzPct val="60000"/>
              <a:buFont typeface="Wingdings" panose="05000000000000000000" pitchFamily="2" charset="2"/>
              <a:buChar char="Ø"/>
            </a:pPr>
            <a:r>
              <a:rPr lang="zh-CN" altLang="en-US" sz="1400" b="0" dirty="0" smtClean="0">
                <a:latin typeface="微软雅黑" panose="020B0503020204020204" charset="-122"/>
                <a:ea typeface="微软雅黑" panose="020B0503020204020204" charset="-122"/>
              </a:rPr>
              <a:t>业务系统关键数据，并非业务系统产生的衍生数据 </a:t>
            </a:r>
            <a:endParaRPr lang="zh-CN" altLang="en-US" sz="1400" b="0" dirty="0" smtClean="0">
              <a:latin typeface="微软雅黑" panose="020B0503020204020204" charset="-122"/>
              <a:ea typeface="微软雅黑" panose="020B0503020204020204" charset="-122"/>
            </a:endParaRPr>
          </a:p>
          <a:p>
            <a:pPr marL="742950" lvl="1" indent="-285750" eaLnBrk="0" hangingPunct="0">
              <a:lnSpc>
                <a:spcPct val="125000"/>
              </a:lnSpc>
              <a:spcBef>
                <a:spcPct val="20000"/>
              </a:spcBef>
              <a:buClr>
                <a:srgbClr val="FF0000"/>
              </a:buClr>
              <a:buSzPct val="60000"/>
              <a:buFont typeface="Wingdings" panose="05000000000000000000" pitchFamily="2" charset="2"/>
              <a:buChar char="Ø"/>
            </a:pPr>
            <a:r>
              <a:rPr lang="zh-CN" altLang="en-US" sz="1400" b="0" dirty="0" smtClean="0">
                <a:latin typeface="微软雅黑" panose="020B0503020204020204" charset="-122"/>
                <a:ea typeface="微软雅黑" panose="020B0503020204020204" charset="-122"/>
              </a:rPr>
              <a:t>数据变化速率较慢 </a:t>
            </a:r>
            <a:endParaRPr lang="zh-CN" altLang="en-US" sz="1400" b="0" dirty="0" smtClean="0">
              <a:latin typeface="微软雅黑" panose="020B0503020204020204" charset="-122"/>
              <a:ea typeface="微软雅黑" panose="020B0503020204020204" charset="-122"/>
            </a:endParaRPr>
          </a:p>
          <a:p>
            <a:pPr marL="742950" lvl="1" indent="-285750" eaLnBrk="0" hangingPunct="0">
              <a:lnSpc>
                <a:spcPct val="125000"/>
              </a:lnSpc>
              <a:spcBef>
                <a:spcPct val="20000"/>
              </a:spcBef>
              <a:buClr>
                <a:srgbClr val="FF0000"/>
              </a:buClr>
              <a:buSzPct val="60000"/>
              <a:buFont typeface="Wingdings" panose="05000000000000000000" pitchFamily="2" charset="2"/>
              <a:buChar char="Ø"/>
            </a:pPr>
            <a:r>
              <a:rPr lang="zh-CN" altLang="en-US" sz="1400" b="0" dirty="0" smtClean="0">
                <a:latin typeface="微软雅黑" panose="020B0503020204020204" charset="-122"/>
                <a:ea typeface="微软雅黑" panose="020B0503020204020204" charset="-122"/>
              </a:rPr>
              <a:t>需要在不同系统间共享 </a:t>
            </a:r>
            <a:endParaRPr lang="zh-CN" altLang="en-US" sz="1400" b="0" dirty="0" smtClean="0">
              <a:latin typeface="微软雅黑" panose="020B0503020204020204" charset="-122"/>
              <a:ea typeface="微软雅黑" panose="020B0503020204020204" charset="-122"/>
            </a:endParaRPr>
          </a:p>
          <a:p>
            <a:pPr marL="742950" lvl="1" indent="-285750" eaLnBrk="0" hangingPunct="0">
              <a:lnSpc>
                <a:spcPct val="125000"/>
              </a:lnSpc>
              <a:spcBef>
                <a:spcPct val="20000"/>
              </a:spcBef>
              <a:buClr>
                <a:srgbClr val="FF0000"/>
              </a:buClr>
              <a:buSzPct val="60000"/>
              <a:buFont typeface="Wingdings" panose="05000000000000000000" pitchFamily="2" charset="2"/>
              <a:buChar char="Ø"/>
            </a:pPr>
            <a:r>
              <a:rPr lang="zh-CN" altLang="en-US" sz="1400" b="0" dirty="0" smtClean="0">
                <a:latin typeface="微软雅黑" panose="020B0503020204020204" charset="-122"/>
                <a:ea typeface="微软雅黑" panose="020B0503020204020204" charset="-122"/>
              </a:rPr>
              <a:t>统计分析、数据仓库等系统关键数据 </a:t>
            </a:r>
            <a:endParaRPr lang="zh-CN" altLang="en-US" sz="1400" b="0" dirty="0" smtClean="0">
              <a:latin typeface="微软雅黑" panose="020B0503020204020204" charset="-122"/>
              <a:ea typeface="微软雅黑" panose="020B0503020204020204" charset="-122"/>
            </a:endParaRPr>
          </a:p>
          <a:p>
            <a:pPr marL="271780" indent="-271780" eaLnBrk="0" hangingPunct="0">
              <a:lnSpc>
                <a:spcPct val="125000"/>
              </a:lnSpc>
              <a:spcBef>
                <a:spcPct val="20000"/>
              </a:spcBef>
              <a:buClr>
                <a:srgbClr val="FF0000"/>
              </a:buClr>
              <a:buSzPct val="60000"/>
              <a:buFont typeface="Wingdings" panose="05000000000000000000" pitchFamily="2" charset="2"/>
              <a:buChar char="p"/>
            </a:pPr>
            <a:r>
              <a:rPr lang="zh-CN" altLang="en-US" sz="1600" b="1" dirty="0" smtClean="0">
                <a:latin typeface="微软雅黑" panose="020B0503020204020204" charset="-122"/>
                <a:ea typeface="微软雅黑" panose="020B0503020204020204" charset="-122"/>
              </a:rPr>
              <a:t>如何理解主数据管理 </a:t>
            </a:r>
            <a:endParaRPr lang="zh-CN" altLang="en-US" sz="1600" b="1" dirty="0" smtClean="0">
              <a:latin typeface="微软雅黑" panose="020B0503020204020204" charset="-122"/>
              <a:ea typeface="微软雅黑" panose="020B0503020204020204" charset="-122"/>
            </a:endParaRPr>
          </a:p>
          <a:p>
            <a:pPr marL="742950" lvl="1" indent="-285750" eaLnBrk="0" hangingPunct="0">
              <a:lnSpc>
                <a:spcPct val="125000"/>
              </a:lnSpc>
              <a:spcBef>
                <a:spcPct val="20000"/>
              </a:spcBef>
              <a:buClr>
                <a:srgbClr val="FF0000"/>
              </a:buClr>
              <a:buSzPct val="60000"/>
              <a:buFont typeface="Wingdings" panose="05000000000000000000" pitchFamily="2" charset="2"/>
              <a:buChar char="Ø"/>
            </a:pPr>
            <a:r>
              <a:rPr lang="zh-CN" altLang="en-US" sz="1400" b="0" dirty="0" smtClean="0">
                <a:latin typeface="微软雅黑" panose="020B0503020204020204" charset="-122"/>
                <a:ea typeface="微软雅黑" panose="020B0503020204020204" charset="-122"/>
              </a:rPr>
              <a:t>主数据管理是通过制定一系列的数据标准、数据管理规范，用于集团内各个应用系统来创建和维持准确、统一的核心商业实体（物料、客户）视图的业务流程</a:t>
            </a:r>
            <a:endParaRPr lang="en-US" altLang="zh-CN" sz="1400" b="0" dirty="0" smtClean="0">
              <a:latin typeface="微软雅黑" panose="020B0503020204020204" charset="-122"/>
              <a:ea typeface="微软雅黑" panose="020B0503020204020204" charset="-122"/>
            </a:endParaRPr>
          </a:p>
          <a:p>
            <a:pPr marL="271780" lvl="1" indent="-271780" eaLnBrk="0" hangingPunct="0">
              <a:lnSpc>
                <a:spcPct val="125000"/>
              </a:lnSpc>
              <a:spcBef>
                <a:spcPct val="20000"/>
              </a:spcBef>
              <a:buClr>
                <a:srgbClr val="FF0000"/>
              </a:buClr>
              <a:buSzPct val="60000"/>
              <a:buFont typeface="Wingdings" panose="05000000000000000000" pitchFamily="2" charset="2"/>
              <a:buChar char="p"/>
            </a:pPr>
            <a:r>
              <a:rPr lang="zh-CN" altLang="en-US" sz="1600" b="1" dirty="0" smtClean="0">
                <a:latin typeface="微软雅黑" panose="020B0503020204020204" charset="-122"/>
                <a:ea typeface="微软雅黑" panose="020B0503020204020204" charset="-122"/>
              </a:rPr>
              <a:t>主要挑战：</a:t>
            </a:r>
            <a:endParaRPr lang="en-US" altLang="zh-CN" sz="1600" b="1" dirty="0" smtClean="0">
              <a:latin typeface="微软雅黑" panose="020B0503020204020204" charset="-122"/>
              <a:ea typeface="微软雅黑" panose="020B0503020204020204" charset="-122"/>
            </a:endParaRPr>
          </a:p>
          <a:p>
            <a:pPr marL="742950" lvl="1" indent="-285750" eaLnBrk="0" hangingPunct="0">
              <a:lnSpc>
                <a:spcPct val="125000"/>
              </a:lnSpc>
              <a:spcBef>
                <a:spcPct val="20000"/>
              </a:spcBef>
              <a:buClr>
                <a:srgbClr val="FF0000"/>
              </a:buClr>
              <a:buSzPct val="60000"/>
              <a:buFont typeface="Wingdings" panose="05000000000000000000" pitchFamily="2" charset="2"/>
              <a:buChar char="Ø"/>
            </a:pPr>
            <a:r>
              <a:rPr lang="zh-CN" altLang="en-US" sz="1400" b="0" dirty="0" smtClean="0">
                <a:latin typeface="微软雅黑" panose="020B0503020204020204" charset="-122"/>
                <a:ea typeface="微软雅黑" panose="020B0503020204020204" charset="-122"/>
              </a:rPr>
              <a:t>描述核心商业实体，如物料、客户、供应商等数据的创建和传输继续呈指数级增长</a:t>
            </a:r>
            <a:endParaRPr lang="en-US" altLang="zh-CN" sz="1400" b="0" dirty="0" smtClean="0">
              <a:latin typeface="微软雅黑" panose="020B0503020204020204" charset="-122"/>
              <a:ea typeface="微软雅黑" panose="020B0503020204020204" charset="-122"/>
            </a:endParaRPr>
          </a:p>
          <a:p>
            <a:pPr marL="742950" lvl="1" indent="-285750" eaLnBrk="0" hangingPunct="0">
              <a:lnSpc>
                <a:spcPct val="125000"/>
              </a:lnSpc>
              <a:spcBef>
                <a:spcPct val="20000"/>
              </a:spcBef>
              <a:buClr>
                <a:srgbClr val="FF0000"/>
              </a:buClr>
              <a:buSzPct val="60000"/>
              <a:buFont typeface="Wingdings" panose="05000000000000000000" pitchFamily="2" charset="2"/>
              <a:buChar char="Ø"/>
            </a:pPr>
            <a:r>
              <a:rPr lang="zh-CN" altLang="en-US" sz="1400" b="0" dirty="0" smtClean="0">
                <a:latin typeface="微软雅黑" panose="020B0503020204020204" charset="-122"/>
                <a:ea typeface="微软雅黑" panose="020B0503020204020204" charset="-122"/>
              </a:rPr>
              <a:t>数据质量问题继续不断涌现</a:t>
            </a:r>
            <a:endParaRPr kumimoji="0" lang="zh-CN" altLang="en-US" sz="1400" b="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endParaRPr>
          </a:p>
        </p:txBody>
      </p:sp>
      <p:sp>
        <p:nvSpPr>
          <p:cNvPr id="58" name="标题 1"/>
          <p:cNvSpPr txBox="1"/>
          <p:nvPr/>
        </p:nvSpPr>
        <p:spPr>
          <a:xfrm>
            <a:off x="4987925" y="152400"/>
            <a:ext cx="4050665" cy="56388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3200" b="1" i="0" u="none" strike="noStrike" kern="1200" cap="none" spc="0" normalizeH="0" baseline="0" noProof="0" dirty="0" smtClean="0">
                <a:ln>
                  <a:noFill/>
                </a:ln>
                <a:solidFill>
                  <a:schemeClr val="bg1"/>
                </a:solidFill>
                <a:effectLst/>
                <a:uLnTx/>
                <a:uFillTx/>
                <a:latin typeface="微软雅黑" panose="020B0503020204020204" charset="-122"/>
                <a:ea typeface="微软雅黑" panose="020B0503020204020204" charset="-122"/>
                <a:cs typeface="+mj-cs"/>
              </a:rPr>
              <a:t>概述</a:t>
            </a:r>
            <a:r>
              <a:rPr kumimoji="0" lang="en-US" altLang="zh-CN" sz="3200" b="1" i="0" u="none" strike="noStrike" kern="1200" cap="none" spc="0" normalizeH="0" baseline="0" noProof="0" dirty="0" smtClean="0">
                <a:ln>
                  <a:noFill/>
                </a:ln>
                <a:solidFill>
                  <a:schemeClr val="bg1"/>
                </a:solidFill>
                <a:effectLst/>
                <a:uLnTx/>
                <a:uFillTx/>
                <a:latin typeface="微软雅黑" panose="020B0503020204020204" charset="-122"/>
                <a:ea typeface="微软雅黑" panose="020B0503020204020204" charset="-122"/>
                <a:cs typeface="+mj-cs"/>
              </a:rPr>
              <a:t>-</a:t>
            </a:r>
            <a:r>
              <a:rPr kumimoji="0" lang="zh-CN" altLang="en-US" sz="3200" b="1" i="0" u="none" strike="noStrike" kern="1200" cap="none" spc="0" normalizeH="0" baseline="0" noProof="0" dirty="0" smtClean="0">
                <a:ln>
                  <a:noFill/>
                </a:ln>
                <a:solidFill>
                  <a:schemeClr val="bg1"/>
                </a:solidFill>
                <a:effectLst/>
                <a:uLnTx/>
                <a:uFillTx/>
                <a:latin typeface="微软雅黑" panose="020B0503020204020204" charset="-122"/>
                <a:ea typeface="微软雅黑" panose="020B0503020204020204" charset="-122"/>
                <a:cs typeface="+mj-cs"/>
              </a:rPr>
              <a:t>主数据的定义</a:t>
            </a:r>
            <a:endParaRPr kumimoji="0" lang="zh-CN" altLang="en-US" sz="3200" b="1" i="0" u="none" strike="noStrike" kern="1200" cap="none" spc="0" normalizeH="0" baseline="0" noProof="0" dirty="0" smtClean="0">
              <a:ln>
                <a:noFill/>
              </a:ln>
              <a:solidFill>
                <a:schemeClr val="bg1"/>
              </a:solidFill>
              <a:effectLst/>
              <a:uLnTx/>
              <a:uFillTx/>
              <a:latin typeface="微软雅黑" panose="020B0503020204020204" charset="-122"/>
              <a:ea typeface="微软雅黑" panose="020B0503020204020204" charset="-122"/>
              <a:cs typeface="+mj-cs"/>
            </a:endParaRPr>
          </a:p>
        </p:txBody>
      </p:sp>
      <p:sp>
        <p:nvSpPr>
          <p:cNvPr id="59" name="标题 1"/>
          <p:cNvSpPr txBox="1"/>
          <p:nvPr/>
        </p:nvSpPr>
        <p:spPr bwMode="auto">
          <a:xfrm>
            <a:off x="251520" y="188640"/>
            <a:ext cx="3960440" cy="549275"/>
          </a:xfrm>
          <a:prstGeom prst="rect">
            <a:avLst/>
          </a:prstGeom>
          <a:noFill/>
          <a:ln w="9525">
            <a:noFill/>
            <a:miter lim="800000"/>
          </a:ln>
        </p:spPr>
        <p:txBody>
          <a:bodyPr vert="horz" wrap="square" lIns="91440" tIns="45720" rIns="91440" bIns="45720" numCol="1" anchor="b" anchorCtr="0" compatLnSpc="1"/>
          <a:lstStyle/>
          <a:p>
            <a:pPr marL="0" lvl="1" eaLnBrk="0" hangingPunct="0">
              <a:defRPr/>
            </a:pPr>
            <a:r>
              <a:rPr lang="zh-CN" altLang="en-US" sz="2600" dirty="0" smtClean="0">
                <a:solidFill>
                  <a:schemeClr val="bg1"/>
                </a:solidFill>
                <a:latin typeface="微软雅黑" panose="020B0503020204020204" charset="-122"/>
                <a:ea typeface="微软雅黑" panose="020B0503020204020204" charset="-122"/>
                <a:cs typeface="+mj-cs"/>
              </a:rPr>
              <a:t>什么是主数据管理</a:t>
            </a:r>
            <a:endParaRPr lang="en-US" altLang="zh-CN" sz="2600" dirty="0" smtClean="0">
              <a:solidFill>
                <a:schemeClr val="bg1"/>
              </a:solidFill>
              <a:latin typeface="微软雅黑" panose="020B0503020204020204" charset="-122"/>
              <a:ea typeface="微软雅黑" panose="020B0503020204020204" charset="-122"/>
              <a:cs typeface="+mj-cs"/>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81000" y="0"/>
            <a:ext cx="8229600" cy="838200"/>
          </a:xfrm>
        </p:spPr>
        <p:txBody>
          <a:bodyPr/>
          <a:lstStyle/>
          <a:p>
            <a:pPr>
              <a:defRPr/>
            </a:pPr>
            <a:r>
              <a:rPr lang="zh-CN" altLang="en-US" dirty="0" smtClean="0">
                <a:latin typeface="微软雅黑" panose="020B0503020204020204" charset="-122"/>
                <a:ea typeface="微软雅黑" panose="020B0503020204020204" charset="-122"/>
              </a:rPr>
              <a:t>目  录</a:t>
            </a:r>
            <a:endParaRPr lang="en-US" altLang="zh-CN" dirty="0" smtClean="0">
              <a:latin typeface="微软雅黑" panose="020B0503020204020204" charset="-122"/>
              <a:ea typeface="微软雅黑" panose="020B0503020204020204" charset="-122"/>
            </a:endParaRPr>
          </a:p>
        </p:txBody>
      </p:sp>
      <p:sp>
        <p:nvSpPr>
          <p:cNvPr id="20"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
        <p:nvSpPr>
          <p:cNvPr id="16" name="AutoShape 11"/>
          <p:cNvSpPr>
            <a:spLocks noChangeArrowheads="1"/>
          </p:cNvSpPr>
          <p:nvPr/>
        </p:nvSpPr>
        <p:spPr bwMode="auto">
          <a:xfrm>
            <a:off x="2123728" y="874812"/>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sz="1800" b="1" dirty="0" smtClean="0">
                <a:latin typeface="Arial" panose="020B0604020202020204" pitchFamily="34" charset="0"/>
                <a:cs typeface="+mn-cs"/>
              </a:rPr>
              <a:t>1</a:t>
            </a:r>
            <a:endParaRPr lang="en-GB" altLang="zh-CN" sz="1800" b="1" dirty="0">
              <a:latin typeface="Arial" panose="020B0604020202020204" pitchFamily="34" charset="0"/>
              <a:cs typeface="+mn-cs"/>
            </a:endParaRPr>
          </a:p>
        </p:txBody>
      </p:sp>
      <p:sp>
        <p:nvSpPr>
          <p:cNvPr id="43" name="AutoShape 11"/>
          <p:cNvSpPr>
            <a:spLocks noChangeArrowheads="1"/>
          </p:cNvSpPr>
          <p:nvPr/>
        </p:nvSpPr>
        <p:spPr bwMode="auto">
          <a:xfrm>
            <a:off x="2123728" y="1522884"/>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sz="1800" b="1" dirty="0" smtClean="0">
                <a:latin typeface="Arial" panose="020B0604020202020204" pitchFamily="34" charset="0"/>
                <a:cs typeface="+mn-cs"/>
              </a:rPr>
              <a:t>2</a:t>
            </a:r>
            <a:endParaRPr lang="en-GB" altLang="zh-CN" sz="1800" b="1" dirty="0">
              <a:latin typeface="Arial" panose="020B0604020202020204" pitchFamily="34" charset="0"/>
              <a:cs typeface="+mn-cs"/>
            </a:endParaRPr>
          </a:p>
        </p:txBody>
      </p:sp>
      <p:sp>
        <p:nvSpPr>
          <p:cNvPr id="44" name="AutoShape 3"/>
          <p:cNvSpPr>
            <a:spLocks noChangeArrowheads="1"/>
          </p:cNvSpPr>
          <p:nvPr/>
        </p:nvSpPr>
        <p:spPr bwMode="auto">
          <a:xfrm>
            <a:off x="2831183" y="1522884"/>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a:latin typeface="微软雅黑" panose="020B0503020204020204" charset="-122"/>
                <a:ea typeface="微软雅黑" panose="020B0503020204020204" charset="-122"/>
              </a:rPr>
              <a:t>术语及基本</a:t>
            </a:r>
            <a:r>
              <a:rPr lang="zh-CN" altLang="en-US" dirty="0" smtClean="0">
                <a:latin typeface="微软雅黑" panose="020B0503020204020204" charset="-122"/>
                <a:ea typeface="微软雅黑" panose="020B0503020204020204" charset="-122"/>
              </a:rPr>
              <a:t>概念</a:t>
            </a:r>
            <a:endParaRPr lang="zh-CN" altLang="en-US" dirty="0">
              <a:latin typeface="微软雅黑" panose="020B0503020204020204" charset="-122"/>
              <a:ea typeface="微软雅黑" panose="020B0503020204020204" charset="-122"/>
            </a:endParaRPr>
          </a:p>
        </p:txBody>
      </p:sp>
      <p:sp>
        <p:nvSpPr>
          <p:cNvPr id="45" name="AutoShape 11"/>
          <p:cNvSpPr>
            <a:spLocks noChangeArrowheads="1"/>
          </p:cNvSpPr>
          <p:nvPr/>
        </p:nvSpPr>
        <p:spPr bwMode="auto">
          <a:xfrm>
            <a:off x="2123728" y="2204864"/>
            <a:ext cx="552595" cy="432048"/>
          </a:xfrm>
          <a:prstGeom prst="roundRect">
            <a:avLst>
              <a:gd name="adj" fmla="val 16667"/>
            </a:avLst>
          </a:prstGeom>
          <a:solidFill>
            <a:srgbClr val="00B0F0"/>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solidFill>
                  <a:schemeClr val="bg1"/>
                </a:solidFill>
              </a:rPr>
              <a:t>3</a:t>
            </a:r>
            <a:endParaRPr lang="en-GB" altLang="zh-CN" sz="1800" b="1" dirty="0">
              <a:solidFill>
                <a:schemeClr val="bg1"/>
              </a:solidFill>
              <a:latin typeface="Arial" panose="020B0604020202020204" pitchFamily="34" charset="0"/>
              <a:cs typeface="+mn-cs"/>
            </a:endParaRPr>
          </a:p>
        </p:txBody>
      </p:sp>
      <p:sp>
        <p:nvSpPr>
          <p:cNvPr id="46" name="AutoShape 3"/>
          <p:cNvSpPr>
            <a:spLocks noChangeArrowheads="1"/>
          </p:cNvSpPr>
          <p:nvPr/>
        </p:nvSpPr>
        <p:spPr bwMode="auto">
          <a:xfrm>
            <a:off x="2831183" y="2204864"/>
            <a:ext cx="5413225" cy="432048"/>
          </a:xfrm>
          <a:prstGeom prst="roundRect">
            <a:avLst>
              <a:gd name="adj" fmla="val 16667"/>
            </a:avLst>
          </a:prstGeom>
          <a:solidFill>
            <a:srgbClr val="00B0F0"/>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a:solidFill>
                  <a:schemeClr val="bg1"/>
                </a:solidFill>
                <a:latin typeface="微软雅黑" panose="020B0503020204020204" charset="-122"/>
                <a:ea typeface="微软雅黑" panose="020B0503020204020204" charset="-122"/>
              </a:rPr>
              <a:t>主数据管理系统建设思路</a:t>
            </a:r>
            <a:endParaRPr lang="zh-CN" altLang="en-US" dirty="0">
              <a:solidFill>
                <a:schemeClr val="bg1"/>
              </a:solidFill>
              <a:latin typeface="微软雅黑" panose="020B0503020204020204" charset="-122"/>
              <a:ea typeface="微软雅黑" panose="020B0503020204020204" charset="-122"/>
            </a:endParaRPr>
          </a:p>
        </p:txBody>
      </p:sp>
      <p:sp>
        <p:nvSpPr>
          <p:cNvPr id="49" name="AutoShape 11"/>
          <p:cNvSpPr>
            <a:spLocks noChangeArrowheads="1"/>
          </p:cNvSpPr>
          <p:nvPr/>
        </p:nvSpPr>
        <p:spPr bwMode="auto">
          <a:xfrm>
            <a:off x="2123728" y="5157192"/>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GB" altLang="zh-CN" sz="1800" b="1" dirty="0" smtClean="0">
                <a:latin typeface="Arial" panose="020B0604020202020204" pitchFamily="34" charset="0"/>
                <a:cs typeface="+mn-cs"/>
              </a:rPr>
              <a:t>4</a:t>
            </a:r>
            <a:endParaRPr lang="en-GB" altLang="zh-CN" sz="1800" b="1" dirty="0">
              <a:latin typeface="Arial" panose="020B0604020202020204" pitchFamily="34" charset="0"/>
              <a:cs typeface="+mn-cs"/>
            </a:endParaRPr>
          </a:p>
        </p:txBody>
      </p:sp>
      <p:sp>
        <p:nvSpPr>
          <p:cNvPr id="50" name="AutoShape 3"/>
          <p:cNvSpPr>
            <a:spLocks noChangeArrowheads="1"/>
          </p:cNvSpPr>
          <p:nvPr/>
        </p:nvSpPr>
        <p:spPr bwMode="auto">
          <a:xfrm>
            <a:off x="2831183" y="5157192"/>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en-US" altLang="zh-CN" dirty="0" smtClean="0">
                <a:latin typeface="微软雅黑" panose="020B0503020204020204" charset="-122"/>
                <a:ea typeface="微软雅黑" panose="020B0503020204020204" charset="-122"/>
              </a:rPr>
              <a:t>XX</a:t>
            </a:r>
            <a:r>
              <a:rPr lang="zh-CN" altLang="en-US" dirty="0" smtClean="0">
                <a:latin typeface="微软雅黑" panose="020B0503020204020204" charset="-122"/>
                <a:ea typeface="微软雅黑" panose="020B0503020204020204" charset="-122"/>
              </a:rPr>
              <a:t>集团主数据管理工作建议</a:t>
            </a:r>
            <a:endParaRPr lang="zh-CN" altLang="en-US" dirty="0">
              <a:latin typeface="微软雅黑" panose="020B0503020204020204" charset="-122"/>
              <a:ea typeface="微软雅黑" panose="020B0503020204020204" charset="-122"/>
            </a:endParaRPr>
          </a:p>
        </p:txBody>
      </p:sp>
      <p:sp>
        <p:nvSpPr>
          <p:cNvPr id="51" name="AutoShape 11"/>
          <p:cNvSpPr>
            <a:spLocks noChangeArrowheads="1"/>
          </p:cNvSpPr>
          <p:nvPr/>
        </p:nvSpPr>
        <p:spPr bwMode="auto">
          <a:xfrm>
            <a:off x="2123728" y="5733256"/>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t>5</a:t>
            </a:r>
            <a:endParaRPr lang="en-GB" altLang="zh-CN" sz="1800" b="1" dirty="0">
              <a:latin typeface="Arial" panose="020B0604020202020204" pitchFamily="34" charset="0"/>
              <a:cs typeface="+mn-cs"/>
            </a:endParaRPr>
          </a:p>
        </p:txBody>
      </p:sp>
      <p:sp>
        <p:nvSpPr>
          <p:cNvPr id="52" name="AutoShape 3"/>
          <p:cNvSpPr>
            <a:spLocks noChangeArrowheads="1"/>
          </p:cNvSpPr>
          <p:nvPr/>
        </p:nvSpPr>
        <p:spPr bwMode="auto">
          <a:xfrm>
            <a:off x="2831183" y="5733256"/>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smtClean="0">
                <a:latin typeface="微软雅黑" panose="020B0503020204020204" charset="-122"/>
                <a:ea typeface="微软雅黑" panose="020B0503020204020204" charset="-122"/>
              </a:rPr>
              <a:t>案例介绍</a:t>
            </a:r>
            <a:endParaRPr lang="en-GB" altLang="zh-CN" dirty="0">
              <a:latin typeface="微软雅黑" panose="020B0503020204020204" charset="-122"/>
              <a:ea typeface="微软雅黑" panose="020B0503020204020204" charset="-122"/>
            </a:endParaRPr>
          </a:p>
        </p:txBody>
      </p:sp>
      <p:sp>
        <p:nvSpPr>
          <p:cNvPr id="53" name="AutoShape 3"/>
          <p:cNvSpPr>
            <a:spLocks noChangeArrowheads="1"/>
          </p:cNvSpPr>
          <p:nvPr/>
        </p:nvSpPr>
        <p:spPr bwMode="auto">
          <a:xfrm>
            <a:off x="3492360" y="3623848"/>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主数据管理实施方法论</a:t>
            </a:r>
            <a:endParaRPr lang="zh-CN" altLang="en-US" sz="1600" dirty="0">
              <a:latin typeface="微软雅黑" panose="020B0503020204020204" charset="-122"/>
              <a:ea typeface="微软雅黑" panose="020B0503020204020204" charset="-122"/>
            </a:endParaRPr>
          </a:p>
        </p:txBody>
      </p:sp>
      <p:sp>
        <p:nvSpPr>
          <p:cNvPr id="54" name="AutoShape 3"/>
          <p:cNvSpPr>
            <a:spLocks noChangeArrowheads="1"/>
          </p:cNvSpPr>
          <p:nvPr/>
        </p:nvSpPr>
        <p:spPr bwMode="auto">
          <a:xfrm>
            <a:off x="3492360" y="3200308"/>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某集团信息</a:t>
            </a:r>
            <a:r>
              <a:rPr lang="zh-CN" altLang="en-US" sz="1600" dirty="0">
                <a:latin typeface="微软雅黑" panose="020B0503020204020204" charset="-122"/>
                <a:ea typeface="微软雅黑" panose="020B0503020204020204" charset="-122"/>
              </a:rPr>
              <a:t>标准化建设思路</a:t>
            </a:r>
            <a:endParaRPr lang="zh-CN" altLang="en-US" sz="1600" dirty="0">
              <a:latin typeface="微软雅黑" panose="020B0503020204020204" charset="-122"/>
              <a:ea typeface="微软雅黑" panose="020B0503020204020204" charset="-122"/>
            </a:endParaRPr>
          </a:p>
        </p:txBody>
      </p:sp>
      <p:sp>
        <p:nvSpPr>
          <p:cNvPr id="55" name="AutoShape 3"/>
          <p:cNvSpPr>
            <a:spLocks noChangeArrowheads="1"/>
          </p:cNvSpPr>
          <p:nvPr/>
        </p:nvSpPr>
        <p:spPr bwMode="auto">
          <a:xfrm>
            <a:off x="3492360" y="4043292"/>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a:latin typeface="微软雅黑" panose="020B0503020204020204" charset="-122"/>
                <a:ea typeface="微软雅黑" panose="020B0503020204020204" charset="-122"/>
              </a:rPr>
              <a:t>物料</a:t>
            </a:r>
            <a:endParaRPr lang="zh-CN" altLang="en-US" sz="1600" dirty="0">
              <a:latin typeface="微软雅黑" panose="020B0503020204020204" charset="-122"/>
              <a:ea typeface="微软雅黑" panose="020B0503020204020204" charset="-122"/>
            </a:endParaRPr>
          </a:p>
        </p:txBody>
      </p:sp>
      <p:sp>
        <p:nvSpPr>
          <p:cNvPr id="56" name="AutoShape 3"/>
          <p:cNvSpPr>
            <a:spLocks noChangeArrowheads="1"/>
          </p:cNvSpPr>
          <p:nvPr/>
        </p:nvSpPr>
        <p:spPr bwMode="auto">
          <a:xfrm>
            <a:off x="3492360" y="4403268"/>
            <a:ext cx="4320000" cy="288000"/>
          </a:xfrm>
          <a:prstGeom prst="roundRect">
            <a:avLst>
              <a:gd name="adj" fmla="val 16667"/>
            </a:avLst>
          </a:prstGeom>
          <a:solidFill>
            <a:srgbClr val="00B0F0"/>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a:solidFill>
                  <a:schemeClr val="bg1"/>
                </a:solidFill>
                <a:latin typeface="微软雅黑" panose="020B0503020204020204" charset="-122"/>
                <a:ea typeface="微软雅黑" panose="020B0503020204020204" charset="-122"/>
              </a:rPr>
              <a:t>集成架构</a:t>
            </a:r>
            <a:endParaRPr lang="zh-CN" altLang="en-US" sz="1600" dirty="0">
              <a:solidFill>
                <a:schemeClr val="bg1"/>
              </a:solidFill>
              <a:latin typeface="微软雅黑" panose="020B0503020204020204" charset="-122"/>
              <a:ea typeface="微软雅黑" panose="020B0503020204020204" charset="-122"/>
            </a:endParaRPr>
          </a:p>
        </p:txBody>
      </p:sp>
      <p:sp>
        <p:nvSpPr>
          <p:cNvPr id="58" name="AutoShape 3"/>
          <p:cNvSpPr>
            <a:spLocks noChangeArrowheads="1"/>
          </p:cNvSpPr>
          <p:nvPr/>
        </p:nvSpPr>
        <p:spPr bwMode="auto">
          <a:xfrm>
            <a:off x="3492360" y="4763276"/>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软件硬件配置</a:t>
            </a:r>
            <a:endParaRPr lang="zh-CN" altLang="en-US" sz="1600" dirty="0">
              <a:latin typeface="微软雅黑" panose="020B0503020204020204" charset="-122"/>
              <a:ea typeface="微软雅黑" panose="020B0503020204020204" charset="-122"/>
            </a:endParaRPr>
          </a:p>
        </p:txBody>
      </p:sp>
      <p:sp>
        <p:nvSpPr>
          <p:cNvPr id="24" name="AutoShape 3"/>
          <p:cNvSpPr>
            <a:spLocks noChangeArrowheads="1"/>
          </p:cNvSpPr>
          <p:nvPr/>
        </p:nvSpPr>
        <p:spPr bwMode="auto">
          <a:xfrm>
            <a:off x="2843808" y="874812"/>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en-US" altLang="zh-CN" dirty="0" smtClean="0">
                <a:latin typeface="微软雅黑" panose="020B0503020204020204" charset="-122"/>
                <a:ea typeface="微软雅黑" panose="020B0503020204020204" charset="-122"/>
              </a:rPr>
              <a:t>A</a:t>
            </a:r>
            <a:r>
              <a:rPr lang="zh-CN" altLang="en-US" dirty="0" smtClean="0">
                <a:latin typeface="微软雅黑" panose="020B0503020204020204" charset="-122"/>
                <a:ea typeface="微软雅黑" panose="020B0503020204020204" charset="-122"/>
              </a:rPr>
              <a:t>公司介绍</a:t>
            </a:r>
            <a:endParaRPr lang="zh-CN" altLang="en-US" dirty="0">
              <a:latin typeface="微软雅黑" panose="020B0503020204020204" charset="-122"/>
              <a:ea typeface="微软雅黑" panose="020B0503020204020204" charset="-122"/>
            </a:endParaRPr>
          </a:p>
        </p:txBody>
      </p:sp>
      <p:sp>
        <p:nvSpPr>
          <p:cNvPr id="26" name="AutoShape 3"/>
          <p:cNvSpPr>
            <a:spLocks noChangeArrowheads="1"/>
          </p:cNvSpPr>
          <p:nvPr/>
        </p:nvSpPr>
        <p:spPr bwMode="auto">
          <a:xfrm>
            <a:off x="3491880" y="2780928"/>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a:latin typeface="微软雅黑" panose="020B0503020204020204" charset="-122"/>
                <a:ea typeface="微软雅黑" panose="020B0503020204020204" charset="-122"/>
              </a:rPr>
              <a:t>信息代码的内容、原则、方法</a:t>
            </a:r>
            <a:endParaRPr lang="zh-CN" altLang="en-US" sz="1600" dirty="0">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395536" y="188640"/>
            <a:ext cx="8229600" cy="548680"/>
          </a:xfrm>
        </p:spPr>
        <p:txBody>
          <a:bodyPr/>
          <a:lstStyle/>
          <a:p>
            <a:r>
              <a:rPr lang="zh-CN" altLang="en-US" dirty="0" smtClean="0"/>
              <a:t>主</a:t>
            </a:r>
            <a:r>
              <a:rPr lang="zh-CN" altLang="en-US" dirty="0"/>
              <a:t>数据管理</a:t>
            </a:r>
            <a:r>
              <a:rPr lang="zh-CN" altLang="en-US" dirty="0" smtClean="0"/>
              <a:t>系统分发</a:t>
            </a:r>
            <a:r>
              <a:rPr lang="zh-CN" altLang="en-US" dirty="0"/>
              <a:t>数据</a:t>
            </a:r>
            <a:r>
              <a:rPr lang="zh-CN" altLang="en-US" dirty="0" smtClean="0"/>
              <a:t>示意图</a:t>
            </a:r>
            <a:endParaRPr lang="zh-CN" altLang="en-US" dirty="0"/>
          </a:p>
        </p:txBody>
      </p:sp>
      <p:sp>
        <p:nvSpPr>
          <p:cNvPr id="7"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
        <p:nvSpPr>
          <p:cNvPr id="38" name="矩形 37"/>
          <p:cNvSpPr/>
          <p:nvPr/>
        </p:nvSpPr>
        <p:spPr bwMode="auto">
          <a:xfrm>
            <a:off x="726831" y="1048420"/>
            <a:ext cx="7596554" cy="1028700"/>
          </a:xfrm>
          <a:prstGeom prst="rect">
            <a:avLst/>
          </a:prstGeom>
          <a:solidFill>
            <a:srgbClr val="FFFFFF"/>
          </a:solidFill>
          <a:ln w="38100" cap="flat" cmpd="sng" algn="ctr">
            <a:solidFill>
              <a:schemeClr val="accent1">
                <a:lumMod val="60000"/>
                <a:lumOff val="40000"/>
              </a:schemeClr>
            </a:solidFill>
            <a:prstDash val="solid"/>
            <a:round/>
            <a:headEnd type="none" w="med" len="med"/>
            <a:tailEnd type="none" w="med" len="med"/>
          </a:ln>
          <a:effectLst>
            <a:outerShdw blurRad="50800" dist="50800" dir="5400000" algn="ctr" rotWithShape="0">
              <a:srgbClr val="000000">
                <a:alpha val="74000"/>
              </a:srgbClr>
            </a:outerShdw>
          </a:effectLst>
        </p:spPr>
        <p:txBody>
          <a:bodyPr lIns="54000" rIns="54000"/>
          <a:lstStyle/>
          <a:p>
            <a:pPr algn="ctr" eaLnBrk="0" hangingPunct="0">
              <a:spcBef>
                <a:spcPct val="20000"/>
              </a:spcBef>
              <a:buClr>
                <a:schemeClr val="accent1"/>
              </a:buClr>
              <a:buFont typeface="Wingdings" panose="05000000000000000000" pitchFamily="2" charset="2"/>
              <a:buNone/>
              <a:defRPr/>
            </a:pPr>
            <a:endParaRPr lang="zh-CN" altLang="en-US" sz="1200" b="1">
              <a:latin typeface="微软雅黑" panose="020B0503020204020204" charset="-122"/>
              <a:ea typeface="微软雅黑" panose="020B0503020204020204" charset="-122"/>
            </a:endParaRPr>
          </a:p>
        </p:txBody>
      </p:sp>
      <p:sp>
        <p:nvSpPr>
          <p:cNvPr id="39" name="棱台 4"/>
          <p:cNvSpPr>
            <a:spLocks noChangeArrowheads="1"/>
          </p:cNvSpPr>
          <p:nvPr/>
        </p:nvSpPr>
        <p:spPr bwMode="auto">
          <a:xfrm>
            <a:off x="902677" y="1277020"/>
            <a:ext cx="1101969" cy="482600"/>
          </a:xfrm>
          <a:prstGeom prst="bevel">
            <a:avLst>
              <a:gd name="adj" fmla="val 12500"/>
            </a:avLst>
          </a:prstGeom>
          <a:solidFill>
            <a:srgbClr val="FFFFFF"/>
          </a:solidFill>
          <a:ln w="9525" algn="ctr">
            <a:solidFill>
              <a:srgbClr val="000000"/>
            </a:solidFill>
            <a:round/>
          </a:ln>
        </p:spPr>
        <p:txBody>
          <a:bodyPr lIns="54000" rIns="54000"/>
          <a:lstStyle/>
          <a:p>
            <a:pPr algn="ctr" eaLnBrk="0" hangingPunct="0">
              <a:spcBef>
                <a:spcPct val="20000"/>
              </a:spcBef>
              <a:buClr>
                <a:schemeClr val="accent1"/>
              </a:buClr>
              <a:buFont typeface="Wingdings" panose="05000000000000000000" pitchFamily="2" charset="2"/>
              <a:buNone/>
            </a:pPr>
            <a:r>
              <a:rPr lang="zh-CN" altLang="en-US" sz="1200" b="1" dirty="0" smtClean="0">
                <a:latin typeface="微软雅黑" panose="020B0503020204020204" charset="-122"/>
                <a:ea typeface="微软雅黑" panose="020B0503020204020204" charset="-122"/>
              </a:rPr>
              <a:t>物料代码申请</a:t>
            </a:r>
            <a:endParaRPr lang="zh-CN" altLang="en-US" sz="1200" b="1" dirty="0">
              <a:latin typeface="微软雅黑" panose="020B0503020204020204" charset="-122"/>
              <a:ea typeface="微软雅黑" panose="020B0503020204020204" charset="-122"/>
            </a:endParaRPr>
          </a:p>
        </p:txBody>
      </p:sp>
      <p:sp>
        <p:nvSpPr>
          <p:cNvPr id="40" name="棱台 39"/>
          <p:cNvSpPr/>
          <p:nvPr/>
        </p:nvSpPr>
        <p:spPr bwMode="auto">
          <a:xfrm>
            <a:off x="2473569" y="1315120"/>
            <a:ext cx="1184031" cy="596900"/>
          </a:xfrm>
          <a:prstGeom prst="bevel">
            <a:avLst/>
          </a:prstGeom>
          <a:solidFill>
            <a:schemeClr val="accent1">
              <a:lumMod val="40000"/>
              <a:lumOff val="60000"/>
            </a:schemeClr>
          </a:solidFill>
          <a:ln w="9525" cap="flat" cmpd="sng" algn="ctr">
            <a:solidFill>
              <a:srgbClr val="000000"/>
            </a:solidFill>
            <a:prstDash val="solid"/>
            <a:round/>
            <a:headEnd type="none" w="med" len="med"/>
            <a:tailEnd type="none" w="med" len="med"/>
          </a:ln>
          <a:effectLst/>
        </p:spPr>
        <p:txBody>
          <a:bodyPr lIns="54000" rIns="54000"/>
          <a:lstStyle/>
          <a:p>
            <a:pPr algn="ctr" eaLnBrk="0" hangingPunct="0">
              <a:spcBef>
                <a:spcPct val="20000"/>
              </a:spcBef>
              <a:buClr>
                <a:schemeClr val="accent1"/>
              </a:buClr>
              <a:buFont typeface="Wingdings" panose="05000000000000000000" pitchFamily="2" charset="2"/>
              <a:buNone/>
              <a:defRPr/>
            </a:pPr>
            <a:r>
              <a:rPr lang="zh-CN" altLang="en-US" sz="1400" b="1" dirty="0" smtClean="0">
                <a:latin typeface="微软雅黑" panose="020B0503020204020204" charset="-122"/>
                <a:ea typeface="微软雅黑" panose="020B0503020204020204" charset="-122"/>
              </a:rPr>
              <a:t>编码审批</a:t>
            </a:r>
            <a:endParaRPr lang="zh-CN" altLang="en-US" sz="1400" b="1" dirty="0">
              <a:latin typeface="微软雅黑" panose="020B0503020204020204" charset="-122"/>
              <a:ea typeface="微软雅黑" panose="020B0503020204020204" charset="-122"/>
            </a:endParaRPr>
          </a:p>
        </p:txBody>
      </p:sp>
      <p:sp>
        <p:nvSpPr>
          <p:cNvPr id="41" name="棱台 40"/>
          <p:cNvSpPr/>
          <p:nvPr/>
        </p:nvSpPr>
        <p:spPr bwMode="auto">
          <a:xfrm>
            <a:off x="5474677" y="1327820"/>
            <a:ext cx="1101969" cy="584200"/>
          </a:xfrm>
          <a:prstGeom prst="bevel">
            <a:avLst/>
          </a:prstGeom>
          <a:solidFill>
            <a:schemeClr val="accent1">
              <a:lumMod val="40000"/>
              <a:lumOff val="60000"/>
            </a:schemeClr>
          </a:solidFill>
          <a:ln w="9525" cap="flat" cmpd="sng" algn="ctr">
            <a:solidFill>
              <a:srgbClr val="000000"/>
            </a:solidFill>
            <a:prstDash val="solid"/>
            <a:round/>
            <a:headEnd type="none" w="med" len="med"/>
            <a:tailEnd type="none" w="med" len="med"/>
          </a:ln>
          <a:effectLst/>
        </p:spPr>
        <p:txBody>
          <a:bodyPr lIns="54000" rIns="54000"/>
          <a:lstStyle/>
          <a:p>
            <a:pPr algn="ctr" eaLnBrk="0" hangingPunct="0">
              <a:spcBef>
                <a:spcPct val="20000"/>
              </a:spcBef>
              <a:buClr>
                <a:schemeClr val="accent1"/>
              </a:buClr>
              <a:buFont typeface="Wingdings" panose="05000000000000000000" pitchFamily="2" charset="2"/>
              <a:buNone/>
              <a:defRPr/>
            </a:pPr>
            <a:r>
              <a:rPr lang="zh-CN" altLang="en-US" sz="1400" b="1" dirty="0">
                <a:latin typeface="微软雅黑" panose="020B0503020204020204" charset="-122"/>
                <a:ea typeface="微软雅黑" panose="020B0503020204020204" charset="-122"/>
              </a:rPr>
              <a:t>生成分发信息</a:t>
            </a:r>
            <a:endParaRPr lang="zh-CN" altLang="en-US" sz="1400" b="1" dirty="0">
              <a:latin typeface="微软雅黑" panose="020B0503020204020204" charset="-122"/>
              <a:ea typeface="微软雅黑" panose="020B0503020204020204" charset="-122"/>
            </a:endParaRPr>
          </a:p>
        </p:txBody>
      </p:sp>
      <p:sp>
        <p:nvSpPr>
          <p:cNvPr id="42" name="棱台 41"/>
          <p:cNvSpPr/>
          <p:nvPr/>
        </p:nvSpPr>
        <p:spPr bwMode="auto">
          <a:xfrm>
            <a:off x="6940062" y="1327820"/>
            <a:ext cx="1078523" cy="596900"/>
          </a:xfrm>
          <a:prstGeom prst="bevel">
            <a:avLst/>
          </a:prstGeom>
          <a:solidFill>
            <a:schemeClr val="accent1">
              <a:lumMod val="40000"/>
              <a:lumOff val="60000"/>
            </a:schemeClr>
          </a:solidFill>
          <a:ln w="9525" cap="flat" cmpd="sng" algn="ctr">
            <a:solidFill>
              <a:srgbClr val="000000"/>
            </a:solidFill>
            <a:prstDash val="solid"/>
            <a:round/>
            <a:headEnd type="none" w="med" len="med"/>
            <a:tailEnd type="none" w="med" len="med"/>
          </a:ln>
          <a:effectLst/>
        </p:spPr>
        <p:txBody>
          <a:bodyPr lIns="54000" rIns="54000"/>
          <a:lstStyle/>
          <a:p>
            <a:pPr algn="ctr" eaLnBrk="0" hangingPunct="0">
              <a:spcBef>
                <a:spcPct val="20000"/>
              </a:spcBef>
              <a:buClr>
                <a:schemeClr val="accent1"/>
              </a:buClr>
              <a:buFont typeface="Wingdings" panose="05000000000000000000" pitchFamily="2" charset="2"/>
              <a:buNone/>
              <a:defRPr/>
            </a:pPr>
            <a:r>
              <a:rPr lang="zh-CN" altLang="en-US" sz="1400" b="1" dirty="0">
                <a:latin typeface="微软雅黑" panose="020B0503020204020204" charset="-122"/>
                <a:ea typeface="微软雅黑" panose="020B0503020204020204" charset="-122"/>
              </a:rPr>
              <a:t>分发日志管理</a:t>
            </a:r>
            <a:endParaRPr lang="zh-CN" altLang="en-US" sz="1400" b="1" dirty="0">
              <a:latin typeface="微软雅黑" panose="020B0503020204020204" charset="-122"/>
              <a:ea typeface="微软雅黑" panose="020B0503020204020204" charset="-122"/>
            </a:endParaRPr>
          </a:p>
        </p:txBody>
      </p:sp>
      <p:sp>
        <p:nvSpPr>
          <p:cNvPr id="43" name="棱台 42"/>
          <p:cNvSpPr/>
          <p:nvPr/>
        </p:nvSpPr>
        <p:spPr bwMode="auto">
          <a:xfrm>
            <a:off x="4021016" y="1315120"/>
            <a:ext cx="1101969" cy="584200"/>
          </a:xfrm>
          <a:prstGeom prst="bevel">
            <a:avLst/>
          </a:prstGeom>
          <a:solidFill>
            <a:schemeClr val="accent1">
              <a:lumMod val="40000"/>
              <a:lumOff val="60000"/>
            </a:schemeClr>
          </a:solidFill>
          <a:ln w="9525" cap="flat" cmpd="sng" algn="ctr">
            <a:solidFill>
              <a:srgbClr val="000000"/>
            </a:solidFill>
            <a:prstDash val="solid"/>
            <a:round/>
            <a:headEnd type="none" w="med" len="med"/>
            <a:tailEnd type="none" w="med" len="med"/>
          </a:ln>
          <a:effectLst/>
        </p:spPr>
        <p:txBody>
          <a:bodyPr lIns="54000" rIns="54000"/>
          <a:lstStyle/>
          <a:p>
            <a:pPr algn="ctr" eaLnBrk="0" hangingPunct="0">
              <a:spcBef>
                <a:spcPct val="20000"/>
              </a:spcBef>
              <a:buClr>
                <a:schemeClr val="accent1"/>
              </a:buClr>
              <a:buFont typeface="Wingdings" panose="05000000000000000000" pitchFamily="2" charset="2"/>
              <a:buNone/>
              <a:defRPr/>
            </a:pPr>
            <a:r>
              <a:rPr lang="zh-CN" altLang="en-US" sz="1400" b="1" dirty="0" smtClean="0">
                <a:latin typeface="微软雅黑" panose="020B0503020204020204" charset="-122"/>
                <a:ea typeface="微软雅黑" panose="020B0503020204020204" charset="-122"/>
              </a:rPr>
              <a:t>编码</a:t>
            </a:r>
            <a:r>
              <a:rPr lang="zh-CN" altLang="en-US" sz="1400" b="1" dirty="0">
                <a:latin typeface="微软雅黑" panose="020B0503020204020204" charset="-122"/>
                <a:ea typeface="微软雅黑" panose="020B0503020204020204" charset="-122"/>
              </a:rPr>
              <a:t>下载</a:t>
            </a:r>
            <a:endParaRPr lang="zh-CN" altLang="en-US" sz="1400" b="1" dirty="0">
              <a:latin typeface="微软雅黑" panose="020B0503020204020204" charset="-122"/>
              <a:ea typeface="微软雅黑" panose="020B0503020204020204" charset="-122"/>
            </a:endParaRPr>
          </a:p>
        </p:txBody>
      </p:sp>
      <p:sp>
        <p:nvSpPr>
          <p:cNvPr id="44" name="矩形 43"/>
          <p:cNvSpPr/>
          <p:nvPr/>
        </p:nvSpPr>
        <p:spPr bwMode="auto">
          <a:xfrm>
            <a:off x="691662" y="2953420"/>
            <a:ext cx="7655169" cy="1295400"/>
          </a:xfrm>
          <a:prstGeom prst="rect">
            <a:avLst/>
          </a:prstGeom>
          <a:solidFill>
            <a:srgbClr val="FFFFFF"/>
          </a:solidFill>
          <a:ln w="38100" cap="flat" cmpd="sng" algn="ctr">
            <a:solidFill>
              <a:schemeClr val="accent2">
                <a:lumMod val="75000"/>
              </a:schemeClr>
            </a:solidFill>
            <a:prstDash val="solid"/>
            <a:round/>
            <a:headEnd type="none" w="med" len="med"/>
            <a:tailEnd type="none" w="med" len="med"/>
          </a:ln>
          <a:effectLst>
            <a:outerShdw blurRad="50800" dist="50800" dir="5400000" algn="ctr" rotWithShape="0">
              <a:srgbClr val="000000">
                <a:alpha val="74000"/>
              </a:srgbClr>
            </a:outerShdw>
          </a:effectLst>
        </p:spPr>
        <p:txBody>
          <a:bodyPr lIns="54000" rIns="54000"/>
          <a:lstStyle/>
          <a:p>
            <a:pPr algn="ctr" eaLnBrk="0" hangingPunct="0">
              <a:spcBef>
                <a:spcPct val="20000"/>
              </a:spcBef>
              <a:buClr>
                <a:schemeClr val="accent1"/>
              </a:buClr>
              <a:buFont typeface="Wingdings" panose="05000000000000000000" pitchFamily="2" charset="2"/>
              <a:buNone/>
              <a:defRPr/>
            </a:pPr>
            <a:endParaRPr lang="zh-CN" altLang="en-US" sz="1200" b="1">
              <a:latin typeface="微软雅黑" panose="020B0503020204020204" charset="-122"/>
              <a:ea typeface="微软雅黑" panose="020B0503020204020204" charset="-122"/>
            </a:endParaRPr>
          </a:p>
        </p:txBody>
      </p:sp>
      <p:sp>
        <p:nvSpPr>
          <p:cNvPr id="45" name="流程图: 预定义过程 10"/>
          <p:cNvSpPr>
            <a:spLocks noChangeArrowheads="1"/>
          </p:cNvSpPr>
          <p:nvPr/>
        </p:nvSpPr>
        <p:spPr bwMode="auto">
          <a:xfrm>
            <a:off x="855785" y="3220120"/>
            <a:ext cx="1746738" cy="825500"/>
          </a:xfrm>
          <a:prstGeom prst="flowChartPredefinedProcess">
            <a:avLst/>
          </a:prstGeom>
          <a:solidFill>
            <a:srgbClr val="FFFFFF"/>
          </a:solidFill>
          <a:ln w="9525" algn="ctr">
            <a:solidFill>
              <a:srgbClr val="000000"/>
            </a:solidFill>
            <a:round/>
          </a:ln>
        </p:spPr>
        <p:txBody>
          <a:bodyPr lIns="54000" rIns="54000"/>
          <a:lstStyle/>
          <a:p>
            <a:pPr algn="ctr" eaLnBrk="0" hangingPunct="0">
              <a:spcBef>
                <a:spcPct val="20000"/>
              </a:spcBef>
              <a:buClr>
                <a:schemeClr val="accent1"/>
              </a:buClr>
              <a:buFont typeface="Wingdings" panose="05000000000000000000" pitchFamily="2" charset="2"/>
              <a:buNone/>
            </a:pPr>
            <a:r>
              <a:rPr lang="zh-CN" altLang="en-US" sz="1600" b="1">
                <a:latin typeface="微软雅黑" panose="020B0503020204020204" charset="-122"/>
                <a:ea typeface="微软雅黑" panose="020B0503020204020204" charset="-122"/>
              </a:rPr>
              <a:t>接收传输信息并返回接收日志</a:t>
            </a:r>
            <a:endParaRPr lang="zh-CN" altLang="en-US" sz="1600" b="1">
              <a:latin typeface="微软雅黑" panose="020B0503020204020204" charset="-122"/>
              <a:ea typeface="微软雅黑" panose="020B0503020204020204" charset="-122"/>
            </a:endParaRPr>
          </a:p>
        </p:txBody>
      </p:sp>
      <p:sp>
        <p:nvSpPr>
          <p:cNvPr id="46" name="棱台 45"/>
          <p:cNvSpPr/>
          <p:nvPr/>
        </p:nvSpPr>
        <p:spPr bwMode="auto">
          <a:xfrm>
            <a:off x="902677" y="1302420"/>
            <a:ext cx="1101969" cy="622300"/>
          </a:xfrm>
          <a:prstGeom prst="bevel">
            <a:avLst/>
          </a:prstGeom>
          <a:solidFill>
            <a:schemeClr val="accent1">
              <a:lumMod val="40000"/>
              <a:lumOff val="60000"/>
            </a:schemeClr>
          </a:solidFill>
          <a:ln w="9525" cap="flat" cmpd="sng" algn="ctr">
            <a:solidFill>
              <a:srgbClr val="000000"/>
            </a:solidFill>
            <a:prstDash val="solid"/>
            <a:round/>
            <a:headEnd type="none" w="med" len="med"/>
            <a:tailEnd type="none" w="med" len="med"/>
          </a:ln>
          <a:effectLst/>
        </p:spPr>
        <p:txBody>
          <a:bodyPr lIns="54000" rIns="54000"/>
          <a:lstStyle/>
          <a:p>
            <a:pPr algn="ctr" eaLnBrk="0" hangingPunct="0">
              <a:spcBef>
                <a:spcPct val="20000"/>
              </a:spcBef>
              <a:buClr>
                <a:schemeClr val="accent1"/>
              </a:buClr>
              <a:buFont typeface="Wingdings" panose="05000000000000000000" pitchFamily="2" charset="2"/>
              <a:buNone/>
              <a:defRPr/>
            </a:pPr>
            <a:r>
              <a:rPr lang="zh-CN" altLang="en-US" sz="1400" b="1" dirty="0" smtClean="0">
                <a:latin typeface="微软雅黑" panose="020B0503020204020204" charset="-122"/>
                <a:ea typeface="微软雅黑" panose="020B0503020204020204" charset="-122"/>
              </a:rPr>
              <a:t>编码</a:t>
            </a:r>
            <a:r>
              <a:rPr lang="zh-CN" altLang="en-US" sz="1400" b="1" dirty="0">
                <a:latin typeface="微软雅黑" panose="020B0503020204020204" charset="-122"/>
                <a:ea typeface="微软雅黑" panose="020B0503020204020204" charset="-122"/>
              </a:rPr>
              <a:t>申请</a:t>
            </a:r>
            <a:endParaRPr lang="zh-CN" altLang="en-US" sz="1400" b="1" dirty="0">
              <a:latin typeface="微软雅黑" panose="020B0503020204020204" charset="-122"/>
              <a:ea typeface="微软雅黑" panose="020B0503020204020204" charset="-122"/>
            </a:endParaRPr>
          </a:p>
        </p:txBody>
      </p:sp>
      <p:sp>
        <p:nvSpPr>
          <p:cNvPr id="47" name="流程图: 预定义过程 12"/>
          <p:cNvSpPr>
            <a:spLocks noChangeArrowheads="1"/>
          </p:cNvSpPr>
          <p:nvPr/>
        </p:nvSpPr>
        <p:spPr bwMode="auto">
          <a:xfrm>
            <a:off x="2860431" y="3220120"/>
            <a:ext cx="2543908" cy="863600"/>
          </a:xfrm>
          <a:prstGeom prst="flowChartPredefinedProcess">
            <a:avLst/>
          </a:prstGeom>
          <a:solidFill>
            <a:srgbClr val="FFFFFF"/>
          </a:solidFill>
          <a:ln w="9525" algn="ctr">
            <a:solidFill>
              <a:srgbClr val="000000"/>
            </a:solidFill>
            <a:round/>
          </a:ln>
        </p:spPr>
        <p:txBody>
          <a:bodyPr lIns="54000" rIns="54000"/>
          <a:lstStyle/>
          <a:p>
            <a:pPr algn="ctr" eaLnBrk="0" hangingPunct="0">
              <a:spcBef>
                <a:spcPct val="20000"/>
              </a:spcBef>
              <a:buClr>
                <a:schemeClr val="accent1"/>
              </a:buClr>
              <a:buFont typeface="Wingdings" panose="05000000000000000000" pitchFamily="2" charset="2"/>
              <a:buNone/>
            </a:pPr>
            <a:r>
              <a:rPr lang="zh-CN" altLang="en-US" sz="1600" b="1" dirty="0">
                <a:latin typeface="微软雅黑" panose="020B0503020204020204" charset="-122"/>
                <a:ea typeface="微软雅黑" panose="020B0503020204020204" charset="-122"/>
              </a:rPr>
              <a:t>分析信息并将信息转换</a:t>
            </a:r>
            <a:r>
              <a:rPr lang="zh-CN" altLang="en-US" sz="1600" b="1" dirty="0" smtClean="0">
                <a:latin typeface="微软雅黑" panose="020B0503020204020204" charset="-122"/>
                <a:ea typeface="微软雅黑" panose="020B0503020204020204" charset="-122"/>
              </a:rPr>
              <a:t>为所</a:t>
            </a:r>
            <a:r>
              <a:rPr lang="zh-CN" altLang="en-US" sz="1600" b="1" dirty="0">
                <a:latin typeface="微软雅黑" panose="020B0503020204020204" charset="-122"/>
                <a:ea typeface="微软雅黑" panose="020B0503020204020204" charset="-122"/>
              </a:rPr>
              <a:t>需格式信息</a:t>
            </a:r>
            <a:endParaRPr lang="zh-CN" altLang="en-US" sz="1600" b="1" dirty="0">
              <a:latin typeface="微软雅黑" panose="020B0503020204020204" charset="-122"/>
              <a:ea typeface="微软雅黑" panose="020B0503020204020204" charset="-122"/>
            </a:endParaRPr>
          </a:p>
        </p:txBody>
      </p:sp>
      <p:sp>
        <p:nvSpPr>
          <p:cNvPr id="48" name="流程图: 预定义过程 13"/>
          <p:cNvSpPr>
            <a:spLocks noChangeArrowheads="1"/>
          </p:cNvSpPr>
          <p:nvPr/>
        </p:nvSpPr>
        <p:spPr bwMode="auto">
          <a:xfrm>
            <a:off x="5884984" y="3245520"/>
            <a:ext cx="2086708" cy="825500"/>
          </a:xfrm>
          <a:prstGeom prst="flowChartPredefinedProcess">
            <a:avLst/>
          </a:prstGeom>
          <a:solidFill>
            <a:srgbClr val="FFFFFF"/>
          </a:solidFill>
          <a:ln w="9525" algn="ctr">
            <a:solidFill>
              <a:srgbClr val="000000"/>
            </a:solidFill>
            <a:round/>
          </a:ln>
        </p:spPr>
        <p:txBody>
          <a:bodyPr lIns="54000" rIns="54000"/>
          <a:lstStyle/>
          <a:p>
            <a:pPr algn="ctr" eaLnBrk="0" hangingPunct="0">
              <a:spcBef>
                <a:spcPct val="20000"/>
              </a:spcBef>
              <a:buClr>
                <a:schemeClr val="accent1"/>
              </a:buClr>
              <a:buFont typeface="Wingdings" panose="05000000000000000000" pitchFamily="2" charset="2"/>
              <a:buNone/>
            </a:pPr>
            <a:r>
              <a:rPr lang="zh-CN" altLang="en-US" sz="1600" b="1">
                <a:latin typeface="微软雅黑" panose="020B0503020204020204" charset="-122"/>
                <a:ea typeface="微软雅黑" panose="020B0503020204020204" charset="-122"/>
              </a:rPr>
              <a:t>发送信息到目标服务器并接收分发日志</a:t>
            </a:r>
            <a:endParaRPr lang="zh-CN" altLang="en-US" sz="1600" b="1">
              <a:latin typeface="微软雅黑" panose="020B0503020204020204" charset="-122"/>
              <a:ea typeface="微软雅黑" panose="020B0503020204020204" charset="-122"/>
            </a:endParaRPr>
          </a:p>
        </p:txBody>
      </p:sp>
      <p:sp>
        <p:nvSpPr>
          <p:cNvPr id="49" name="矩形 48"/>
          <p:cNvSpPr/>
          <p:nvPr/>
        </p:nvSpPr>
        <p:spPr bwMode="auto">
          <a:xfrm>
            <a:off x="750277" y="5125120"/>
            <a:ext cx="7631723" cy="1087884"/>
          </a:xfrm>
          <a:prstGeom prst="rect">
            <a:avLst/>
          </a:prstGeom>
          <a:solidFill>
            <a:srgbClr val="FFFFFF"/>
          </a:solidFill>
          <a:ln w="38100" cap="flat" cmpd="sng" algn="ctr">
            <a:solidFill>
              <a:schemeClr val="accent5">
                <a:lumMod val="60000"/>
                <a:lumOff val="40000"/>
              </a:schemeClr>
            </a:solidFill>
            <a:prstDash val="solid"/>
            <a:round/>
            <a:headEnd type="none" w="med" len="med"/>
            <a:tailEnd type="none" w="med" len="med"/>
          </a:ln>
          <a:effectLst>
            <a:outerShdw blurRad="50800" dist="50800" dir="5400000" algn="ctr" rotWithShape="0">
              <a:srgbClr val="000000">
                <a:alpha val="74000"/>
              </a:srgbClr>
            </a:outerShdw>
          </a:effectLst>
        </p:spPr>
        <p:txBody>
          <a:bodyPr lIns="54000" rIns="54000"/>
          <a:lstStyle/>
          <a:p>
            <a:pPr algn="ctr" eaLnBrk="0" hangingPunct="0">
              <a:spcBef>
                <a:spcPct val="20000"/>
              </a:spcBef>
              <a:buClr>
                <a:schemeClr val="accent1"/>
              </a:buClr>
              <a:buFont typeface="Wingdings" panose="05000000000000000000" pitchFamily="2" charset="2"/>
              <a:buNone/>
              <a:defRPr/>
            </a:pPr>
            <a:endParaRPr lang="zh-CN" altLang="en-US" sz="1200" b="1">
              <a:latin typeface="微软雅黑" panose="020B0503020204020204" charset="-122"/>
              <a:ea typeface="微软雅黑" panose="020B0503020204020204" charset="-122"/>
            </a:endParaRPr>
          </a:p>
        </p:txBody>
      </p:sp>
      <p:sp>
        <p:nvSpPr>
          <p:cNvPr id="50" name="流程图: 磁盘 49"/>
          <p:cNvSpPr/>
          <p:nvPr/>
        </p:nvSpPr>
        <p:spPr bwMode="auto">
          <a:xfrm>
            <a:off x="1055077" y="5455320"/>
            <a:ext cx="1101969" cy="622300"/>
          </a:xfrm>
          <a:prstGeom prst="flowChartMagneticDisk">
            <a:avLst/>
          </a:prstGeom>
          <a:solidFill>
            <a:schemeClr val="accent5">
              <a:lumMod val="75000"/>
            </a:schemeClr>
          </a:solidFill>
          <a:ln w="9525" cap="flat" cmpd="sng" algn="ctr">
            <a:solidFill>
              <a:srgbClr val="000000"/>
            </a:solidFill>
            <a:prstDash val="solid"/>
            <a:round/>
            <a:headEnd type="none" w="med" len="med"/>
            <a:tailEnd type="none" w="med" len="med"/>
          </a:ln>
          <a:effectLst/>
        </p:spPr>
        <p:txBody>
          <a:bodyPr lIns="54000" rIns="54000"/>
          <a:lstStyle/>
          <a:p>
            <a:pPr algn="ctr" eaLnBrk="0" hangingPunct="0">
              <a:spcBef>
                <a:spcPct val="20000"/>
              </a:spcBef>
              <a:buClr>
                <a:schemeClr val="accent1"/>
              </a:buClr>
              <a:buFont typeface="Wingdings" panose="05000000000000000000" pitchFamily="2" charset="2"/>
              <a:buNone/>
              <a:defRPr/>
            </a:pPr>
            <a:r>
              <a:rPr lang="en-US" altLang="zh-CN" sz="1400" dirty="0" smtClean="0">
                <a:solidFill>
                  <a:schemeClr val="bg1"/>
                </a:solidFill>
                <a:latin typeface="微软雅黑" panose="020B0503020204020204" charset="-122"/>
                <a:ea typeface="微软雅黑" panose="020B0503020204020204" charset="-122"/>
              </a:rPr>
              <a:t>SAP</a:t>
            </a:r>
            <a:endParaRPr lang="zh-CN" altLang="en-US" sz="1400" b="1" dirty="0">
              <a:solidFill>
                <a:schemeClr val="bg1"/>
              </a:solidFill>
              <a:latin typeface="微软雅黑" panose="020B0503020204020204" charset="-122"/>
              <a:ea typeface="微软雅黑" panose="020B0503020204020204" charset="-122"/>
            </a:endParaRPr>
          </a:p>
        </p:txBody>
      </p:sp>
      <p:sp>
        <p:nvSpPr>
          <p:cNvPr id="51" name="流程图: 磁盘 50"/>
          <p:cNvSpPr/>
          <p:nvPr/>
        </p:nvSpPr>
        <p:spPr bwMode="auto">
          <a:xfrm>
            <a:off x="2508739" y="5480720"/>
            <a:ext cx="1101969" cy="622300"/>
          </a:xfrm>
          <a:prstGeom prst="flowChartMagneticDisk">
            <a:avLst/>
          </a:prstGeom>
          <a:solidFill>
            <a:schemeClr val="accent5">
              <a:lumMod val="75000"/>
            </a:schemeClr>
          </a:solidFill>
          <a:ln w="9525" cap="flat" cmpd="sng" algn="ctr">
            <a:solidFill>
              <a:srgbClr val="000000"/>
            </a:solidFill>
            <a:prstDash val="solid"/>
            <a:round/>
            <a:headEnd type="none" w="med" len="med"/>
            <a:tailEnd type="none" w="med" len="med"/>
          </a:ln>
          <a:effectLst/>
        </p:spPr>
        <p:txBody>
          <a:bodyPr lIns="54000" rIns="54000"/>
          <a:lstStyle/>
          <a:p>
            <a:pPr algn="ctr" eaLnBrk="0" hangingPunct="0">
              <a:spcBef>
                <a:spcPct val="20000"/>
              </a:spcBef>
              <a:buClr>
                <a:schemeClr val="accent1"/>
              </a:buClr>
              <a:buFont typeface="Wingdings" panose="05000000000000000000" pitchFamily="2" charset="2"/>
              <a:buNone/>
              <a:defRPr/>
            </a:pPr>
            <a:r>
              <a:rPr lang="en-US" altLang="zh-CN" sz="1400" dirty="0" smtClean="0">
                <a:solidFill>
                  <a:schemeClr val="bg1"/>
                </a:solidFill>
                <a:latin typeface="微软雅黑" panose="020B0503020204020204" charset="-122"/>
                <a:ea typeface="微软雅黑" panose="020B0503020204020204" charset="-122"/>
              </a:rPr>
              <a:t>PDM</a:t>
            </a:r>
            <a:endParaRPr lang="zh-CN" altLang="en-US" sz="1400" b="1" dirty="0">
              <a:solidFill>
                <a:schemeClr val="bg1"/>
              </a:solidFill>
              <a:latin typeface="微软雅黑" panose="020B0503020204020204" charset="-122"/>
              <a:ea typeface="微软雅黑" panose="020B0503020204020204" charset="-122"/>
            </a:endParaRPr>
          </a:p>
        </p:txBody>
      </p:sp>
      <p:sp>
        <p:nvSpPr>
          <p:cNvPr id="52" name="流程图: 磁盘 51"/>
          <p:cNvSpPr/>
          <p:nvPr/>
        </p:nvSpPr>
        <p:spPr bwMode="auto">
          <a:xfrm>
            <a:off x="4114800" y="5442620"/>
            <a:ext cx="1101969" cy="622300"/>
          </a:xfrm>
          <a:prstGeom prst="flowChartMagneticDisk">
            <a:avLst/>
          </a:prstGeom>
          <a:solidFill>
            <a:schemeClr val="accent5">
              <a:lumMod val="75000"/>
            </a:schemeClr>
          </a:solidFill>
          <a:ln w="9525" cap="flat" cmpd="sng" algn="ctr">
            <a:solidFill>
              <a:srgbClr val="000000"/>
            </a:solidFill>
            <a:prstDash val="solid"/>
            <a:round/>
            <a:headEnd type="none" w="med" len="med"/>
            <a:tailEnd type="none" w="med" len="med"/>
          </a:ln>
          <a:effectLst/>
        </p:spPr>
        <p:txBody>
          <a:bodyPr lIns="54000" rIns="54000"/>
          <a:lstStyle/>
          <a:p>
            <a:pPr algn="ctr" eaLnBrk="0" hangingPunct="0">
              <a:spcBef>
                <a:spcPct val="20000"/>
              </a:spcBef>
              <a:buClr>
                <a:schemeClr val="accent1"/>
              </a:buClr>
              <a:buFont typeface="Wingdings" panose="05000000000000000000" pitchFamily="2" charset="2"/>
              <a:buNone/>
              <a:defRPr/>
            </a:pPr>
            <a:r>
              <a:rPr lang="en-US" altLang="zh-CN" sz="1400" b="1" dirty="0" smtClean="0">
                <a:solidFill>
                  <a:schemeClr val="bg1"/>
                </a:solidFill>
                <a:latin typeface="微软雅黑" panose="020B0503020204020204" charset="-122"/>
                <a:ea typeface="微软雅黑" panose="020B0503020204020204" charset="-122"/>
              </a:rPr>
              <a:t>CAPP</a:t>
            </a:r>
            <a:endParaRPr lang="zh-CN" altLang="en-US" sz="1400" b="1" dirty="0">
              <a:solidFill>
                <a:schemeClr val="bg1"/>
              </a:solidFill>
              <a:latin typeface="微软雅黑" panose="020B0503020204020204" charset="-122"/>
              <a:ea typeface="微软雅黑" panose="020B0503020204020204" charset="-122"/>
            </a:endParaRPr>
          </a:p>
        </p:txBody>
      </p:sp>
      <p:sp>
        <p:nvSpPr>
          <p:cNvPr id="53" name="流程图: 磁盘 52"/>
          <p:cNvSpPr/>
          <p:nvPr/>
        </p:nvSpPr>
        <p:spPr bwMode="auto">
          <a:xfrm>
            <a:off x="5720862" y="5442620"/>
            <a:ext cx="1101969" cy="622300"/>
          </a:xfrm>
          <a:prstGeom prst="flowChartMagneticDisk">
            <a:avLst/>
          </a:prstGeom>
          <a:solidFill>
            <a:schemeClr val="accent5">
              <a:lumMod val="75000"/>
            </a:schemeClr>
          </a:solidFill>
          <a:ln w="9525" cap="flat" cmpd="sng" algn="ctr">
            <a:solidFill>
              <a:srgbClr val="000000"/>
            </a:solidFill>
            <a:prstDash val="solid"/>
            <a:round/>
            <a:headEnd type="none" w="med" len="med"/>
            <a:tailEnd type="none" w="med" len="med"/>
          </a:ln>
          <a:effectLst/>
        </p:spPr>
        <p:txBody>
          <a:bodyPr lIns="54000" rIns="54000"/>
          <a:lstStyle/>
          <a:p>
            <a:pPr algn="ctr" eaLnBrk="0" hangingPunct="0">
              <a:spcBef>
                <a:spcPct val="20000"/>
              </a:spcBef>
              <a:buClr>
                <a:schemeClr val="accent1"/>
              </a:buClr>
              <a:buFont typeface="Wingdings" panose="05000000000000000000" pitchFamily="2" charset="2"/>
              <a:buNone/>
              <a:defRPr/>
            </a:pPr>
            <a:r>
              <a:rPr lang="en-US" altLang="zh-CN" sz="1400" b="1" dirty="0" smtClean="0">
                <a:solidFill>
                  <a:schemeClr val="bg1"/>
                </a:solidFill>
                <a:latin typeface="微软雅黑" panose="020B0503020204020204" charset="-122"/>
                <a:ea typeface="微软雅黑" panose="020B0503020204020204" charset="-122"/>
              </a:rPr>
              <a:t>Solid Edge</a:t>
            </a:r>
            <a:endParaRPr lang="zh-CN" altLang="en-US" sz="1400" b="1" dirty="0">
              <a:solidFill>
                <a:schemeClr val="bg1"/>
              </a:solidFill>
              <a:latin typeface="微软雅黑" panose="020B0503020204020204" charset="-122"/>
              <a:ea typeface="微软雅黑" panose="020B0503020204020204" charset="-122"/>
            </a:endParaRPr>
          </a:p>
        </p:txBody>
      </p:sp>
      <p:sp>
        <p:nvSpPr>
          <p:cNvPr id="54" name="下箭头 19"/>
          <p:cNvSpPr>
            <a:spLocks noChangeArrowheads="1"/>
          </p:cNvSpPr>
          <p:nvPr/>
        </p:nvSpPr>
        <p:spPr bwMode="auto">
          <a:xfrm>
            <a:off x="1735016" y="2153320"/>
            <a:ext cx="375138" cy="825500"/>
          </a:xfrm>
          <a:prstGeom prst="downArrow">
            <a:avLst>
              <a:gd name="adj1" fmla="val 50000"/>
              <a:gd name="adj2" fmla="val 50001"/>
            </a:avLst>
          </a:prstGeom>
          <a:solidFill>
            <a:srgbClr val="00B050"/>
          </a:solidFill>
          <a:ln w="9525" algn="ctr">
            <a:solidFill>
              <a:srgbClr val="000000"/>
            </a:solidFill>
            <a:round/>
          </a:ln>
        </p:spPr>
        <p:txBody>
          <a:bodyPr lIns="54000" rIns="54000"/>
          <a:lstStyle/>
          <a:p>
            <a:pPr algn="ctr" eaLnBrk="0" hangingPunct="0">
              <a:spcBef>
                <a:spcPct val="20000"/>
              </a:spcBef>
              <a:buClr>
                <a:schemeClr val="accent1"/>
              </a:buClr>
              <a:buFont typeface="Wingdings" panose="05000000000000000000" pitchFamily="2" charset="2"/>
              <a:buNone/>
            </a:pPr>
            <a:endParaRPr lang="zh-CN" altLang="en-US" sz="1050" b="1">
              <a:latin typeface="微软雅黑" panose="020B0503020204020204" charset="-122"/>
              <a:ea typeface="微软雅黑" panose="020B0503020204020204" charset="-122"/>
            </a:endParaRPr>
          </a:p>
        </p:txBody>
      </p:sp>
      <p:sp>
        <p:nvSpPr>
          <p:cNvPr id="55" name="上箭头 20"/>
          <p:cNvSpPr>
            <a:spLocks noChangeArrowheads="1"/>
          </p:cNvSpPr>
          <p:nvPr/>
        </p:nvSpPr>
        <p:spPr bwMode="auto">
          <a:xfrm>
            <a:off x="2649415" y="2140620"/>
            <a:ext cx="398585" cy="787400"/>
          </a:xfrm>
          <a:prstGeom prst="upArrow">
            <a:avLst>
              <a:gd name="adj1" fmla="val 50000"/>
              <a:gd name="adj2" fmla="val 50004"/>
            </a:avLst>
          </a:prstGeom>
          <a:solidFill>
            <a:srgbClr val="FFC000"/>
          </a:solidFill>
          <a:ln w="9525" algn="ctr">
            <a:solidFill>
              <a:srgbClr val="000000"/>
            </a:solidFill>
            <a:round/>
          </a:ln>
        </p:spPr>
        <p:txBody>
          <a:bodyPr lIns="54000" rIns="54000"/>
          <a:lstStyle/>
          <a:p>
            <a:pPr algn="ctr" eaLnBrk="0" hangingPunct="0">
              <a:spcBef>
                <a:spcPct val="20000"/>
              </a:spcBef>
              <a:buClr>
                <a:schemeClr val="accent1"/>
              </a:buClr>
              <a:buFont typeface="Wingdings" panose="05000000000000000000" pitchFamily="2" charset="2"/>
              <a:buNone/>
            </a:pPr>
            <a:endParaRPr lang="zh-CN" altLang="en-US" sz="1050" b="1">
              <a:latin typeface="微软雅黑" panose="020B0503020204020204" charset="-122"/>
              <a:ea typeface="微软雅黑" panose="020B0503020204020204" charset="-122"/>
            </a:endParaRPr>
          </a:p>
        </p:txBody>
      </p:sp>
      <p:sp>
        <p:nvSpPr>
          <p:cNvPr id="56" name="上箭头 21"/>
          <p:cNvSpPr>
            <a:spLocks noChangeArrowheads="1"/>
          </p:cNvSpPr>
          <p:nvPr/>
        </p:nvSpPr>
        <p:spPr bwMode="auto">
          <a:xfrm>
            <a:off x="6916616" y="2166020"/>
            <a:ext cx="363415" cy="736600"/>
          </a:xfrm>
          <a:prstGeom prst="upArrow">
            <a:avLst>
              <a:gd name="adj1" fmla="val 50000"/>
              <a:gd name="adj2" fmla="val 49996"/>
            </a:avLst>
          </a:prstGeom>
          <a:solidFill>
            <a:srgbClr val="FFC000"/>
          </a:solidFill>
          <a:ln w="9525" algn="ctr">
            <a:solidFill>
              <a:srgbClr val="000000"/>
            </a:solidFill>
            <a:round/>
          </a:ln>
        </p:spPr>
        <p:txBody>
          <a:bodyPr lIns="54000" rIns="54000"/>
          <a:lstStyle/>
          <a:p>
            <a:pPr algn="ctr" eaLnBrk="0" hangingPunct="0">
              <a:spcBef>
                <a:spcPct val="20000"/>
              </a:spcBef>
              <a:buClr>
                <a:schemeClr val="accent1"/>
              </a:buClr>
              <a:buFont typeface="Wingdings" panose="05000000000000000000" pitchFamily="2" charset="2"/>
              <a:buNone/>
            </a:pPr>
            <a:endParaRPr lang="zh-CN" altLang="en-US" sz="1050" b="1">
              <a:latin typeface="微软雅黑" panose="020B0503020204020204" charset="-122"/>
              <a:ea typeface="微软雅黑" panose="020B0503020204020204" charset="-122"/>
            </a:endParaRPr>
          </a:p>
        </p:txBody>
      </p:sp>
      <p:sp>
        <p:nvSpPr>
          <p:cNvPr id="57" name="下箭头 22"/>
          <p:cNvSpPr>
            <a:spLocks noChangeArrowheads="1"/>
          </p:cNvSpPr>
          <p:nvPr/>
        </p:nvSpPr>
        <p:spPr bwMode="auto">
          <a:xfrm>
            <a:off x="1758462" y="4299620"/>
            <a:ext cx="363415" cy="812800"/>
          </a:xfrm>
          <a:prstGeom prst="downArrow">
            <a:avLst>
              <a:gd name="adj1" fmla="val 50000"/>
              <a:gd name="adj2" fmla="val 49998"/>
            </a:avLst>
          </a:prstGeom>
          <a:solidFill>
            <a:srgbClr val="00B050"/>
          </a:solidFill>
          <a:ln w="9525" algn="ctr">
            <a:solidFill>
              <a:srgbClr val="000000"/>
            </a:solidFill>
            <a:round/>
          </a:ln>
        </p:spPr>
        <p:txBody>
          <a:bodyPr lIns="54000" rIns="54000"/>
          <a:lstStyle/>
          <a:p>
            <a:pPr algn="ctr" eaLnBrk="0" hangingPunct="0">
              <a:spcBef>
                <a:spcPct val="20000"/>
              </a:spcBef>
              <a:buClr>
                <a:schemeClr val="accent1"/>
              </a:buClr>
              <a:buFont typeface="Wingdings" panose="05000000000000000000" pitchFamily="2" charset="2"/>
              <a:buNone/>
            </a:pPr>
            <a:endParaRPr lang="zh-CN" altLang="en-US" sz="1050" b="1">
              <a:latin typeface="微软雅黑" panose="020B0503020204020204" charset="-122"/>
              <a:ea typeface="微软雅黑" panose="020B0503020204020204" charset="-122"/>
            </a:endParaRPr>
          </a:p>
        </p:txBody>
      </p:sp>
      <p:sp>
        <p:nvSpPr>
          <p:cNvPr id="58" name="上箭头 23"/>
          <p:cNvSpPr>
            <a:spLocks noChangeArrowheads="1"/>
          </p:cNvSpPr>
          <p:nvPr/>
        </p:nvSpPr>
        <p:spPr bwMode="auto">
          <a:xfrm>
            <a:off x="6986954" y="4299620"/>
            <a:ext cx="398585" cy="800100"/>
          </a:xfrm>
          <a:prstGeom prst="upArrow">
            <a:avLst>
              <a:gd name="adj1" fmla="val 50000"/>
              <a:gd name="adj2" fmla="val 50004"/>
            </a:avLst>
          </a:prstGeom>
          <a:solidFill>
            <a:srgbClr val="FFC000"/>
          </a:solidFill>
          <a:ln w="9525" algn="ctr">
            <a:solidFill>
              <a:srgbClr val="000000"/>
            </a:solidFill>
            <a:round/>
          </a:ln>
        </p:spPr>
        <p:txBody>
          <a:bodyPr lIns="54000" rIns="54000"/>
          <a:lstStyle/>
          <a:p>
            <a:pPr algn="ctr" eaLnBrk="0" hangingPunct="0">
              <a:spcBef>
                <a:spcPct val="20000"/>
              </a:spcBef>
              <a:buClr>
                <a:schemeClr val="accent1"/>
              </a:buClr>
              <a:buFont typeface="Wingdings" panose="05000000000000000000" pitchFamily="2" charset="2"/>
              <a:buNone/>
            </a:pPr>
            <a:endParaRPr lang="zh-CN" altLang="en-US" sz="1050" b="1">
              <a:latin typeface="微软雅黑" panose="020B0503020204020204" charset="-122"/>
              <a:ea typeface="微软雅黑" panose="020B0503020204020204" charset="-122"/>
            </a:endParaRPr>
          </a:p>
        </p:txBody>
      </p:sp>
      <p:sp>
        <p:nvSpPr>
          <p:cNvPr id="59" name="矩形 24"/>
          <p:cNvSpPr>
            <a:spLocks noChangeArrowheads="1"/>
          </p:cNvSpPr>
          <p:nvPr/>
        </p:nvSpPr>
        <p:spPr bwMode="auto">
          <a:xfrm>
            <a:off x="7022123" y="5480720"/>
            <a:ext cx="1090246" cy="596900"/>
          </a:xfrm>
          <a:prstGeom prst="rect">
            <a:avLst/>
          </a:prstGeom>
          <a:noFill/>
          <a:ln w="0" algn="ctr">
            <a:noFill/>
            <a:round/>
          </a:ln>
        </p:spPr>
        <p:txBody>
          <a:bodyPr lIns="54000" rIns="54000"/>
          <a:lstStyle/>
          <a:p>
            <a:pPr algn="ctr" eaLnBrk="0" hangingPunct="0">
              <a:spcBef>
                <a:spcPct val="20000"/>
              </a:spcBef>
              <a:buClr>
                <a:schemeClr val="accent1"/>
              </a:buClr>
              <a:buFont typeface="Wingdings" panose="05000000000000000000" pitchFamily="2" charset="2"/>
              <a:buNone/>
            </a:pPr>
            <a:r>
              <a:rPr lang="en-US" altLang="zh-CN" sz="2800" b="1">
                <a:solidFill>
                  <a:schemeClr val="accent2"/>
                </a:solidFill>
                <a:latin typeface="微软雅黑" panose="020B0503020204020204" charset="-122"/>
                <a:ea typeface="微软雅黑" panose="020B0503020204020204" charset="-122"/>
              </a:rPr>
              <a:t>........</a:t>
            </a:r>
            <a:endParaRPr lang="zh-CN" altLang="en-US" sz="2800" b="1">
              <a:solidFill>
                <a:schemeClr val="accent2"/>
              </a:solidFill>
              <a:latin typeface="微软雅黑" panose="020B0503020204020204" charset="-122"/>
              <a:ea typeface="微软雅黑" panose="020B0503020204020204" charset="-122"/>
            </a:endParaRPr>
          </a:p>
        </p:txBody>
      </p:sp>
      <p:sp>
        <p:nvSpPr>
          <p:cNvPr id="60" name="矩形 25"/>
          <p:cNvSpPr>
            <a:spLocks noChangeArrowheads="1"/>
          </p:cNvSpPr>
          <p:nvPr/>
        </p:nvSpPr>
        <p:spPr bwMode="auto">
          <a:xfrm>
            <a:off x="832338" y="2242220"/>
            <a:ext cx="890954" cy="609600"/>
          </a:xfrm>
          <a:prstGeom prst="rect">
            <a:avLst/>
          </a:prstGeom>
          <a:noFill/>
          <a:ln w="9525" algn="ctr">
            <a:noFill/>
            <a:round/>
          </a:ln>
        </p:spPr>
        <p:txBody>
          <a:bodyPr lIns="54000" rIns="54000"/>
          <a:lstStyle/>
          <a:p>
            <a:pPr algn="ctr" eaLnBrk="0" hangingPunct="0">
              <a:spcBef>
                <a:spcPct val="20000"/>
              </a:spcBef>
              <a:buClr>
                <a:schemeClr val="accent1"/>
              </a:buClr>
              <a:buFont typeface="Wingdings" panose="05000000000000000000" pitchFamily="2" charset="2"/>
              <a:buNone/>
            </a:pPr>
            <a:r>
              <a:rPr lang="zh-CN" altLang="en-US" sz="1400" b="1" dirty="0" smtClean="0">
                <a:latin typeface="微软雅黑" panose="020B0503020204020204" charset="-122"/>
                <a:ea typeface="微软雅黑" panose="020B0503020204020204" charset="-122"/>
              </a:rPr>
              <a:t>传输编码</a:t>
            </a:r>
            <a:r>
              <a:rPr lang="zh-CN" altLang="en-US" sz="1400" b="1" dirty="0">
                <a:latin typeface="微软雅黑" panose="020B0503020204020204" charset="-122"/>
                <a:ea typeface="微软雅黑" panose="020B0503020204020204" charset="-122"/>
              </a:rPr>
              <a:t>信息</a:t>
            </a:r>
            <a:endParaRPr lang="zh-CN" altLang="en-US" sz="1400" b="1" dirty="0">
              <a:latin typeface="微软雅黑" panose="020B0503020204020204" charset="-122"/>
              <a:ea typeface="微软雅黑" panose="020B0503020204020204" charset="-122"/>
            </a:endParaRPr>
          </a:p>
        </p:txBody>
      </p:sp>
      <p:sp>
        <p:nvSpPr>
          <p:cNvPr id="61" name="矩形 27"/>
          <p:cNvSpPr>
            <a:spLocks noChangeArrowheads="1"/>
          </p:cNvSpPr>
          <p:nvPr/>
        </p:nvSpPr>
        <p:spPr bwMode="auto">
          <a:xfrm>
            <a:off x="3188677" y="2267620"/>
            <a:ext cx="890954" cy="609600"/>
          </a:xfrm>
          <a:prstGeom prst="rect">
            <a:avLst/>
          </a:prstGeom>
          <a:noFill/>
          <a:ln w="9525" algn="ctr">
            <a:noFill/>
            <a:round/>
          </a:ln>
        </p:spPr>
        <p:txBody>
          <a:bodyPr lIns="54000" rIns="54000"/>
          <a:lstStyle/>
          <a:p>
            <a:pPr algn="ctr" eaLnBrk="0" hangingPunct="0">
              <a:spcBef>
                <a:spcPct val="20000"/>
              </a:spcBef>
              <a:buClr>
                <a:schemeClr val="accent1"/>
              </a:buClr>
              <a:buFont typeface="Wingdings" panose="05000000000000000000" pitchFamily="2" charset="2"/>
              <a:buNone/>
            </a:pPr>
            <a:r>
              <a:rPr lang="zh-CN" altLang="en-US" sz="1400" b="1" dirty="0">
                <a:latin typeface="微软雅黑" panose="020B0503020204020204" charset="-122"/>
                <a:ea typeface="微软雅黑" panose="020B0503020204020204" charset="-122"/>
              </a:rPr>
              <a:t>返回接收信息日志</a:t>
            </a:r>
            <a:endParaRPr lang="zh-CN" altLang="en-US" sz="1400" b="1" dirty="0">
              <a:latin typeface="微软雅黑" panose="020B0503020204020204" charset="-122"/>
              <a:ea typeface="微软雅黑" panose="020B0503020204020204" charset="-122"/>
            </a:endParaRPr>
          </a:p>
        </p:txBody>
      </p:sp>
      <p:sp>
        <p:nvSpPr>
          <p:cNvPr id="62" name="矩形 28"/>
          <p:cNvSpPr>
            <a:spLocks noChangeArrowheads="1"/>
          </p:cNvSpPr>
          <p:nvPr/>
        </p:nvSpPr>
        <p:spPr bwMode="auto">
          <a:xfrm>
            <a:off x="785446" y="4388520"/>
            <a:ext cx="890954" cy="609600"/>
          </a:xfrm>
          <a:prstGeom prst="rect">
            <a:avLst/>
          </a:prstGeom>
          <a:noFill/>
          <a:ln w="9525" algn="ctr">
            <a:noFill/>
            <a:round/>
          </a:ln>
        </p:spPr>
        <p:txBody>
          <a:bodyPr lIns="54000" rIns="54000"/>
          <a:lstStyle/>
          <a:p>
            <a:pPr algn="ctr" eaLnBrk="0" hangingPunct="0">
              <a:spcBef>
                <a:spcPct val="20000"/>
              </a:spcBef>
              <a:buClr>
                <a:schemeClr val="accent1"/>
              </a:buClr>
              <a:buFont typeface="Wingdings" panose="05000000000000000000" pitchFamily="2" charset="2"/>
              <a:buNone/>
            </a:pPr>
            <a:r>
              <a:rPr lang="zh-CN" altLang="en-US" sz="1400" b="1" dirty="0" smtClean="0">
                <a:latin typeface="微软雅黑" panose="020B0503020204020204" charset="-122"/>
                <a:ea typeface="微软雅黑" panose="020B0503020204020204" charset="-122"/>
              </a:rPr>
              <a:t>分发编码</a:t>
            </a:r>
            <a:r>
              <a:rPr lang="zh-CN" altLang="en-US" sz="1400" b="1" dirty="0">
                <a:latin typeface="微软雅黑" panose="020B0503020204020204" charset="-122"/>
                <a:ea typeface="微软雅黑" panose="020B0503020204020204" charset="-122"/>
              </a:rPr>
              <a:t>信息</a:t>
            </a:r>
            <a:endParaRPr lang="zh-CN" altLang="en-US" sz="1400" b="1" dirty="0">
              <a:latin typeface="微软雅黑" panose="020B0503020204020204" charset="-122"/>
              <a:ea typeface="微软雅黑" panose="020B0503020204020204" charset="-122"/>
            </a:endParaRPr>
          </a:p>
        </p:txBody>
      </p:sp>
      <p:sp>
        <p:nvSpPr>
          <p:cNvPr id="63" name="矩形 29"/>
          <p:cNvSpPr>
            <a:spLocks noChangeArrowheads="1"/>
          </p:cNvSpPr>
          <p:nvPr/>
        </p:nvSpPr>
        <p:spPr bwMode="auto">
          <a:xfrm>
            <a:off x="7455877" y="4452020"/>
            <a:ext cx="890954" cy="609600"/>
          </a:xfrm>
          <a:prstGeom prst="rect">
            <a:avLst/>
          </a:prstGeom>
          <a:noFill/>
          <a:ln w="9525" algn="ctr">
            <a:noFill/>
            <a:round/>
          </a:ln>
        </p:spPr>
        <p:txBody>
          <a:bodyPr lIns="54000" rIns="54000"/>
          <a:lstStyle/>
          <a:p>
            <a:pPr algn="ctr" eaLnBrk="0" hangingPunct="0">
              <a:spcBef>
                <a:spcPct val="20000"/>
              </a:spcBef>
              <a:buClr>
                <a:schemeClr val="accent1"/>
              </a:buClr>
              <a:buFont typeface="Wingdings" panose="05000000000000000000" pitchFamily="2" charset="2"/>
              <a:buNone/>
            </a:pPr>
            <a:r>
              <a:rPr lang="zh-CN" altLang="en-US" sz="1400" b="1">
                <a:latin typeface="微软雅黑" panose="020B0503020204020204" charset="-122"/>
                <a:ea typeface="微软雅黑" panose="020B0503020204020204" charset="-122"/>
              </a:rPr>
              <a:t>返回分发日志</a:t>
            </a:r>
            <a:endParaRPr lang="zh-CN" altLang="en-US" sz="1400" b="1">
              <a:latin typeface="微软雅黑" panose="020B0503020204020204" charset="-122"/>
              <a:ea typeface="微软雅黑" panose="020B0503020204020204" charset="-122"/>
            </a:endParaRPr>
          </a:p>
        </p:txBody>
      </p:sp>
      <p:sp>
        <p:nvSpPr>
          <p:cNvPr id="64" name="矩形 30"/>
          <p:cNvSpPr>
            <a:spLocks noChangeArrowheads="1"/>
          </p:cNvSpPr>
          <p:nvPr/>
        </p:nvSpPr>
        <p:spPr bwMode="auto">
          <a:xfrm>
            <a:off x="7326923" y="2242220"/>
            <a:ext cx="890954" cy="609600"/>
          </a:xfrm>
          <a:prstGeom prst="rect">
            <a:avLst/>
          </a:prstGeom>
          <a:noFill/>
          <a:ln w="9525" algn="ctr">
            <a:noFill/>
            <a:round/>
          </a:ln>
        </p:spPr>
        <p:txBody>
          <a:bodyPr lIns="54000" rIns="54000"/>
          <a:lstStyle/>
          <a:p>
            <a:pPr algn="ctr" eaLnBrk="0" hangingPunct="0">
              <a:spcBef>
                <a:spcPct val="20000"/>
              </a:spcBef>
              <a:buClr>
                <a:schemeClr val="accent1"/>
              </a:buClr>
            </a:pPr>
            <a:r>
              <a:rPr lang="zh-CN" altLang="en-US" sz="1400" b="1">
                <a:latin typeface="微软雅黑" panose="020B0503020204020204" charset="-122"/>
                <a:ea typeface="微软雅黑" panose="020B0503020204020204" charset="-122"/>
              </a:rPr>
              <a:t>返回分发日志</a:t>
            </a:r>
            <a:endParaRPr lang="zh-CN" altLang="en-US" sz="1400" b="1">
              <a:latin typeface="微软雅黑" panose="020B0503020204020204" charset="-122"/>
              <a:ea typeface="微软雅黑" panose="020B0503020204020204" charset="-122"/>
            </a:endParaRPr>
          </a:p>
        </p:txBody>
      </p:sp>
      <p:sp>
        <p:nvSpPr>
          <p:cNvPr id="65" name="圆角矩形 31"/>
          <p:cNvSpPr>
            <a:spLocks noChangeArrowheads="1"/>
          </p:cNvSpPr>
          <p:nvPr/>
        </p:nvSpPr>
        <p:spPr bwMode="auto">
          <a:xfrm>
            <a:off x="3727939" y="908720"/>
            <a:ext cx="1418492" cy="317500"/>
          </a:xfrm>
          <a:prstGeom prst="roundRect">
            <a:avLst>
              <a:gd name="adj" fmla="val 16667"/>
            </a:avLst>
          </a:prstGeom>
          <a:solidFill>
            <a:srgbClr val="CCFFFF"/>
          </a:solidFill>
          <a:ln w="9525" algn="ctr">
            <a:solidFill>
              <a:srgbClr val="000000"/>
            </a:solidFill>
            <a:round/>
          </a:ln>
        </p:spPr>
        <p:txBody>
          <a:bodyPr lIns="54000" rIns="54000"/>
          <a:lstStyle/>
          <a:p>
            <a:pPr algn="ctr" eaLnBrk="0" hangingPunct="0">
              <a:spcBef>
                <a:spcPct val="20000"/>
              </a:spcBef>
              <a:buClr>
                <a:schemeClr val="accent1"/>
              </a:buClr>
              <a:buFont typeface="Wingdings" panose="05000000000000000000" pitchFamily="2" charset="2"/>
              <a:buNone/>
            </a:pPr>
            <a:r>
              <a:rPr lang="zh-CN" altLang="en-US" sz="1400" b="1" dirty="0" smtClean="0">
                <a:latin typeface="微软雅黑" panose="020B0503020204020204" charset="-122"/>
                <a:ea typeface="微软雅黑" panose="020B0503020204020204" charset="-122"/>
              </a:rPr>
              <a:t>主数据管理平台</a:t>
            </a:r>
            <a:endParaRPr lang="zh-CN" altLang="en-US" sz="1400" b="1" dirty="0">
              <a:latin typeface="微软雅黑" panose="020B0503020204020204" charset="-122"/>
              <a:ea typeface="微软雅黑" panose="020B0503020204020204" charset="-122"/>
            </a:endParaRPr>
          </a:p>
        </p:txBody>
      </p:sp>
      <p:sp>
        <p:nvSpPr>
          <p:cNvPr id="66" name="圆角矩形 32"/>
          <p:cNvSpPr>
            <a:spLocks noChangeArrowheads="1"/>
          </p:cNvSpPr>
          <p:nvPr/>
        </p:nvSpPr>
        <p:spPr bwMode="auto">
          <a:xfrm>
            <a:off x="3903785" y="2788320"/>
            <a:ext cx="1418492" cy="317500"/>
          </a:xfrm>
          <a:prstGeom prst="roundRect">
            <a:avLst>
              <a:gd name="adj" fmla="val 16667"/>
            </a:avLst>
          </a:prstGeom>
          <a:solidFill>
            <a:srgbClr val="CCFFFF"/>
          </a:solidFill>
          <a:ln w="9525" algn="ctr">
            <a:solidFill>
              <a:srgbClr val="000000"/>
            </a:solidFill>
            <a:round/>
          </a:ln>
        </p:spPr>
        <p:txBody>
          <a:bodyPr lIns="54000" rIns="54000"/>
          <a:lstStyle/>
          <a:p>
            <a:pPr algn="ctr" eaLnBrk="0" hangingPunct="0">
              <a:spcBef>
                <a:spcPct val="20000"/>
              </a:spcBef>
              <a:buClr>
                <a:schemeClr val="accent1"/>
              </a:buClr>
              <a:buFont typeface="Wingdings" panose="05000000000000000000" pitchFamily="2" charset="2"/>
              <a:buNone/>
            </a:pPr>
            <a:r>
              <a:rPr lang="zh-CN" altLang="en-US" sz="1100" b="1">
                <a:latin typeface="微软雅黑" panose="020B0503020204020204" charset="-122"/>
                <a:ea typeface="微软雅黑" panose="020B0503020204020204" charset="-122"/>
              </a:rPr>
              <a:t>分发中间件</a:t>
            </a:r>
            <a:endParaRPr lang="zh-CN" altLang="en-US" sz="1100" b="1">
              <a:latin typeface="微软雅黑" panose="020B0503020204020204" charset="-122"/>
              <a:ea typeface="微软雅黑" panose="020B0503020204020204" charset="-122"/>
            </a:endParaRPr>
          </a:p>
        </p:txBody>
      </p:sp>
      <p:sp>
        <p:nvSpPr>
          <p:cNvPr id="67" name="圆角矩形 33"/>
          <p:cNvSpPr>
            <a:spLocks noChangeArrowheads="1"/>
          </p:cNvSpPr>
          <p:nvPr/>
        </p:nvSpPr>
        <p:spPr bwMode="auto">
          <a:xfrm>
            <a:off x="3821723" y="4947320"/>
            <a:ext cx="1418492" cy="317500"/>
          </a:xfrm>
          <a:prstGeom prst="roundRect">
            <a:avLst>
              <a:gd name="adj" fmla="val 16667"/>
            </a:avLst>
          </a:prstGeom>
          <a:solidFill>
            <a:srgbClr val="CCFFFF"/>
          </a:solidFill>
          <a:ln w="9525" algn="ctr">
            <a:solidFill>
              <a:srgbClr val="000000"/>
            </a:solidFill>
            <a:round/>
          </a:ln>
        </p:spPr>
        <p:txBody>
          <a:bodyPr lIns="54000" rIns="54000"/>
          <a:lstStyle/>
          <a:p>
            <a:pPr algn="ctr" eaLnBrk="0" hangingPunct="0">
              <a:spcBef>
                <a:spcPct val="20000"/>
              </a:spcBef>
              <a:buClr>
                <a:schemeClr val="accent1"/>
              </a:buClr>
              <a:buFont typeface="Wingdings" panose="05000000000000000000" pitchFamily="2" charset="2"/>
              <a:buNone/>
            </a:pPr>
            <a:r>
              <a:rPr lang="zh-CN" altLang="en-US" sz="1400" b="1" dirty="0">
                <a:latin typeface="微软雅黑" panose="020B0503020204020204" charset="-122"/>
                <a:ea typeface="微软雅黑" panose="020B0503020204020204" charset="-122"/>
              </a:rPr>
              <a:t>目标系统</a:t>
            </a:r>
            <a:endParaRPr lang="zh-CN" altLang="en-US" sz="1400" b="1" dirty="0">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81000" y="216024"/>
            <a:ext cx="8229600" cy="548680"/>
          </a:xfrm>
        </p:spPr>
        <p:txBody>
          <a:bodyPr/>
          <a:lstStyle/>
          <a:p>
            <a:r>
              <a:rPr lang="zh-CN" altLang="en-US" sz="2600" dirty="0" smtClean="0">
                <a:latin typeface="微软雅黑" panose="020B0503020204020204" charset="-122"/>
                <a:ea typeface="微软雅黑" panose="020B0503020204020204" charset="-122"/>
              </a:rPr>
              <a:t>信息化标准管理系统</a:t>
            </a:r>
            <a:r>
              <a:rPr lang="en-US" altLang="zh-CN" sz="2600" dirty="0" smtClean="0">
                <a:latin typeface="微软雅黑" panose="020B0503020204020204" charset="-122"/>
                <a:ea typeface="微软雅黑" panose="020B0503020204020204" charset="-122"/>
              </a:rPr>
              <a:t>–</a:t>
            </a:r>
            <a:r>
              <a:rPr lang="zh-CN" altLang="en-US" sz="2600" kern="1200" dirty="0" smtClean="0">
                <a:latin typeface="微软雅黑" panose="020B0503020204020204" charset="-122"/>
                <a:ea typeface="微软雅黑" panose="020B0503020204020204" charset="-122"/>
              </a:rPr>
              <a:t>中间件</a:t>
            </a:r>
            <a:endParaRPr lang="zh-CN" altLang="en-US" sz="2600" dirty="0">
              <a:latin typeface="微软雅黑" panose="020B0503020204020204" charset="-122"/>
              <a:ea typeface="微软雅黑" panose="020B0503020204020204" charset="-122"/>
            </a:endParaRPr>
          </a:p>
        </p:txBody>
      </p:sp>
      <p:sp>
        <p:nvSpPr>
          <p:cNvPr id="3" name="内容占位符 2"/>
          <p:cNvSpPr>
            <a:spLocks noGrp="1"/>
          </p:cNvSpPr>
          <p:nvPr>
            <p:ph idx="1"/>
          </p:nvPr>
        </p:nvSpPr>
        <p:spPr>
          <a:xfrm>
            <a:off x="285720" y="785794"/>
            <a:ext cx="8382000" cy="5091478"/>
          </a:xfrm>
        </p:spPr>
        <p:txBody>
          <a:bodyPr/>
          <a:lstStyle/>
          <a:p>
            <a:pPr marL="342900" lvl="2" indent="-342900" defTabSz="622300">
              <a:lnSpc>
                <a:spcPct val="125000"/>
              </a:lnSpc>
              <a:buClr>
                <a:srgbClr val="FF0000"/>
              </a:buClr>
              <a:buFont typeface="Wingdings" panose="05000000000000000000" pitchFamily="2" charset="2"/>
              <a:buChar char="q"/>
              <a:defRPr/>
            </a:pPr>
            <a:r>
              <a:rPr lang="zh-CN" altLang="en-US" sz="1600" b="1" kern="1200" dirty="0" smtClean="0">
                <a:cs typeface="Times New Roman" panose="02020603050405020304" pitchFamily="18" charset="0"/>
              </a:rPr>
              <a:t>数据交换：</a:t>
            </a:r>
            <a:endParaRPr lang="en-US" altLang="zh-CN" sz="1600" b="1" kern="1200" dirty="0" smtClean="0">
              <a:cs typeface="Times New Roman" panose="02020603050405020304" pitchFamily="18" charset="0"/>
            </a:endParaRPr>
          </a:p>
          <a:p>
            <a:pPr lvl="1">
              <a:lnSpc>
                <a:spcPct val="125000"/>
              </a:lnSpc>
              <a:buClr>
                <a:srgbClr val="FF0000"/>
              </a:buClr>
              <a:defRPr/>
            </a:pPr>
            <a:r>
              <a:rPr lang="zh-CN" altLang="en-US" sz="1400" b="0" kern="1200" dirty="0" smtClean="0">
                <a:cs typeface="Times New Roman" panose="02020603050405020304" pitchFamily="18" charset="0"/>
              </a:rPr>
              <a:t>通过中间件系统将</a:t>
            </a:r>
            <a:r>
              <a:rPr lang="en-US" altLang="zh-CN" sz="1400" b="0" kern="1200" dirty="0" smtClean="0">
                <a:cs typeface="Times New Roman" panose="02020603050405020304" pitchFamily="18" charset="0"/>
              </a:rPr>
              <a:t>MDM</a:t>
            </a:r>
            <a:r>
              <a:rPr lang="zh-CN" altLang="en-US" sz="1400" b="0" kern="1200" dirty="0" smtClean="0">
                <a:cs typeface="Times New Roman" panose="02020603050405020304" pitchFamily="18" charset="0"/>
              </a:rPr>
              <a:t>分发的数据传递给目标系统。</a:t>
            </a:r>
            <a:endParaRPr lang="en-US" altLang="zh-CN" sz="1400" b="0" kern="1200" dirty="0" smtClean="0">
              <a:cs typeface="Times New Roman" panose="02020603050405020304" pitchFamily="18" charset="0"/>
            </a:endParaRPr>
          </a:p>
          <a:p>
            <a:pPr lvl="1">
              <a:lnSpc>
                <a:spcPct val="125000"/>
              </a:lnSpc>
              <a:buClr>
                <a:srgbClr val="FF0000"/>
              </a:buClr>
              <a:defRPr/>
            </a:pPr>
            <a:r>
              <a:rPr lang="zh-CN" altLang="en-US" sz="1400" b="0" kern="1200" dirty="0" smtClean="0">
                <a:cs typeface="Times New Roman" panose="02020603050405020304" pitchFamily="18" charset="0"/>
              </a:rPr>
              <a:t>需要从主数据管理系统取数据的目标系统需与标准化网站建立接口：主数据管理系统、</a:t>
            </a:r>
            <a:r>
              <a:rPr lang="zh-CN" altLang="en-US" sz="1400" b="0" kern="1200" dirty="0">
                <a:cs typeface="Times New Roman" panose="02020603050405020304" pitchFamily="18" charset="0"/>
              </a:rPr>
              <a:t>中间件</a:t>
            </a:r>
            <a:r>
              <a:rPr lang="zh-CN" altLang="en-US" sz="1400" b="0" kern="1200" dirty="0" smtClean="0">
                <a:cs typeface="Times New Roman" panose="02020603050405020304" pitchFamily="18" charset="0"/>
              </a:rPr>
              <a:t>、目标系统均需要创建相关接口，对于目标系统的接口需要了解该系统的开发人员开发。</a:t>
            </a:r>
            <a:endParaRPr lang="en-US" altLang="zh-CN" sz="1400" b="0" kern="1200" dirty="0" smtClean="0">
              <a:cs typeface="Times New Roman" panose="02020603050405020304" pitchFamily="18" charset="0"/>
            </a:endParaRPr>
          </a:p>
          <a:p>
            <a:pPr marL="342900" lvl="2" indent="-342900" defTabSz="622300">
              <a:lnSpc>
                <a:spcPct val="125000"/>
              </a:lnSpc>
              <a:buClr>
                <a:srgbClr val="FF0000"/>
              </a:buClr>
              <a:buFont typeface="Wingdings" panose="05000000000000000000" pitchFamily="2" charset="2"/>
              <a:buChar char="q"/>
              <a:defRPr/>
            </a:pPr>
            <a:r>
              <a:rPr lang="zh-CN" altLang="en-US" sz="1600" b="1" kern="1200" dirty="0" smtClean="0">
                <a:cs typeface="Times New Roman" panose="02020603050405020304" pitchFamily="18" charset="0"/>
              </a:rPr>
              <a:t>主数据管理系统、中间件系统、目标系统开发工作如下：</a:t>
            </a:r>
            <a:endParaRPr lang="en-US" altLang="zh-CN" sz="1600" b="1" kern="1200" dirty="0" smtClean="0">
              <a:cs typeface="Times New Roman" panose="02020603050405020304" pitchFamily="18" charset="0"/>
            </a:endParaRPr>
          </a:p>
          <a:p>
            <a:pPr lvl="1" defTabSz="622300">
              <a:lnSpc>
                <a:spcPct val="125000"/>
              </a:lnSpc>
              <a:buClr>
                <a:srgbClr val="FF0000"/>
              </a:buClr>
              <a:defRPr/>
            </a:pPr>
            <a:r>
              <a:rPr lang="en-US" altLang="zh-CN" sz="1400" b="0" kern="1200" dirty="0" smtClean="0">
                <a:cs typeface="Times New Roman" panose="02020603050405020304" pitchFamily="18" charset="0"/>
              </a:rPr>
              <a:t>1</a:t>
            </a:r>
            <a:r>
              <a:rPr lang="zh-CN" altLang="en-US" sz="1400" b="0" kern="1200" dirty="0" smtClean="0">
                <a:cs typeface="Times New Roman" panose="02020603050405020304" pitchFamily="18" charset="0"/>
              </a:rPr>
              <a:t>）信息标准化管理系统部分： </a:t>
            </a:r>
            <a:endParaRPr lang="en-US" altLang="zh-CN" sz="1400" b="0" kern="1200" dirty="0" smtClean="0">
              <a:cs typeface="Times New Roman" panose="02020603050405020304" pitchFamily="18" charset="0"/>
            </a:endParaRPr>
          </a:p>
          <a:p>
            <a:pPr lvl="2">
              <a:lnSpc>
                <a:spcPct val="125000"/>
              </a:lnSpc>
              <a:buClr>
                <a:srgbClr val="FF0000"/>
              </a:buClr>
              <a:buFont typeface="Wingdings" panose="05000000000000000000" pitchFamily="2" charset="2"/>
              <a:buChar char="ü"/>
              <a:defRPr/>
            </a:pPr>
            <a:r>
              <a:rPr lang="zh-CN" altLang="en-US" sz="1400" kern="1200" dirty="0" smtClean="0">
                <a:cs typeface="Times New Roman" panose="02020603050405020304" pitchFamily="18" charset="0"/>
              </a:rPr>
              <a:t>生成待分发物料主数据。 </a:t>
            </a:r>
            <a:endParaRPr lang="zh-CN" altLang="en-US" sz="1400" kern="1200" dirty="0" smtClean="0">
              <a:cs typeface="Times New Roman" panose="02020603050405020304" pitchFamily="18" charset="0"/>
            </a:endParaRPr>
          </a:p>
          <a:p>
            <a:pPr lvl="2">
              <a:lnSpc>
                <a:spcPct val="125000"/>
              </a:lnSpc>
              <a:buClr>
                <a:srgbClr val="FF0000"/>
              </a:buClr>
              <a:buFont typeface="Wingdings" panose="05000000000000000000" pitchFamily="2" charset="2"/>
              <a:buChar char="ü"/>
              <a:defRPr/>
            </a:pPr>
            <a:r>
              <a:rPr lang="zh-CN" altLang="en-US" sz="1400" kern="1200" dirty="0" smtClean="0">
                <a:cs typeface="Times New Roman" panose="02020603050405020304" pitchFamily="18" charset="0"/>
              </a:rPr>
              <a:t>开发提取待分发物料主数据应用程序。 </a:t>
            </a:r>
            <a:endParaRPr lang="zh-CN" altLang="en-US" sz="1400" kern="1200" dirty="0" smtClean="0">
              <a:cs typeface="Times New Roman" panose="02020603050405020304" pitchFamily="18" charset="0"/>
            </a:endParaRPr>
          </a:p>
          <a:p>
            <a:pPr lvl="2">
              <a:lnSpc>
                <a:spcPct val="125000"/>
              </a:lnSpc>
              <a:buClr>
                <a:srgbClr val="FF0000"/>
              </a:buClr>
              <a:buFont typeface="Wingdings" panose="05000000000000000000" pitchFamily="2" charset="2"/>
              <a:buChar char="ü"/>
              <a:defRPr/>
            </a:pPr>
            <a:r>
              <a:rPr lang="zh-CN" altLang="en-US" sz="1400" kern="1200" dirty="0" smtClean="0">
                <a:cs typeface="Times New Roman" panose="02020603050405020304" pitchFamily="18" charset="0"/>
              </a:rPr>
              <a:t>开发日志管理接口。 </a:t>
            </a:r>
            <a:endParaRPr lang="zh-CN" altLang="en-US" sz="1400" kern="1200" dirty="0" smtClean="0">
              <a:cs typeface="Times New Roman" panose="02020603050405020304" pitchFamily="18" charset="0"/>
            </a:endParaRPr>
          </a:p>
          <a:p>
            <a:pPr lvl="1" defTabSz="622300">
              <a:lnSpc>
                <a:spcPct val="125000"/>
              </a:lnSpc>
              <a:buClr>
                <a:srgbClr val="FF0000"/>
              </a:buClr>
              <a:defRPr/>
            </a:pPr>
            <a:r>
              <a:rPr lang="en-US" altLang="en-US" sz="1400" b="0" kern="1200" dirty="0" smtClean="0">
                <a:cs typeface="Times New Roman" panose="02020603050405020304" pitchFamily="18" charset="0"/>
              </a:rPr>
              <a:t>2</a:t>
            </a:r>
            <a:r>
              <a:rPr lang="zh-CN" altLang="en-US" sz="1400" b="0" kern="1200" dirty="0" smtClean="0">
                <a:cs typeface="Times New Roman" panose="02020603050405020304" pitchFamily="18" charset="0"/>
              </a:rPr>
              <a:t>）中间件部分： </a:t>
            </a:r>
            <a:endParaRPr lang="zh-CN" altLang="en-US" sz="1400" b="0" kern="1200" dirty="0" smtClean="0">
              <a:cs typeface="Times New Roman" panose="02020603050405020304" pitchFamily="18" charset="0"/>
            </a:endParaRPr>
          </a:p>
          <a:p>
            <a:pPr lvl="2">
              <a:lnSpc>
                <a:spcPct val="125000"/>
              </a:lnSpc>
              <a:buClr>
                <a:srgbClr val="FF0000"/>
              </a:buClr>
              <a:buFont typeface="Wingdings" panose="05000000000000000000" pitchFamily="2" charset="2"/>
              <a:buChar char="ü"/>
              <a:defRPr/>
            </a:pPr>
            <a:r>
              <a:rPr lang="zh-CN" altLang="en-US" sz="1400" kern="1200" dirty="0" smtClean="0">
                <a:cs typeface="Times New Roman" panose="02020603050405020304" pitchFamily="18" charset="0"/>
              </a:rPr>
              <a:t>配置接收信息、分发信息接口。 </a:t>
            </a:r>
            <a:endParaRPr lang="zh-CN" altLang="en-US" sz="1400" kern="1200" dirty="0" smtClean="0">
              <a:cs typeface="Times New Roman" panose="02020603050405020304" pitchFamily="18" charset="0"/>
            </a:endParaRPr>
          </a:p>
          <a:p>
            <a:pPr lvl="2">
              <a:lnSpc>
                <a:spcPct val="125000"/>
              </a:lnSpc>
              <a:buClr>
                <a:srgbClr val="FF0000"/>
              </a:buClr>
              <a:buFont typeface="Wingdings" panose="05000000000000000000" pitchFamily="2" charset="2"/>
              <a:buChar char="ü"/>
              <a:defRPr/>
            </a:pPr>
            <a:r>
              <a:rPr lang="zh-CN" altLang="en-US" sz="1400" kern="1200" dirty="0" smtClean="0">
                <a:cs typeface="Times New Roman" panose="02020603050405020304" pitchFamily="18" charset="0"/>
              </a:rPr>
              <a:t>开发物料主数据转换为</a:t>
            </a:r>
            <a:r>
              <a:rPr lang="en-US" altLang="en-US" sz="1400" kern="1200" dirty="0" smtClean="0">
                <a:cs typeface="Times New Roman" panose="02020603050405020304" pitchFamily="18" charset="0"/>
              </a:rPr>
              <a:t>ERP</a:t>
            </a:r>
            <a:r>
              <a:rPr lang="zh-CN" altLang="en-US" sz="1400" kern="1200" dirty="0" smtClean="0">
                <a:cs typeface="Times New Roman" panose="02020603050405020304" pitchFamily="18" charset="0"/>
              </a:rPr>
              <a:t>系统能读取格式应用程序。 </a:t>
            </a:r>
            <a:endParaRPr lang="zh-CN" altLang="en-US" sz="1400" kern="1200" dirty="0" smtClean="0">
              <a:cs typeface="Times New Roman" panose="02020603050405020304" pitchFamily="18" charset="0"/>
            </a:endParaRPr>
          </a:p>
          <a:p>
            <a:pPr lvl="2">
              <a:lnSpc>
                <a:spcPct val="125000"/>
              </a:lnSpc>
              <a:buClr>
                <a:srgbClr val="FF0000"/>
              </a:buClr>
              <a:buFont typeface="Wingdings" panose="05000000000000000000" pitchFamily="2" charset="2"/>
              <a:buChar char="ü"/>
              <a:defRPr/>
            </a:pPr>
            <a:r>
              <a:rPr lang="zh-CN" altLang="en-US" sz="1400" kern="1200" dirty="0" smtClean="0">
                <a:cs typeface="Times New Roman" panose="02020603050405020304" pitchFamily="18" charset="0"/>
              </a:rPr>
              <a:t>开发日志管理接口。 </a:t>
            </a:r>
            <a:endParaRPr lang="zh-CN" altLang="en-US" sz="1400" kern="1200" dirty="0" smtClean="0">
              <a:cs typeface="Times New Roman" panose="02020603050405020304" pitchFamily="18" charset="0"/>
            </a:endParaRPr>
          </a:p>
          <a:p>
            <a:pPr lvl="1" defTabSz="622300">
              <a:lnSpc>
                <a:spcPct val="125000"/>
              </a:lnSpc>
              <a:buClr>
                <a:srgbClr val="FF0000"/>
              </a:buClr>
              <a:defRPr/>
            </a:pPr>
            <a:r>
              <a:rPr lang="en-US" altLang="zh-CN" sz="1400" b="0" kern="1200" dirty="0" smtClean="0">
                <a:cs typeface="Times New Roman" panose="02020603050405020304" pitchFamily="18" charset="0"/>
              </a:rPr>
              <a:t>3</a:t>
            </a:r>
            <a:r>
              <a:rPr lang="zh-CN" altLang="en-US" sz="1400" b="0" kern="1200" dirty="0" smtClean="0">
                <a:cs typeface="Times New Roman" panose="02020603050405020304" pitchFamily="18" charset="0"/>
              </a:rPr>
              <a:t>）目标系统需要开发： </a:t>
            </a:r>
            <a:endParaRPr lang="zh-CN" altLang="en-US" sz="1400" b="0" kern="1200" dirty="0" smtClean="0">
              <a:cs typeface="Times New Roman" panose="02020603050405020304" pitchFamily="18" charset="0"/>
            </a:endParaRPr>
          </a:p>
          <a:p>
            <a:pPr lvl="2">
              <a:lnSpc>
                <a:spcPct val="125000"/>
              </a:lnSpc>
              <a:buClr>
                <a:srgbClr val="FF0000"/>
              </a:buClr>
              <a:buFont typeface="Wingdings" panose="05000000000000000000" pitchFamily="2" charset="2"/>
              <a:buChar char="ü"/>
              <a:defRPr/>
            </a:pPr>
            <a:r>
              <a:rPr lang="zh-CN" altLang="en-US" sz="1400" kern="1200" dirty="0" smtClean="0">
                <a:cs typeface="Times New Roman" panose="02020603050405020304" pitchFamily="18" charset="0"/>
              </a:rPr>
              <a:t>开发接收信息接口和日志管理接口。 </a:t>
            </a:r>
            <a:endParaRPr lang="zh-CN" altLang="en-US" sz="1400" kern="1200" dirty="0" smtClean="0">
              <a:cs typeface="Times New Roman" panose="02020603050405020304" pitchFamily="18" charset="0"/>
            </a:endParaRPr>
          </a:p>
          <a:p>
            <a:pPr lvl="2">
              <a:lnSpc>
                <a:spcPct val="125000"/>
              </a:lnSpc>
              <a:buClr>
                <a:srgbClr val="FF0000"/>
              </a:buClr>
              <a:buFont typeface="Wingdings" panose="05000000000000000000" pitchFamily="2" charset="2"/>
              <a:buChar char="ü"/>
              <a:defRPr/>
            </a:pPr>
            <a:r>
              <a:rPr lang="zh-CN" altLang="en-US" sz="1400" kern="1200" dirty="0" smtClean="0">
                <a:cs typeface="Times New Roman" panose="02020603050405020304" pitchFamily="18" charset="0"/>
              </a:rPr>
              <a:t>开发存储物料主数据应用程序。 </a:t>
            </a:r>
            <a:endParaRPr lang="zh-CN" altLang="en-US" dirty="0">
              <a:cs typeface="Times New Roman" panose="02020603050405020304" pitchFamily="18" charset="0"/>
            </a:endParaRPr>
          </a:p>
        </p:txBody>
      </p:sp>
      <p:sp>
        <p:nvSpPr>
          <p:cNvPr id="5"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81000" y="0"/>
            <a:ext cx="8229600" cy="838200"/>
          </a:xfrm>
        </p:spPr>
        <p:txBody>
          <a:bodyPr/>
          <a:lstStyle/>
          <a:p>
            <a:pPr>
              <a:defRPr/>
            </a:pPr>
            <a:r>
              <a:rPr lang="zh-CN" altLang="en-US" dirty="0" smtClean="0">
                <a:latin typeface="微软雅黑" panose="020B0503020204020204" charset="-122"/>
                <a:ea typeface="微软雅黑" panose="020B0503020204020204" charset="-122"/>
              </a:rPr>
              <a:t>目  录</a:t>
            </a:r>
            <a:endParaRPr lang="en-US" altLang="zh-CN" dirty="0" smtClean="0">
              <a:latin typeface="微软雅黑" panose="020B0503020204020204" charset="-122"/>
              <a:ea typeface="微软雅黑" panose="020B0503020204020204" charset="-122"/>
            </a:endParaRPr>
          </a:p>
        </p:txBody>
      </p:sp>
      <p:sp>
        <p:nvSpPr>
          <p:cNvPr id="20"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
        <p:nvSpPr>
          <p:cNvPr id="16" name="AutoShape 11"/>
          <p:cNvSpPr>
            <a:spLocks noChangeArrowheads="1"/>
          </p:cNvSpPr>
          <p:nvPr/>
        </p:nvSpPr>
        <p:spPr bwMode="auto">
          <a:xfrm>
            <a:off x="2123728" y="874812"/>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sz="1800" b="1" dirty="0" smtClean="0">
                <a:latin typeface="Arial" panose="020B0604020202020204" pitchFamily="34" charset="0"/>
                <a:cs typeface="+mn-cs"/>
              </a:rPr>
              <a:t>1</a:t>
            </a:r>
            <a:endParaRPr lang="en-GB" altLang="zh-CN" sz="1800" b="1" dirty="0">
              <a:latin typeface="Arial" panose="020B0604020202020204" pitchFamily="34" charset="0"/>
              <a:cs typeface="+mn-cs"/>
            </a:endParaRPr>
          </a:p>
        </p:txBody>
      </p:sp>
      <p:sp>
        <p:nvSpPr>
          <p:cNvPr id="43" name="AutoShape 11"/>
          <p:cNvSpPr>
            <a:spLocks noChangeArrowheads="1"/>
          </p:cNvSpPr>
          <p:nvPr/>
        </p:nvSpPr>
        <p:spPr bwMode="auto">
          <a:xfrm>
            <a:off x="2123728" y="1522884"/>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sz="1800" b="1" dirty="0" smtClean="0">
                <a:latin typeface="Arial" panose="020B0604020202020204" pitchFamily="34" charset="0"/>
                <a:cs typeface="+mn-cs"/>
              </a:rPr>
              <a:t>2</a:t>
            </a:r>
            <a:endParaRPr lang="en-GB" altLang="zh-CN" sz="1800" b="1" dirty="0">
              <a:latin typeface="Arial" panose="020B0604020202020204" pitchFamily="34" charset="0"/>
              <a:cs typeface="+mn-cs"/>
            </a:endParaRPr>
          </a:p>
        </p:txBody>
      </p:sp>
      <p:sp>
        <p:nvSpPr>
          <p:cNvPr id="44" name="AutoShape 3"/>
          <p:cNvSpPr>
            <a:spLocks noChangeArrowheads="1"/>
          </p:cNvSpPr>
          <p:nvPr/>
        </p:nvSpPr>
        <p:spPr bwMode="auto">
          <a:xfrm>
            <a:off x="2831183" y="1522884"/>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a:latin typeface="微软雅黑" panose="020B0503020204020204" charset="-122"/>
                <a:ea typeface="微软雅黑" panose="020B0503020204020204" charset="-122"/>
              </a:rPr>
              <a:t>术语及基本</a:t>
            </a:r>
            <a:r>
              <a:rPr lang="zh-CN" altLang="en-US" dirty="0" smtClean="0">
                <a:latin typeface="微软雅黑" panose="020B0503020204020204" charset="-122"/>
                <a:ea typeface="微软雅黑" panose="020B0503020204020204" charset="-122"/>
              </a:rPr>
              <a:t>概念</a:t>
            </a:r>
            <a:endParaRPr lang="zh-CN" altLang="en-US" dirty="0">
              <a:latin typeface="微软雅黑" panose="020B0503020204020204" charset="-122"/>
              <a:ea typeface="微软雅黑" panose="020B0503020204020204" charset="-122"/>
            </a:endParaRPr>
          </a:p>
        </p:txBody>
      </p:sp>
      <p:sp>
        <p:nvSpPr>
          <p:cNvPr id="45" name="AutoShape 11"/>
          <p:cNvSpPr>
            <a:spLocks noChangeArrowheads="1"/>
          </p:cNvSpPr>
          <p:nvPr/>
        </p:nvSpPr>
        <p:spPr bwMode="auto">
          <a:xfrm>
            <a:off x="2123728" y="2204864"/>
            <a:ext cx="552595" cy="432048"/>
          </a:xfrm>
          <a:prstGeom prst="roundRect">
            <a:avLst>
              <a:gd name="adj" fmla="val 16667"/>
            </a:avLst>
          </a:prstGeom>
          <a:solidFill>
            <a:srgbClr val="00B0F0"/>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solidFill>
                  <a:schemeClr val="bg1"/>
                </a:solidFill>
              </a:rPr>
              <a:t>3</a:t>
            </a:r>
            <a:endParaRPr lang="en-GB" altLang="zh-CN" sz="1800" b="1" dirty="0">
              <a:solidFill>
                <a:schemeClr val="bg1"/>
              </a:solidFill>
              <a:latin typeface="Arial" panose="020B0604020202020204" pitchFamily="34" charset="0"/>
              <a:cs typeface="+mn-cs"/>
            </a:endParaRPr>
          </a:p>
        </p:txBody>
      </p:sp>
      <p:sp>
        <p:nvSpPr>
          <p:cNvPr id="46" name="AutoShape 3"/>
          <p:cNvSpPr>
            <a:spLocks noChangeArrowheads="1"/>
          </p:cNvSpPr>
          <p:nvPr/>
        </p:nvSpPr>
        <p:spPr bwMode="auto">
          <a:xfrm>
            <a:off x="2831183" y="2204864"/>
            <a:ext cx="5413225" cy="432048"/>
          </a:xfrm>
          <a:prstGeom prst="roundRect">
            <a:avLst>
              <a:gd name="adj" fmla="val 16667"/>
            </a:avLst>
          </a:prstGeom>
          <a:solidFill>
            <a:srgbClr val="00B0F0"/>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a:solidFill>
                  <a:schemeClr val="bg1"/>
                </a:solidFill>
                <a:latin typeface="微软雅黑" panose="020B0503020204020204" charset="-122"/>
                <a:ea typeface="微软雅黑" panose="020B0503020204020204" charset="-122"/>
              </a:rPr>
              <a:t>主数据管理系统建设思路</a:t>
            </a:r>
            <a:endParaRPr lang="zh-CN" altLang="en-US" dirty="0">
              <a:solidFill>
                <a:schemeClr val="bg1"/>
              </a:solidFill>
              <a:latin typeface="微软雅黑" panose="020B0503020204020204" charset="-122"/>
              <a:ea typeface="微软雅黑" panose="020B0503020204020204" charset="-122"/>
            </a:endParaRPr>
          </a:p>
        </p:txBody>
      </p:sp>
      <p:sp>
        <p:nvSpPr>
          <p:cNvPr id="49" name="AutoShape 11"/>
          <p:cNvSpPr>
            <a:spLocks noChangeArrowheads="1"/>
          </p:cNvSpPr>
          <p:nvPr/>
        </p:nvSpPr>
        <p:spPr bwMode="auto">
          <a:xfrm>
            <a:off x="2123728" y="5157192"/>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GB" altLang="zh-CN" sz="1800" b="1" dirty="0" smtClean="0">
                <a:latin typeface="Arial" panose="020B0604020202020204" pitchFamily="34" charset="0"/>
                <a:cs typeface="+mn-cs"/>
              </a:rPr>
              <a:t>4</a:t>
            </a:r>
            <a:endParaRPr lang="en-GB" altLang="zh-CN" sz="1800" b="1" dirty="0">
              <a:latin typeface="Arial" panose="020B0604020202020204" pitchFamily="34" charset="0"/>
              <a:cs typeface="+mn-cs"/>
            </a:endParaRPr>
          </a:p>
        </p:txBody>
      </p:sp>
      <p:sp>
        <p:nvSpPr>
          <p:cNvPr id="50" name="AutoShape 3"/>
          <p:cNvSpPr>
            <a:spLocks noChangeArrowheads="1"/>
          </p:cNvSpPr>
          <p:nvPr/>
        </p:nvSpPr>
        <p:spPr bwMode="auto">
          <a:xfrm>
            <a:off x="2831183" y="5157192"/>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en-US" altLang="zh-CN" dirty="0" smtClean="0">
                <a:latin typeface="微软雅黑" panose="020B0503020204020204" charset="-122"/>
                <a:ea typeface="微软雅黑" panose="020B0503020204020204" charset="-122"/>
              </a:rPr>
              <a:t>XX</a:t>
            </a:r>
            <a:r>
              <a:rPr lang="zh-CN" altLang="en-US" dirty="0" smtClean="0">
                <a:latin typeface="微软雅黑" panose="020B0503020204020204" charset="-122"/>
                <a:ea typeface="微软雅黑" panose="020B0503020204020204" charset="-122"/>
              </a:rPr>
              <a:t>集团主数据管理工作建议</a:t>
            </a:r>
            <a:endParaRPr lang="zh-CN" altLang="en-US" dirty="0">
              <a:latin typeface="微软雅黑" panose="020B0503020204020204" charset="-122"/>
              <a:ea typeface="微软雅黑" panose="020B0503020204020204" charset="-122"/>
            </a:endParaRPr>
          </a:p>
        </p:txBody>
      </p:sp>
      <p:sp>
        <p:nvSpPr>
          <p:cNvPr id="51" name="AutoShape 11"/>
          <p:cNvSpPr>
            <a:spLocks noChangeArrowheads="1"/>
          </p:cNvSpPr>
          <p:nvPr/>
        </p:nvSpPr>
        <p:spPr bwMode="auto">
          <a:xfrm>
            <a:off x="2123728" y="5733256"/>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t>5</a:t>
            </a:r>
            <a:endParaRPr lang="en-GB" altLang="zh-CN" sz="1800" b="1" dirty="0">
              <a:latin typeface="Arial" panose="020B0604020202020204" pitchFamily="34" charset="0"/>
              <a:cs typeface="+mn-cs"/>
            </a:endParaRPr>
          </a:p>
        </p:txBody>
      </p:sp>
      <p:sp>
        <p:nvSpPr>
          <p:cNvPr id="52" name="AutoShape 3"/>
          <p:cNvSpPr>
            <a:spLocks noChangeArrowheads="1"/>
          </p:cNvSpPr>
          <p:nvPr/>
        </p:nvSpPr>
        <p:spPr bwMode="auto">
          <a:xfrm>
            <a:off x="2831183" y="5733256"/>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smtClean="0">
                <a:latin typeface="微软雅黑" panose="020B0503020204020204" charset="-122"/>
                <a:ea typeface="微软雅黑" panose="020B0503020204020204" charset="-122"/>
              </a:rPr>
              <a:t>案例介绍</a:t>
            </a:r>
            <a:endParaRPr lang="en-GB" altLang="zh-CN" dirty="0">
              <a:latin typeface="微软雅黑" panose="020B0503020204020204" charset="-122"/>
              <a:ea typeface="微软雅黑" panose="020B0503020204020204" charset="-122"/>
            </a:endParaRPr>
          </a:p>
        </p:txBody>
      </p:sp>
      <p:sp>
        <p:nvSpPr>
          <p:cNvPr id="53" name="AutoShape 3"/>
          <p:cNvSpPr>
            <a:spLocks noChangeArrowheads="1"/>
          </p:cNvSpPr>
          <p:nvPr/>
        </p:nvSpPr>
        <p:spPr bwMode="auto">
          <a:xfrm>
            <a:off x="3492360" y="3623848"/>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主数据管理实施方法论</a:t>
            </a:r>
            <a:endParaRPr lang="zh-CN" altLang="en-US" sz="1600" dirty="0">
              <a:latin typeface="微软雅黑" panose="020B0503020204020204" charset="-122"/>
              <a:ea typeface="微软雅黑" panose="020B0503020204020204" charset="-122"/>
            </a:endParaRPr>
          </a:p>
        </p:txBody>
      </p:sp>
      <p:sp>
        <p:nvSpPr>
          <p:cNvPr id="54" name="AutoShape 3"/>
          <p:cNvSpPr>
            <a:spLocks noChangeArrowheads="1"/>
          </p:cNvSpPr>
          <p:nvPr/>
        </p:nvSpPr>
        <p:spPr bwMode="auto">
          <a:xfrm>
            <a:off x="3492360" y="3200308"/>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某集团信息</a:t>
            </a:r>
            <a:r>
              <a:rPr lang="zh-CN" altLang="en-US" sz="1600" dirty="0">
                <a:latin typeface="微软雅黑" panose="020B0503020204020204" charset="-122"/>
                <a:ea typeface="微软雅黑" panose="020B0503020204020204" charset="-122"/>
              </a:rPr>
              <a:t>标准化建设思路</a:t>
            </a:r>
            <a:endParaRPr lang="zh-CN" altLang="en-US" sz="1600" dirty="0">
              <a:latin typeface="微软雅黑" panose="020B0503020204020204" charset="-122"/>
              <a:ea typeface="微软雅黑" panose="020B0503020204020204" charset="-122"/>
            </a:endParaRPr>
          </a:p>
        </p:txBody>
      </p:sp>
      <p:sp>
        <p:nvSpPr>
          <p:cNvPr id="55" name="AutoShape 3"/>
          <p:cNvSpPr>
            <a:spLocks noChangeArrowheads="1"/>
          </p:cNvSpPr>
          <p:nvPr/>
        </p:nvSpPr>
        <p:spPr bwMode="auto">
          <a:xfrm>
            <a:off x="3492360" y="4043292"/>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a:latin typeface="微软雅黑" panose="020B0503020204020204" charset="-122"/>
                <a:ea typeface="微软雅黑" panose="020B0503020204020204" charset="-122"/>
              </a:rPr>
              <a:t>物料</a:t>
            </a:r>
            <a:endParaRPr lang="zh-CN" altLang="en-US" sz="1600" dirty="0">
              <a:latin typeface="微软雅黑" panose="020B0503020204020204" charset="-122"/>
              <a:ea typeface="微软雅黑" panose="020B0503020204020204" charset="-122"/>
            </a:endParaRPr>
          </a:p>
        </p:txBody>
      </p:sp>
      <p:sp>
        <p:nvSpPr>
          <p:cNvPr id="56" name="AutoShape 3"/>
          <p:cNvSpPr>
            <a:spLocks noChangeArrowheads="1"/>
          </p:cNvSpPr>
          <p:nvPr/>
        </p:nvSpPr>
        <p:spPr bwMode="auto">
          <a:xfrm>
            <a:off x="3492360" y="4403268"/>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a:latin typeface="微软雅黑" panose="020B0503020204020204" charset="-122"/>
                <a:ea typeface="微软雅黑" panose="020B0503020204020204" charset="-122"/>
              </a:rPr>
              <a:t>集成架构</a:t>
            </a:r>
            <a:endParaRPr lang="zh-CN" altLang="en-US" sz="1600" dirty="0">
              <a:latin typeface="微软雅黑" panose="020B0503020204020204" charset="-122"/>
              <a:ea typeface="微软雅黑" panose="020B0503020204020204" charset="-122"/>
            </a:endParaRPr>
          </a:p>
        </p:txBody>
      </p:sp>
      <p:sp>
        <p:nvSpPr>
          <p:cNvPr id="58" name="AutoShape 3"/>
          <p:cNvSpPr>
            <a:spLocks noChangeArrowheads="1"/>
          </p:cNvSpPr>
          <p:nvPr/>
        </p:nvSpPr>
        <p:spPr bwMode="auto">
          <a:xfrm>
            <a:off x="3492360" y="4763276"/>
            <a:ext cx="4320000" cy="288000"/>
          </a:xfrm>
          <a:prstGeom prst="roundRect">
            <a:avLst>
              <a:gd name="adj" fmla="val 16667"/>
            </a:avLst>
          </a:prstGeom>
          <a:solidFill>
            <a:srgbClr val="00B0F0"/>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a:solidFill>
                  <a:schemeClr val="bg1"/>
                </a:solidFill>
                <a:latin typeface="微软雅黑" panose="020B0503020204020204" charset="-122"/>
                <a:ea typeface="微软雅黑" panose="020B0503020204020204" charset="-122"/>
              </a:rPr>
              <a:t>软件硬件配置</a:t>
            </a:r>
            <a:endParaRPr lang="zh-CN" altLang="en-US" sz="1600" dirty="0">
              <a:solidFill>
                <a:schemeClr val="bg1"/>
              </a:solidFill>
              <a:latin typeface="微软雅黑" panose="020B0503020204020204" charset="-122"/>
              <a:ea typeface="微软雅黑" panose="020B0503020204020204" charset="-122"/>
            </a:endParaRPr>
          </a:p>
        </p:txBody>
      </p:sp>
      <p:sp>
        <p:nvSpPr>
          <p:cNvPr id="24" name="AutoShape 3"/>
          <p:cNvSpPr>
            <a:spLocks noChangeArrowheads="1"/>
          </p:cNvSpPr>
          <p:nvPr/>
        </p:nvSpPr>
        <p:spPr bwMode="auto">
          <a:xfrm>
            <a:off x="2843808" y="874812"/>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en-US" altLang="zh-CN" dirty="0" smtClean="0">
                <a:latin typeface="微软雅黑" panose="020B0503020204020204" charset="-122"/>
                <a:ea typeface="微软雅黑" panose="020B0503020204020204" charset="-122"/>
              </a:rPr>
              <a:t>A</a:t>
            </a:r>
            <a:r>
              <a:rPr lang="zh-CN" altLang="en-US" dirty="0" smtClean="0">
                <a:latin typeface="微软雅黑" panose="020B0503020204020204" charset="-122"/>
                <a:ea typeface="微软雅黑" panose="020B0503020204020204" charset="-122"/>
              </a:rPr>
              <a:t>公司介绍</a:t>
            </a:r>
            <a:endParaRPr lang="zh-CN" altLang="en-US" dirty="0">
              <a:latin typeface="微软雅黑" panose="020B0503020204020204" charset="-122"/>
              <a:ea typeface="微软雅黑" panose="020B0503020204020204" charset="-122"/>
            </a:endParaRPr>
          </a:p>
        </p:txBody>
      </p:sp>
      <p:sp>
        <p:nvSpPr>
          <p:cNvPr id="26" name="AutoShape 3"/>
          <p:cNvSpPr>
            <a:spLocks noChangeArrowheads="1"/>
          </p:cNvSpPr>
          <p:nvPr/>
        </p:nvSpPr>
        <p:spPr bwMode="auto">
          <a:xfrm>
            <a:off x="3491880" y="2780928"/>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a:latin typeface="微软雅黑" panose="020B0503020204020204" charset="-122"/>
                <a:ea typeface="微软雅黑" panose="020B0503020204020204" charset="-122"/>
              </a:rPr>
              <a:t>信息代码的内容、原则、方法</a:t>
            </a:r>
            <a:endParaRPr lang="zh-CN" altLang="en-US" sz="1600" dirty="0">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圆角矩形 5"/>
          <p:cNvSpPr/>
          <p:nvPr/>
        </p:nvSpPr>
        <p:spPr>
          <a:xfrm>
            <a:off x="232011" y="836711"/>
            <a:ext cx="6209732" cy="3157035"/>
          </a:xfrm>
          <a:prstGeom prst="roundRect">
            <a:avLst>
              <a:gd name="adj" fmla="val 5279"/>
            </a:avLst>
          </a:prstGeom>
          <a:ln>
            <a:solidFill>
              <a:schemeClr val="accent5">
                <a:lumMod val="75000"/>
              </a:schemeClr>
            </a:solidFill>
            <a:prstDash val="sysDash"/>
          </a:ln>
        </p:spPr>
        <p:style>
          <a:lnRef idx="2">
            <a:schemeClr val="accent5"/>
          </a:lnRef>
          <a:fillRef idx="1">
            <a:schemeClr val="lt1"/>
          </a:fillRef>
          <a:effectRef idx="0">
            <a:schemeClr val="accent5"/>
          </a:effectRef>
          <a:fontRef idx="minor">
            <a:schemeClr val="dk1"/>
          </a:fontRef>
        </p:style>
        <p:txBody>
          <a:bodyPr rtlCol="0" anchor="ctr"/>
          <a:lstStyle/>
          <a:p>
            <a:pPr algn="ctr"/>
            <a:endParaRPr lang="zh-CN" altLang="en-US"/>
          </a:p>
        </p:txBody>
      </p:sp>
      <p:sp>
        <p:nvSpPr>
          <p:cNvPr id="53" name="标题 52"/>
          <p:cNvSpPr>
            <a:spLocks noGrp="1"/>
          </p:cNvSpPr>
          <p:nvPr>
            <p:ph type="title"/>
          </p:nvPr>
        </p:nvSpPr>
        <p:spPr/>
        <p:txBody>
          <a:bodyPr/>
          <a:lstStyle/>
          <a:p>
            <a:r>
              <a:rPr lang="zh-CN" altLang="en-US" dirty="0"/>
              <a:t>系</a:t>
            </a:r>
            <a:r>
              <a:rPr lang="zh-CN" altLang="en-US" dirty="0" smtClean="0"/>
              <a:t>统实施部</a:t>
            </a:r>
            <a:r>
              <a:rPr lang="zh-CN" altLang="en-US" dirty="0"/>
              <a:t>署方案</a:t>
            </a:r>
            <a:endParaRPr lang="zh-CN" altLang="en-US" dirty="0"/>
          </a:p>
        </p:txBody>
      </p:sp>
      <p:sp>
        <p:nvSpPr>
          <p:cNvPr id="5" name="灯片编号占位符 4"/>
          <p:cNvSpPr>
            <a:spLocks noGrp="1"/>
          </p:cNvSpPr>
          <p:nvPr>
            <p:ph type="sldNum" sz="quarter" idx="4294967295"/>
          </p:nvPr>
        </p:nvSpPr>
        <p:spPr>
          <a:xfrm>
            <a:off x="3563860" y="6503414"/>
            <a:ext cx="1693862" cy="252000"/>
          </a:xfrm>
          <a:prstGeom prst="rect">
            <a:avLst/>
          </a:prstGeom>
        </p:spPr>
        <p:txBody>
          <a:bodyPr/>
          <a:lstStyle/>
          <a:p>
            <a:pPr>
              <a:defRPr/>
            </a:pPr>
            <a:fld id="{A94C1CA8-63D5-493E-8464-00DEA5609643}" type="slidenum">
              <a:rPr lang="ja-JP" altLang="en-US" smtClean="0"/>
            </a:fld>
            <a:endParaRPr lang="en-US" altLang="ja-JP"/>
          </a:p>
        </p:txBody>
      </p:sp>
      <p:sp>
        <p:nvSpPr>
          <p:cNvPr id="6" name="圆角矩形 5"/>
          <p:cNvSpPr/>
          <p:nvPr/>
        </p:nvSpPr>
        <p:spPr>
          <a:xfrm>
            <a:off x="552893" y="1073125"/>
            <a:ext cx="4122188" cy="2691661"/>
          </a:xfrm>
          <a:prstGeom prst="roundRect">
            <a:avLst>
              <a:gd name="adj" fmla="val 5279"/>
            </a:avLst>
          </a:prstGeom>
          <a:ln>
            <a:solidFill>
              <a:schemeClr val="accent5">
                <a:lumMod val="75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zh-CN" altLang="en-US" dirty="0"/>
          </a:p>
        </p:txBody>
      </p:sp>
      <p:pic>
        <p:nvPicPr>
          <p:cNvPr id="7" name="Picture 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628255" y="2045990"/>
            <a:ext cx="999631" cy="49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55452" y="1293225"/>
            <a:ext cx="574262" cy="733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99"/>
          <p:cNvSpPr>
            <a:spLocks noChangeArrowheads="1"/>
          </p:cNvSpPr>
          <p:nvPr/>
        </p:nvSpPr>
        <p:spPr bwMode="auto">
          <a:xfrm>
            <a:off x="3029714" y="2798108"/>
            <a:ext cx="1544796"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119380" indent="-119380">
              <a:buClr>
                <a:schemeClr val="accent1"/>
              </a:buClr>
              <a:buSzPct val="70000"/>
            </a:pPr>
            <a:r>
              <a:rPr lang="en-US" altLang="zh-CN" sz="1050" b="0" dirty="0">
                <a:solidFill>
                  <a:srgbClr val="000000"/>
                </a:solidFill>
                <a:latin typeface="微软雅黑" panose="020B0503020204020204" charset="-122"/>
                <a:ea typeface="微软雅黑" panose="020B0503020204020204" charset="-122"/>
              </a:rPr>
              <a:t>PCITC</a:t>
            </a:r>
            <a:r>
              <a:rPr lang="en-US" altLang="zh-CN" sz="1050" b="0" dirty="0" smtClean="0">
                <a:solidFill>
                  <a:srgbClr val="000000"/>
                </a:solidFill>
                <a:latin typeface="微软雅黑" panose="020B0503020204020204" charset="-122"/>
                <a:ea typeface="微软雅黑" panose="020B0503020204020204" charset="-122"/>
              </a:rPr>
              <a:t> MDM </a:t>
            </a:r>
            <a:r>
              <a:rPr lang="zh-CN" altLang="en-US" sz="1050" b="0" dirty="0" smtClean="0">
                <a:solidFill>
                  <a:srgbClr val="000000"/>
                </a:solidFill>
                <a:latin typeface="微软雅黑" panose="020B0503020204020204" charset="-122"/>
                <a:ea typeface="微软雅黑" panose="020B0503020204020204" charset="-122"/>
              </a:rPr>
              <a:t>应用服务器</a:t>
            </a:r>
            <a:endParaRPr lang="zh-CN" sz="1050" dirty="0">
              <a:latin typeface="微软雅黑" panose="020B0503020204020204" charset="-122"/>
              <a:ea typeface="微软雅黑" panose="020B0503020204020204" charset="-122"/>
            </a:endParaRPr>
          </a:p>
        </p:txBody>
      </p:sp>
      <p:pic>
        <p:nvPicPr>
          <p:cNvPr id="10"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40009" y="2295169"/>
            <a:ext cx="574262" cy="733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99"/>
          <p:cNvSpPr>
            <a:spLocks noChangeArrowheads="1"/>
          </p:cNvSpPr>
          <p:nvPr/>
        </p:nvSpPr>
        <p:spPr bwMode="auto">
          <a:xfrm>
            <a:off x="3014271" y="1405837"/>
            <a:ext cx="1047354"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119380" indent="-119380">
              <a:buClr>
                <a:schemeClr val="accent1"/>
              </a:buClr>
              <a:buSzPct val="70000"/>
            </a:pPr>
            <a:r>
              <a:rPr lang="zh-CN" altLang="en-US" sz="1050" b="0" dirty="0" smtClean="0">
                <a:solidFill>
                  <a:srgbClr val="000000"/>
                </a:solidFill>
                <a:latin typeface="微软雅黑" panose="020B0503020204020204" charset="-122"/>
                <a:ea typeface="微软雅黑" panose="020B0503020204020204" charset="-122"/>
              </a:rPr>
              <a:t>数据库服务器</a:t>
            </a:r>
            <a:endParaRPr lang="zh-CN" sz="1050" dirty="0">
              <a:latin typeface="微软雅黑" panose="020B0503020204020204" charset="-122"/>
              <a:ea typeface="微软雅黑" panose="020B0503020204020204" charset="-122"/>
            </a:endParaRPr>
          </a:p>
        </p:txBody>
      </p:sp>
      <p:pic>
        <p:nvPicPr>
          <p:cNvPr id="12" name="Picture 46"/>
          <p:cNvPicPr>
            <a:picLocks noChangeAspect="1" noChangeArrowheads="1"/>
          </p:cNvPicPr>
          <p:nvPr/>
        </p:nvPicPr>
        <p:blipFill>
          <a:blip r:embed="rId3" cstate="print"/>
          <a:srcRect/>
          <a:stretch>
            <a:fillRect/>
          </a:stretch>
        </p:blipFill>
        <p:spPr bwMode="auto">
          <a:xfrm>
            <a:off x="949191" y="1826158"/>
            <a:ext cx="422819" cy="658638"/>
          </a:xfrm>
          <a:prstGeom prst="rect">
            <a:avLst/>
          </a:prstGeom>
          <a:noFill/>
          <a:ln w="19050" algn="ctr">
            <a:noFill/>
            <a:miter lim="800000"/>
            <a:headEnd/>
            <a:tailEnd/>
          </a:ln>
        </p:spPr>
      </p:pic>
      <p:sp>
        <p:nvSpPr>
          <p:cNvPr id="13" name="Rectangle 99"/>
          <p:cNvSpPr>
            <a:spLocks noChangeArrowheads="1"/>
          </p:cNvSpPr>
          <p:nvPr/>
        </p:nvSpPr>
        <p:spPr bwMode="auto">
          <a:xfrm>
            <a:off x="819374" y="2559638"/>
            <a:ext cx="703090"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buClr>
                <a:schemeClr val="accent1"/>
              </a:buClr>
              <a:buSzPct val="70000"/>
            </a:pPr>
            <a:r>
              <a:rPr lang="zh-CN" altLang="en-US" sz="1050" b="0" dirty="0" smtClean="0">
                <a:latin typeface="微软雅黑" panose="020B0503020204020204" charset="-122"/>
                <a:ea typeface="微软雅黑" panose="020B0503020204020204" charset="-122"/>
              </a:rPr>
              <a:t>存储设备</a:t>
            </a:r>
            <a:endParaRPr lang="zh-CN" sz="1050" b="0" dirty="0">
              <a:latin typeface="微软雅黑" panose="020B0503020204020204" charset="-122"/>
              <a:ea typeface="微软雅黑" panose="020B0503020204020204" charset="-122"/>
            </a:endParaRPr>
          </a:p>
        </p:txBody>
      </p:sp>
      <p:cxnSp>
        <p:nvCxnSpPr>
          <p:cNvPr id="14" name="肘形连接符 13"/>
          <p:cNvCxnSpPr>
            <a:stCxn id="8" idx="1"/>
            <a:endCxn id="12" idx="3"/>
          </p:cNvCxnSpPr>
          <p:nvPr/>
        </p:nvCxnSpPr>
        <p:spPr>
          <a:xfrm rot="10800000" flipV="1">
            <a:off x="1372010" y="1660209"/>
            <a:ext cx="1083442" cy="495268"/>
          </a:xfrm>
          <a:prstGeom prst="bentConnector3">
            <a:avLst>
              <a:gd name="adj1" fmla="val 50000"/>
            </a:avLst>
          </a:prstGeom>
          <a:ln w="19050">
            <a:solidFill>
              <a:schemeClr val="accent5">
                <a:lumMod val="75000"/>
              </a:schemeClr>
            </a:solidFill>
            <a:tailEnd type="arrow"/>
          </a:ln>
        </p:spPr>
        <p:style>
          <a:lnRef idx="1">
            <a:schemeClr val="accent5"/>
          </a:lnRef>
          <a:fillRef idx="0">
            <a:schemeClr val="accent5"/>
          </a:fillRef>
          <a:effectRef idx="0">
            <a:schemeClr val="accent5"/>
          </a:effectRef>
          <a:fontRef idx="minor">
            <a:schemeClr val="tx1"/>
          </a:fontRef>
        </p:style>
      </p:cxnSp>
      <p:cxnSp>
        <p:nvCxnSpPr>
          <p:cNvPr id="15" name="肘形连接符 14"/>
          <p:cNvCxnSpPr>
            <a:stCxn id="10" idx="1"/>
            <a:endCxn id="12" idx="3"/>
          </p:cNvCxnSpPr>
          <p:nvPr/>
        </p:nvCxnSpPr>
        <p:spPr>
          <a:xfrm rot="10800000">
            <a:off x="1372011" y="2155477"/>
            <a:ext cx="1067999" cy="506676"/>
          </a:xfrm>
          <a:prstGeom prst="bentConnector3">
            <a:avLst>
              <a:gd name="adj1" fmla="val 50000"/>
            </a:avLst>
          </a:prstGeom>
          <a:ln w="19050">
            <a:solidFill>
              <a:schemeClr val="accent5">
                <a:lumMod val="75000"/>
              </a:schemeClr>
            </a:solidFill>
            <a:tailEnd type="arrow"/>
          </a:ln>
        </p:spPr>
        <p:style>
          <a:lnRef idx="1">
            <a:schemeClr val="accent5"/>
          </a:lnRef>
          <a:fillRef idx="0">
            <a:schemeClr val="accent5"/>
          </a:fillRef>
          <a:effectRef idx="0">
            <a:schemeClr val="accent5"/>
          </a:effectRef>
          <a:fontRef idx="minor">
            <a:schemeClr val="tx1"/>
          </a:fontRef>
        </p:style>
      </p:cxnSp>
      <p:sp>
        <p:nvSpPr>
          <p:cNvPr id="16" name="Rectangle 99"/>
          <p:cNvSpPr>
            <a:spLocks noChangeArrowheads="1"/>
          </p:cNvSpPr>
          <p:nvPr/>
        </p:nvSpPr>
        <p:spPr bwMode="auto">
          <a:xfrm>
            <a:off x="3271452" y="2399266"/>
            <a:ext cx="665882"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119380" indent="-119380">
              <a:buClr>
                <a:schemeClr val="accent1"/>
              </a:buClr>
              <a:buSzPct val="70000"/>
            </a:pPr>
            <a:r>
              <a:rPr lang="zh-CN" altLang="en-US" sz="1050" b="0" dirty="0" smtClean="0">
                <a:latin typeface="微软雅黑" panose="020B0503020204020204" charset="-122"/>
                <a:ea typeface="微软雅黑" panose="020B0503020204020204" charset="-122"/>
              </a:rPr>
              <a:t>负载均衡</a:t>
            </a:r>
            <a:endParaRPr lang="zh-CN" sz="1050" b="0" dirty="0">
              <a:latin typeface="微软雅黑" panose="020B0503020204020204" charset="-122"/>
              <a:ea typeface="微软雅黑" panose="020B0503020204020204" charset="-122"/>
            </a:endParaRPr>
          </a:p>
        </p:txBody>
      </p:sp>
      <p:cxnSp>
        <p:nvCxnSpPr>
          <p:cNvPr id="17" name="肘形连接符 16"/>
          <p:cNvCxnSpPr>
            <a:stCxn id="8" idx="3"/>
            <a:endCxn id="7" idx="0"/>
          </p:cNvCxnSpPr>
          <p:nvPr/>
        </p:nvCxnSpPr>
        <p:spPr>
          <a:xfrm>
            <a:off x="3029714" y="1660209"/>
            <a:ext cx="1098357" cy="385781"/>
          </a:xfrm>
          <a:prstGeom prst="bentConnector2">
            <a:avLst/>
          </a:prstGeom>
          <a:ln w="19050">
            <a:solidFill>
              <a:schemeClr val="accent5">
                <a:lumMod val="75000"/>
              </a:schemeClr>
            </a:solidFill>
            <a:tailEnd type="arrow"/>
          </a:ln>
        </p:spPr>
        <p:style>
          <a:lnRef idx="1">
            <a:schemeClr val="accent5"/>
          </a:lnRef>
          <a:fillRef idx="0">
            <a:schemeClr val="accent5"/>
          </a:fillRef>
          <a:effectRef idx="0">
            <a:schemeClr val="accent5"/>
          </a:effectRef>
          <a:fontRef idx="minor">
            <a:schemeClr val="tx1"/>
          </a:fontRef>
        </p:style>
      </p:cxnSp>
      <p:cxnSp>
        <p:nvCxnSpPr>
          <p:cNvPr id="18" name="肘形连接符 17"/>
          <p:cNvCxnSpPr>
            <a:stCxn id="10" idx="3"/>
            <a:endCxn id="7" idx="2"/>
          </p:cNvCxnSpPr>
          <p:nvPr/>
        </p:nvCxnSpPr>
        <p:spPr>
          <a:xfrm flipV="1">
            <a:off x="3014271" y="2537803"/>
            <a:ext cx="1113799" cy="124351"/>
          </a:xfrm>
          <a:prstGeom prst="bentConnector2">
            <a:avLst/>
          </a:prstGeom>
          <a:ln w="19050">
            <a:solidFill>
              <a:schemeClr val="accent5">
                <a:lumMod val="75000"/>
              </a:schemeClr>
            </a:solidFill>
            <a:tailEnd type="arrow"/>
          </a:ln>
        </p:spPr>
        <p:style>
          <a:lnRef idx="1">
            <a:schemeClr val="accent5"/>
          </a:lnRef>
          <a:fillRef idx="0">
            <a:schemeClr val="accent5"/>
          </a:fillRef>
          <a:effectRef idx="0">
            <a:schemeClr val="accent5"/>
          </a:effectRef>
          <a:fontRef idx="minor">
            <a:schemeClr val="tx1"/>
          </a:fontRef>
        </p:style>
      </p:cxnSp>
      <p:sp>
        <p:nvSpPr>
          <p:cNvPr id="19" name="圆角矩形 18"/>
          <p:cNvSpPr/>
          <p:nvPr/>
        </p:nvSpPr>
        <p:spPr>
          <a:xfrm>
            <a:off x="552893" y="4222708"/>
            <a:ext cx="4122188" cy="2205388"/>
          </a:xfrm>
          <a:prstGeom prst="roundRect">
            <a:avLst>
              <a:gd name="adj" fmla="val 8355"/>
            </a:avLst>
          </a:prstGeom>
          <a:ln>
            <a:solidFill>
              <a:schemeClr val="accent5">
                <a:lumMod val="75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zh-CN" altLang="en-US"/>
          </a:p>
        </p:txBody>
      </p:sp>
      <p:pic>
        <p:nvPicPr>
          <p:cNvPr id="20"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7664" y="5445224"/>
            <a:ext cx="574262" cy="733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Rectangle 99"/>
          <p:cNvSpPr>
            <a:spLocks noChangeArrowheads="1"/>
          </p:cNvSpPr>
          <p:nvPr/>
        </p:nvSpPr>
        <p:spPr bwMode="auto">
          <a:xfrm>
            <a:off x="2136957" y="5561692"/>
            <a:ext cx="1491297"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119380" indent="-119380">
              <a:buClr>
                <a:schemeClr val="accent1"/>
              </a:buClr>
              <a:buSzPct val="70000"/>
            </a:pPr>
            <a:r>
              <a:rPr lang="en-US" altLang="zh-CN" sz="1050" b="0" dirty="0">
                <a:latin typeface="微软雅黑" panose="020B0503020204020204" charset="-122"/>
                <a:ea typeface="微软雅黑" panose="020B0503020204020204" charset="-122"/>
              </a:rPr>
              <a:t>PCITC</a:t>
            </a:r>
            <a:r>
              <a:rPr lang="en-US" altLang="zh-CN" sz="1050" b="0" dirty="0" smtClean="0">
                <a:latin typeface="微软雅黑" panose="020B0503020204020204" charset="-122"/>
                <a:ea typeface="微软雅黑" panose="020B0503020204020204" charset="-122"/>
              </a:rPr>
              <a:t> MDM</a:t>
            </a:r>
            <a:r>
              <a:rPr lang="zh-CN" altLang="en-US" sz="1050" b="0" dirty="0" smtClean="0">
                <a:latin typeface="微软雅黑" panose="020B0503020204020204" charset="-122"/>
                <a:ea typeface="微软雅黑" panose="020B0503020204020204" charset="-122"/>
              </a:rPr>
              <a:t>开发服务器</a:t>
            </a:r>
            <a:endParaRPr lang="zh-CN" sz="1050" b="0" dirty="0">
              <a:latin typeface="微软雅黑" panose="020B0503020204020204" charset="-122"/>
              <a:ea typeface="微软雅黑" panose="020B0503020204020204" charset="-122"/>
            </a:endParaRPr>
          </a:p>
        </p:txBody>
      </p:sp>
      <p:pic>
        <p:nvPicPr>
          <p:cNvPr id="22"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38194" y="4336652"/>
            <a:ext cx="574262" cy="733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Rectangle 99"/>
          <p:cNvSpPr>
            <a:spLocks noChangeArrowheads="1"/>
          </p:cNvSpPr>
          <p:nvPr/>
        </p:nvSpPr>
        <p:spPr bwMode="auto">
          <a:xfrm>
            <a:off x="3127488" y="4394359"/>
            <a:ext cx="1447022"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119380" indent="-119380">
              <a:buClr>
                <a:schemeClr val="accent1"/>
              </a:buClr>
              <a:buSzPct val="70000"/>
            </a:pPr>
            <a:r>
              <a:rPr lang="en-US" altLang="zh-CN" sz="1050" b="0" dirty="0">
                <a:latin typeface="微软雅黑" panose="020B0503020204020204" charset="-122"/>
                <a:ea typeface="微软雅黑" panose="020B0503020204020204" charset="-122"/>
              </a:rPr>
              <a:t>PCITC</a:t>
            </a:r>
            <a:r>
              <a:rPr lang="en-US" altLang="zh-CN" sz="1050" b="0" dirty="0" smtClean="0">
                <a:latin typeface="微软雅黑" panose="020B0503020204020204" charset="-122"/>
                <a:ea typeface="微软雅黑" panose="020B0503020204020204" charset="-122"/>
              </a:rPr>
              <a:t> MDM</a:t>
            </a:r>
            <a:r>
              <a:rPr lang="zh-CN" altLang="en-US" sz="1050" b="0" dirty="0" smtClean="0">
                <a:latin typeface="微软雅黑" panose="020B0503020204020204" charset="-122"/>
                <a:ea typeface="微软雅黑" panose="020B0503020204020204" charset="-122"/>
              </a:rPr>
              <a:t>测试服务器</a:t>
            </a:r>
            <a:endParaRPr lang="zh-CN" sz="1050" b="0" dirty="0">
              <a:latin typeface="微软雅黑" panose="020B0503020204020204" charset="-122"/>
              <a:ea typeface="微软雅黑" panose="020B0503020204020204" charset="-122"/>
            </a:endParaRPr>
          </a:p>
        </p:txBody>
      </p:sp>
      <p:sp>
        <p:nvSpPr>
          <p:cNvPr id="24" name="Rectangle 99"/>
          <p:cNvSpPr>
            <a:spLocks noChangeArrowheads="1"/>
          </p:cNvSpPr>
          <p:nvPr/>
        </p:nvSpPr>
        <p:spPr bwMode="auto">
          <a:xfrm>
            <a:off x="645798" y="4336652"/>
            <a:ext cx="189239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119380" indent="-119380">
              <a:buClr>
                <a:schemeClr val="accent1"/>
              </a:buClr>
              <a:buSzPct val="70000"/>
            </a:pPr>
            <a:r>
              <a:rPr lang="zh-CN" altLang="en-US" dirty="0" smtClean="0">
                <a:solidFill>
                  <a:srgbClr val="0000CC"/>
                </a:solidFill>
                <a:effectLst>
                  <a:outerShdw blurRad="38100" dist="38100" dir="2700000" algn="tl">
                    <a:srgbClr val="000000">
                      <a:alpha val="43137"/>
                    </a:srgbClr>
                  </a:outerShdw>
                </a:effectLst>
                <a:latin typeface="微软雅黑" panose="020B0503020204020204" charset="-122"/>
                <a:ea typeface="微软雅黑" panose="020B0503020204020204" charset="-122"/>
              </a:rPr>
              <a:t>开发</a:t>
            </a:r>
            <a:r>
              <a:rPr lang="en-US" altLang="zh-CN" dirty="0" smtClean="0">
                <a:solidFill>
                  <a:srgbClr val="0000CC"/>
                </a:solidFill>
                <a:effectLst>
                  <a:outerShdw blurRad="38100" dist="38100" dir="2700000" algn="tl">
                    <a:srgbClr val="000000">
                      <a:alpha val="43137"/>
                    </a:srgbClr>
                  </a:outerShdw>
                </a:effectLst>
                <a:latin typeface="微软雅黑" panose="020B0503020204020204" charset="-122"/>
                <a:ea typeface="微软雅黑" panose="020B0503020204020204" charset="-122"/>
              </a:rPr>
              <a:t>/</a:t>
            </a:r>
            <a:r>
              <a:rPr lang="zh-CN" altLang="en-US" dirty="0" smtClean="0">
                <a:solidFill>
                  <a:srgbClr val="0000CC"/>
                </a:solidFill>
                <a:effectLst>
                  <a:outerShdw blurRad="38100" dist="38100" dir="2700000" algn="tl">
                    <a:srgbClr val="000000">
                      <a:alpha val="43137"/>
                    </a:srgbClr>
                  </a:outerShdw>
                </a:effectLst>
                <a:latin typeface="微软雅黑" panose="020B0503020204020204" charset="-122"/>
                <a:ea typeface="微软雅黑" panose="020B0503020204020204" charset="-122"/>
              </a:rPr>
              <a:t>测试环境</a:t>
            </a:r>
            <a:endParaRPr lang="zh-CN" dirty="0">
              <a:solidFill>
                <a:srgbClr val="0000CC"/>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cxnSp>
        <p:nvCxnSpPr>
          <p:cNvPr id="26" name="肘形连接符 45"/>
          <p:cNvCxnSpPr/>
          <p:nvPr/>
        </p:nvCxnSpPr>
        <p:spPr>
          <a:xfrm flipV="1">
            <a:off x="2825325" y="3764786"/>
            <a:ext cx="0" cy="457922"/>
          </a:xfrm>
          <a:prstGeom prst="straightConnector1">
            <a:avLst/>
          </a:prstGeom>
          <a:ln w="19050">
            <a:solidFill>
              <a:schemeClr val="accent5">
                <a:lumMod val="75000"/>
              </a:schemeClr>
            </a:solidFill>
            <a:headEnd type="arrow"/>
            <a:tailEnd type="arrow"/>
          </a:ln>
        </p:spPr>
        <p:style>
          <a:lnRef idx="1">
            <a:schemeClr val="accent5"/>
          </a:lnRef>
          <a:fillRef idx="0">
            <a:schemeClr val="accent5"/>
          </a:fillRef>
          <a:effectRef idx="0">
            <a:schemeClr val="accent5"/>
          </a:effectRef>
          <a:fontRef idx="minor">
            <a:schemeClr val="tx1"/>
          </a:fontRef>
        </p:style>
      </p:cxnSp>
      <p:sp>
        <p:nvSpPr>
          <p:cNvPr id="27" name="Rectangle 99"/>
          <p:cNvSpPr>
            <a:spLocks noChangeArrowheads="1"/>
          </p:cNvSpPr>
          <p:nvPr/>
        </p:nvSpPr>
        <p:spPr bwMode="auto">
          <a:xfrm>
            <a:off x="648586" y="1096799"/>
            <a:ext cx="248325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119380" indent="-119380">
              <a:buClr>
                <a:schemeClr val="accent1"/>
              </a:buClr>
              <a:buSzPct val="70000"/>
            </a:pPr>
            <a:r>
              <a:rPr lang="zh-CN" altLang="en-US" dirty="0" smtClean="0">
                <a:solidFill>
                  <a:srgbClr val="0000CC"/>
                </a:solidFill>
                <a:effectLst>
                  <a:outerShdw blurRad="38100" dist="38100" dir="2700000" algn="tl">
                    <a:srgbClr val="000000">
                      <a:alpha val="43137"/>
                    </a:srgbClr>
                  </a:outerShdw>
                </a:effectLst>
                <a:latin typeface="微软雅黑" panose="020B0503020204020204" charset="-122"/>
                <a:ea typeface="微软雅黑" panose="020B0503020204020204" charset="-122"/>
              </a:rPr>
              <a:t>主数据管理生产环境</a:t>
            </a:r>
            <a:endParaRPr lang="zh-CN" dirty="0">
              <a:solidFill>
                <a:srgbClr val="0000CC"/>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cxnSp>
        <p:nvCxnSpPr>
          <p:cNvPr id="28" name="肘形连接符 45"/>
          <p:cNvCxnSpPr>
            <a:stCxn id="47" idx="1"/>
            <a:endCxn id="7" idx="3"/>
          </p:cNvCxnSpPr>
          <p:nvPr/>
        </p:nvCxnSpPr>
        <p:spPr>
          <a:xfrm flipH="1" flipV="1">
            <a:off x="4627886" y="2291897"/>
            <a:ext cx="1090525" cy="6624"/>
          </a:xfrm>
          <a:prstGeom prst="straightConnector1">
            <a:avLst/>
          </a:prstGeom>
          <a:ln w="19050">
            <a:solidFill>
              <a:schemeClr val="accent5">
                <a:lumMod val="75000"/>
              </a:schemeClr>
            </a:solidFill>
            <a:headEnd type="arrow"/>
            <a:tailEnd type="arrow"/>
          </a:ln>
        </p:spPr>
        <p:style>
          <a:lnRef idx="1">
            <a:schemeClr val="accent5"/>
          </a:lnRef>
          <a:fillRef idx="0">
            <a:schemeClr val="accent5"/>
          </a:fillRef>
          <a:effectRef idx="0">
            <a:schemeClr val="accent5"/>
          </a:effectRef>
          <a:fontRef idx="minor">
            <a:schemeClr val="tx1"/>
          </a:fontRef>
        </p:style>
      </p:cxnSp>
      <p:sp>
        <p:nvSpPr>
          <p:cNvPr id="29" name="Rectangle 99"/>
          <p:cNvSpPr>
            <a:spLocks noChangeArrowheads="1"/>
          </p:cNvSpPr>
          <p:nvPr/>
        </p:nvSpPr>
        <p:spPr bwMode="auto">
          <a:xfrm>
            <a:off x="5036402" y="2380127"/>
            <a:ext cx="665882"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119380" indent="-119380">
              <a:buClr>
                <a:schemeClr val="accent1"/>
              </a:buClr>
              <a:buSzPct val="70000"/>
            </a:pPr>
            <a:r>
              <a:rPr lang="zh-CN" altLang="en-US" sz="1050" b="0" dirty="0">
                <a:latin typeface="微软雅黑" panose="020B0503020204020204" charset="-122"/>
                <a:ea typeface="微软雅黑" panose="020B0503020204020204" charset="-122"/>
              </a:rPr>
              <a:t>防火墙</a:t>
            </a:r>
            <a:endParaRPr lang="zh-CN" sz="1050" b="0" dirty="0">
              <a:latin typeface="微软雅黑" panose="020B0503020204020204" charset="-122"/>
              <a:ea typeface="微软雅黑" panose="020B0503020204020204" charset="-122"/>
            </a:endParaRPr>
          </a:p>
        </p:txBody>
      </p:sp>
      <p:pic>
        <p:nvPicPr>
          <p:cNvPr id="33" name="Picture 2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a:off x="5927443" y="1843870"/>
            <a:ext cx="2478863" cy="81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5" name="肘形连接符 45"/>
          <p:cNvCxnSpPr/>
          <p:nvPr/>
        </p:nvCxnSpPr>
        <p:spPr>
          <a:xfrm flipH="1">
            <a:off x="6232328" y="2291897"/>
            <a:ext cx="629290" cy="28727"/>
          </a:xfrm>
          <a:prstGeom prst="straightConnector1">
            <a:avLst/>
          </a:prstGeom>
          <a:ln w="19050">
            <a:solidFill>
              <a:schemeClr val="accent5">
                <a:lumMod val="75000"/>
              </a:schemeClr>
            </a:solidFill>
            <a:headEnd type="arrow"/>
            <a:tailEnd type="arrow"/>
          </a:ln>
        </p:spPr>
        <p:style>
          <a:lnRef idx="1">
            <a:schemeClr val="accent5"/>
          </a:lnRef>
          <a:fillRef idx="0">
            <a:schemeClr val="accent5"/>
          </a:fillRef>
          <a:effectRef idx="0">
            <a:schemeClr val="accent5"/>
          </a:effectRef>
          <a:fontRef idx="minor">
            <a:schemeClr val="tx1"/>
          </a:fontRef>
        </p:style>
      </p:cxnSp>
      <p:cxnSp>
        <p:nvCxnSpPr>
          <p:cNvPr id="36" name="曲线连接符 35"/>
          <p:cNvCxnSpPr/>
          <p:nvPr/>
        </p:nvCxnSpPr>
        <p:spPr>
          <a:xfrm flipV="1">
            <a:off x="4656855" y="1756269"/>
            <a:ext cx="712488" cy="324017"/>
          </a:xfrm>
          <a:prstGeom prst="curvedConnector3">
            <a:avLst>
              <a:gd name="adj1" fmla="val 50000"/>
            </a:avLst>
          </a:prstGeom>
          <a:ln w="19050">
            <a:solidFill>
              <a:schemeClr val="accent5">
                <a:lumMod val="75000"/>
              </a:schemeClr>
            </a:solidFill>
            <a:headEnd type="arrow"/>
            <a:tailEnd type="arrow"/>
          </a:ln>
        </p:spPr>
        <p:style>
          <a:lnRef idx="1">
            <a:schemeClr val="accent1"/>
          </a:lnRef>
          <a:fillRef idx="0">
            <a:schemeClr val="accent1"/>
          </a:fillRef>
          <a:effectRef idx="0">
            <a:schemeClr val="accent1"/>
          </a:effectRef>
          <a:fontRef idx="minor">
            <a:schemeClr val="tx1"/>
          </a:fontRef>
        </p:style>
      </p:cxnSp>
      <p:pic>
        <p:nvPicPr>
          <p:cNvPr id="37" name="Picture 7" descr="C:\Program Files\Microsoft Resource DVD Artwork\DVD_ART\Artwork_Imagery\HARDWARE_IMAGERY\Photos - OEM Hardware\Computer\Vista Laptop\HPDV 9000 Profile 2.png"/>
          <p:cNvPicPr>
            <a:picLocks noChangeAspect="1" noChangeArrowheads="1"/>
          </p:cNvPicPr>
          <p:nvPr/>
        </p:nvPicPr>
        <p:blipFill>
          <a:blip r:embed="rId5" cstate="print"/>
          <a:srcRect/>
          <a:stretch>
            <a:fillRect/>
          </a:stretch>
        </p:blipFill>
        <p:spPr bwMode="auto">
          <a:xfrm>
            <a:off x="5174005" y="1193652"/>
            <a:ext cx="628403" cy="466557"/>
          </a:xfrm>
          <a:prstGeom prst="rect">
            <a:avLst/>
          </a:prstGeom>
          <a:noFill/>
          <a:effectLst>
            <a:reflection blurRad="6350" stA="52000" endA="300" endPos="35000" dir="5400000" sy="-100000" algn="bl" rotWithShape="0"/>
          </a:effectLst>
        </p:spPr>
      </p:pic>
      <p:pic>
        <p:nvPicPr>
          <p:cNvPr id="38" name="Picture 5" descr="C:\Program Files\Microsoft Resource DVD Artwork\DVD_ART\Artwork_Imagery\HARDWARE_IMAGERY\Illustration - Misc Hardware\Windows Vista Illustration Icons\Computer.png"/>
          <p:cNvPicPr>
            <a:picLocks noChangeAspect="1" noChangeArrowheads="1"/>
          </p:cNvPicPr>
          <p:nvPr/>
        </p:nvPicPr>
        <p:blipFill>
          <a:blip r:embed="rId6" cstate="print"/>
          <a:srcRect/>
          <a:stretch>
            <a:fillRect/>
          </a:stretch>
        </p:blipFill>
        <p:spPr bwMode="auto">
          <a:xfrm>
            <a:off x="8018553" y="1694875"/>
            <a:ext cx="571128" cy="527197"/>
          </a:xfrm>
          <a:prstGeom prst="rect">
            <a:avLst/>
          </a:prstGeom>
          <a:noFill/>
          <a:effectLst>
            <a:reflection blurRad="6350" stA="52000" endA="300" endPos="35000" dir="5400000" sy="-100000" algn="bl" rotWithShape="0"/>
          </a:effectLst>
        </p:spPr>
      </p:pic>
      <p:cxnSp>
        <p:nvCxnSpPr>
          <p:cNvPr id="39" name="曲线连接符 38"/>
          <p:cNvCxnSpPr>
            <a:endCxn id="38" idx="1"/>
          </p:cNvCxnSpPr>
          <p:nvPr/>
        </p:nvCxnSpPr>
        <p:spPr>
          <a:xfrm flipV="1">
            <a:off x="7473611" y="1958474"/>
            <a:ext cx="544942" cy="121812"/>
          </a:xfrm>
          <a:prstGeom prst="curvedConnector3">
            <a:avLst>
              <a:gd name="adj1" fmla="val 50000"/>
            </a:avLst>
          </a:prstGeom>
          <a:ln w="19050">
            <a:solidFill>
              <a:schemeClr val="accent5">
                <a:lumMod val="75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1" name="Rectangle 99"/>
          <p:cNvSpPr>
            <a:spLocks noChangeArrowheads="1"/>
          </p:cNvSpPr>
          <p:nvPr/>
        </p:nvSpPr>
        <p:spPr bwMode="auto">
          <a:xfrm>
            <a:off x="7863177" y="3466382"/>
            <a:ext cx="665882"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119380" indent="-119380">
              <a:buClr>
                <a:schemeClr val="accent1"/>
              </a:buClr>
              <a:buSzPct val="70000"/>
            </a:pPr>
            <a:r>
              <a:rPr lang="zh-CN" altLang="en-US" sz="1050" b="0" dirty="0" smtClean="0">
                <a:latin typeface="微软雅黑" panose="020B0503020204020204" charset="-122"/>
                <a:ea typeface="微软雅黑" panose="020B0503020204020204" charset="-122"/>
              </a:rPr>
              <a:t>用户</a:t>
            </a:r>
            <a:endParaRPr lang="zh-CN" sz="1050" b="0" dirty="0">
              <a:latin typeface="微软雅黑" panose="020B0503020204020204" charset="-122"/>
              <a:ea typeface="微软雅黑" panose="020B0503020204020204" charset="-122"/>
            </a:endParaRPr>
          </a:p>
        </p:txBody>
      </p:sp>
      <p:cxnSp>
        <p:nvCxnSpPr>
          <p:cNvPr id="42" name="曲线连接符 41"/>
          <p:cNvCxnSpPr>
            <a:endCxn id="43" idx="1"/>
          </p:cNvCxnSpPr>
          <p:nvPr/>
        </p:nvCxnSpPr>
        <p:spPr>
          <a:xfrm>
            <a:off x="7274257" y="2649900"/>
            <a:ext cx="589785" cy="535494"/>
          </a:xfrm>
          <a:prstGeom prst="curvedConnector3">
            <a:avLst>
              <a:gd name="adj1" fmla="val 50000"/>
            </a:avLst>
          </a:prstGeom>
          <a:ln w="19050">
            <a:solidFill>
              <a:schemeClr val="accent5">
                <a:lumMod val="75000"/>
              </a:schemeClr>
            </a:solidFill>
            <a:headEnd type="arrow"/>
            <a:tailEnd type="arrow"/>
          </a:ln>
        </p:spPr>
        <p:style>
          <a:lnRef idx="1">
            <a:schemeClr val="accent1"/>
          </a:lnRef>
          <a:fillRef idx="0">
            <a:schemeClr val="accent1"/>
          </a:fillRef>
          <a:effectRef idx="0">
            <a:schemeClr val="accent1"/>
          </a:effectRef>
          <a:fontRef idx="minor">
            <a:schemeClr val="tx1"/>
          </a:fontRef>
        </p:style>
      </p:cxnSp>
      <p:pic>
        <p:nvPicPr>
          <p:cNvPr id="43"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64042" y="2904406"/>
            <a:ext cx="664153"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Rectangle 99"/>
          <p:cNvSpPr>
            <a:spLocks noChangeArrowheads="1"/>
          </p:cNvSpPr>
          <p:nvPr/>
        </p:nvSpPr>
        <p:spPr bwMode="auto">
          <a:xfrm>
            <a:off x="7821210" y="2535086"/>
            <a:ext cx="665882"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119380" indent="-119380">
              <a:buClr>
                <a:schemeClr val="accent1"/>
              </a:buClr>
              <a:buSzPct val="70000"/>
            </a:pPr>
            <a:r>
              <a:rPr lang="zh-CN" altLang="en-US" sz="1050" b="0" dirty="0" smtClean="0">
                <a:latin typeface="微软雅黑" panose="020B0503020204020204" charset="-122"/>
                <a:ea typeface="微软雅黑" panose="020B0503020204020204" charset="-122"/>
              </a:rPr>
              <a:t>用户</a:t>
            </a:r>
            <a:endParaRPr lang="zh-CN" sz="1050" b="0" dirty="0">
              <a:latin typeface="微软雅黑" panose="020B0503020204020204" charset="-122"/>
              <a:ea typeface="微软雅黑" panose="020B0503020204020204" charset="-122"/>
            </a:endParaRPr>
          </a:p>
        </p:txBody>
      </p:sp>
      <p:sp>
        <p:nvSpPr>
          <p:cNvPr id="45" name="矩形 44"/>
          <p:cNvSpPr/>
          <p:nvPr/>
        </p:nvSpPr>
        <p:spPr>
          <a:xfrm>
            <a:off x="5036402" y="4311938"/>
            <a:ext cx="3712062" cy="1604536"/>
          </a:xfrm>
          <a:prstGeom prst="rect">
            <a:avLst/>
          </a:prstGeom>
          <a:solidFill>
            <a:srgbClr val="FFFF99"/>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180975" lvl="0" indent="-180975" algn="l">
              <a:lnSpc>
                <a:spcPct val="120000"/>
              </a:lnSpc>
              <a:spcBef>
                <a:spcPts val="600"/>
              </a:spcBef>
              <a:buFont typeface="Arial" panose="020B0604020202020204" pitchFamily="34" charset="0"/>
              <a:buChar char="•"/>
            </a:pPr>
            <a:r>
              <a:rPr lang="zh-CN" altLang="en-US" sz="1400" dirty="0" smtClean="0">
                <a:solidFill>
                  <a:schemeClr val="tx1"/>
                </a:solidFill>
                <a:latin typeface="微软雅黑" panose="020B0503020204020204" charset="-122"/>
                <a:ea typeface="微软雅黑" panose="020B0503020204020204" charset="-122"/>
                <a:cs typeface="Times New Roman" panose="02020603050405020304" pitchFamily="18" charset="0"/>
              </a:rPr>
              <a:t>采用开发、测试、生产三层架构。</a:t>
            </a:r>
            <a:endParaRPr lang="en-US" altLang="zh-CN" sz="1400" dirty="0" smtClean="0">
              <a:solidFill>
                <a:schemeClr val="tx1"/>
              </a:solidFill>
              <a:latin typeface="微软雅黑" panose="020B0503020204020204" charset="-122"/>
              <a:ea typeface="微软雅黑" panose="020B0503020204020204" charset="-122"/>
              <a:cs typeface="Times New Roman" panose="02020603050405020304" pitchFamily="18" charset="0"/>
            </a:endParaRPr>
          </a:p>
          <a:p>
            <a:pPr marL="180975" lvl="0" indent="-180975" algn="l">
              <a:lnSpc>
                <a:spcPct val="120000"/>
              </a:lnSpc>
              <a:spcBef>
                <a:spcPts val="600"/>
              </a:spcBef>
              <a:buFont typeface="Arial" panose="020B0604020202020204" pitchFamily="34" charset="0"/>
              <a:buChar char="•"/>
            </a:pPr>
            <a:r>
              <a:rPr lang="zh-CN" altLang="zh-CN" sz="1400" dirty="0" smtClean="0">
                <a:solidFill>
                  <a:schemeClr val="tx1"/>
                </a:solidFill>
                <a:latin typeface="微软雅黑" panose="020B0503020204020204" charset="-122"/>
                <a:ea typeface="微软雅黑" panose="020B0503020204020204" charset="-122"/>
                <a:cs typeface="Times New Roman" panose="02020603050405020304" pitchFamily="18" charset="0"/>
              </a:rPr>
              <a:t>生产系统采用双</a:t>
            </a:r>
            <a:r>
              <a:rPr lang="zh-CN" altLang="zh-CN" sz="1400" dirty="0">
                <a:solidFill>
                  <a:schemeClr val="tx1"/>
                </a:solidFill>
                <a:latin typeface="微软雅黑" panose="020B0503020204020204" charset="-122"/>
                <a:ea typeface="微软雅黑" panose="020B0503020204020204" charset="-122"/>
                <a:cs typeface="Times New Roman" panose="02020603050405020304" pitchFamily="18" charset="0"/>
              </a:rPr>
              <a:t>机模式，</a:t>
            </a:r>
            <a:r>
              <a:rPr lang="zh-CN" altLang="en-US" sz="1400" dirty="0">
                <a:solidFill>
                  <a:schemeClr val="tx1"/>
                </a:solidFill>
                <a:latin typeface="微软雅黑" panose="020B0503020204020204" charset="-122"/>
                <a:ea typeface="微软雅黑" panose="020B0503020204020204" charset="-122"/>
                <a:cs typeface="Times New Roman" panose="02020603050405020304" pitchFamily="18" charset="0"/>
              </a:rPr>
              <a:t>通过硬件的冗余和软件的支持实现热</a:t>
            </a:r>
            <a:r>
              <a:rPr lang="zh-CN" altLang="en-US" sz="1400" dirty="0" smtClean="0">
                <a:solidFill>
                  <a:schemeClr val="tx1"/>
                </a:solidFill>
                <a:latin typeface="微软雅黑" panose="020B0503020204020204" charset="-122"/>
                <a:ea typeface="微软雅黑" panose="020B0503020204020204" charset="-122"/>
                <a:cs typeface="Times New Roman" panose="02020603050405020304" pitchFamily="18" charset="0"/>
              </a:rPr>
              <a:t>备</a:t>
            </a:r>
            <a:endParaRPr lang="en-US" altLang="zh-CN" sz="1400" dirty="0" smtClean="0">
              <a:solidFill>
                <a:schemeClr val="tx1"/>
              </a:solidFill>
              <a:latin typeface="微软雅黑" panose="020B0503020204020204" charset="-122"/>
              <a:ea typeface="微软雅黑" panose="020B0503020204020204" charset="-122"/>
              <a:cs typeface="Times New Roman" panose="02020603050405020304" pitchFamily="18" charset="0"/>
            </a:endParaRPr>
          </a:p>
          <a:p>
            <a:pPr marL="180975" lvl="0" indent="-180975" algn="l">
              <a:lnSpc>
                <a:spcPct val="120000"/>
              </a:lnSpc>
              <a:spcBef>
                <a:spcPts val="600"/>
              </a:spcBef>
              <a:buFont typeface="Arial" panose="020B0604020202020204" pitchFamily="34" charset="0"/>
              <a:buChar char="•"/>
            </a:pPr>
            <a:r>
              <a:rPr lang="zh-CN" altLang="en-US" sz="1400" dirty="0" smtClean="0">
                <a:solidFill>
                  <a:schemeClr val="tx1"/>
                </a:solidFill>
                <a:latin typeface="微软雅黑" panose="020B0503020204020204" charset="-122"/>
                <a:ea typeface="微软雅黑" panose="020B0503020204020204" charset="-122"/>
                <a:cs typeface="Times New Roman" panose="02020603050405020304" pitchFamily="18" charset="0"/>
              </a:rPr>
              <a:t>需要主数据管理</a:t>
            </a:r>
            <a:r>
              <a:rPr lang="zh-CN" altLang="en-US" sz="1400" dirty="0">
                <a:solidFill>
                  <a:schemeClr val="tx1"/>
                </a:solidFill>
                <a:latin typeface="微软雅黑" panose="020B0503020204020204" charset="-122"/>
                <a:ea typeface="微软雅黑" panose="020B0503020204020204" charset="-122"/>
                <a:cs typeface="Times New Roman" panose="02020603050405020304" pitchFamily="18" charset="0"/>
              </a:rPr>
              <a:t>开发</a:t>
            </a:r>
            <a:r>
              <a:rPr lang="zh-CN" altLang="en-US" sz="1400" dirty="0" smtClean="0">
                <a:solidFill>
                  <a:schemeClr val="tx1"/>
                </a:solidFill>
                <a:latin typeface="微软雅黑" panose="020B0503020204020204" charset="-122"/>
                <a:ea typeface="微软雅黑" panose="020B0503020204020204" charset="-122"/>
                <a:cs typeface="Times New Roman" panose="02020603050405020304" pitchFamily="18" charset="0"/>
              </a:rPr>
              <a:t>服务器和测试服务器</a:t>
            </a:r>
            <a:endParaRPr lang="zh-CN" altLang="en-US" sz="1400" dirty="0"/>
          </a:p>
        </p:txBody>
      </p:sp>
      <p:sp>
        <p:nvSpPr>
          <p:cNvPr id="46" name="Rectangle 99"/>
          <p:cNvSpPr>
            <a:spLocks noChangeArrowheads="1"/>
          </p:cNvSpPr>
          <p:nvPr/>
        </p:nvSpPr>
        <p:spPr bwMode="auto">
          <a:xfrm>
            <a:off x="2405065" y="2036907"/>
            <a:ext cx="66588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119380" indent="-119380">
              <a:buClr>
                <a:schemeClr val="accent1"/>
              </a:buClr>
              <a:buSzPct val="70000"/>
            </a:pPr>
            <a:r>
              <a:rPr lang="en-US" altLang="zh-CN" dirty="0" smtClean="0">
                <a:latin typeface="微软雅黑" panose="020B0503020204020204" charset="-122"/>
                <a:ea typeface="微软雅黑" panose="020B0503020204020204" charset="-122"/>
              </a:rPr>
              <a:t>……</a:t>
            </a:r>
            <a:endParaRPr lang="zh-CN" dirty="0">
              <a:latin typeface="微软雅黑" panose="020B0503020204020204" charset="-122"/>
              <a:ea typeface="微软雅黑" panose="020B0503020204020204" charset="-122"/>
            </a:endParaRPr>
          </a:p>
        </p:txBody>
      </p:sp>
      <p:pic>
        <p:nvPicPr>
          <p:cNvPr id="47"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718411" y="1778285"/>
            <a:ext cx="361950" cy="1040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 name="Rectangle 99"/>
          <p:cNvSpPr>
            <a:spLocks noChangeArrowheads="1"/>
          </p:cNvSpPr>
          <p:nvPr/>
        </p:nvSpPr>
        <p:spPr bwMode="auto">
          <a:xfrm>
            <a:off x="6826557" y="1465998"/>
            <a:ext cx="647054" cy="426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p>
            <a:pPr>
              <a:buClr>
                <a:schemeClr val="accent1"/>
              </a:buClr>
              <a:buSzPct val="70000"/>
            </a:pPr>
            <a:r>
              <a:rPr lang="zh-CN" altLang="en-US" sz="1400" dirty="0" smtClean="0">
                <a:latin typeface="微软雅黑" panose="020B0503020204020204" charset="-122"/>
                <a:ea typeface="微软雅黑" panose="020B0503020204020204" charset="-122"/>
              </a:rPr>
              <a:t>因特网</a:t>
            </a:r>
            <a:endParaRPr lang="zh-CN" sz="1400" dirty="0">
              <a:latin typeface="微软雅黑" panose="020B0503020204020204" charset="-122"/>
              <a:ea typeface="微软雅黑" panose="020B0503020204020204" charset="-122"/>
            </a:endParaRPr>
          </a:p>
        </p:txBody>
      </p:sp>
      <p:cxnSp>
        <p:nvCxnSpPr>
          <p:cNvPr id="54" name="曲线连接符 41"/>
          <p:cNvCxnSpPr/>
          <p:nvPr/>
        </p:nvCxnSpPr>
        <p:spPr>
          <a:xfrm>
            <a:off x="4574510" y="2430090"/>
            <a:ext cx="959688" cy="855656"/>
          </a:xfrm>
          <a:prstGeom prst="curvedConnector3">
            <a:avLst>
              <a:gd name="adj1" fmla="val 50000"/>
            </a:avLst>
          </a:prstGeom>
          <a:ln w="19050">
            <a:solidFill>
              <a:schemeClr val="accent5">
                <a:lumMod val="75000"/>
              </a:schemeClr>
            </a:solidFill>
            <a:headEnd type="arrow"/>
            <a:tailEnd type="arrow"/>
          </a:ln>
        </p:spPr>
        <p:style>
          <a:lnRef idx="1">
            <a:schemeClr val="accent1"/>
          </a:lnRef>
          <a:fillRef idx="0">
            <a:schemeClr val="accent1"/>
          </a:fillRef>
          <a:effectRef idx="0">
            <a:schemeClr val="accent1"/>
          </a:effectRef>
          <a:fontRef idx="minor">
            <a:schemeClr val="tx1"/>
          </a:fontRef>
        </p:style>
      </p:cxnSp>
      <p:pic>
        <p:nvPicPr>
          <p:cNvPr id="55"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25772" y="2796740"/>
            <a:ext cx="664153"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 name="Rectangle 99"/>
          <p:cNvSpPr>
            <a:spLocks noChangeArrowheads="1"/>
          </p:cNvSpPr>
          <p:nvPr/>
        </p:nvSpPr>
        <p:spPr bwMode="auto">
          <a:xfrm>
            <a:off x="5626215" y="1463154"/>
            <a:ext cx="665882"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119380" indent="-119380">
              <a:buClr>
                <a:schemeClr val="accent1"/>
              </a:buClr>
              <a:buSzPct val="70000"/>
            </a:pPr>
            <a:r>
              <a:rPr lang="zh-CN" altLang="en-US" sz="1050" b="0" dirty="0">
                <a:latin typeface="微软雅黑" panose="020B0503020204020204" charset="-122"/>
                <a:ea typeface="微软雅黑" panose="020B0503020204020204" charset="-122"/>
              </a:rPr>
              <a:t>用户</a:t>
            </a:r>
            <a:endParaRPr lang="zh-CN" sz="1050" b="0" dirty="0">
              <a:latin typeface="微软雅黑" panose="020B0503020204020204" charset="-122"/>
              <a:ea typeface="微软雅黑" panose="020B0503020204020204" charset="-122"/>
            </a:endParaRPr>
          </a:p>
        </p:txBody>
      </p:sp>
      <p:sp>
        <p:nvSpPr>
          <p:cNvPr id="68" name="Rectangle 99"/>
          <p:cNvSpPr>
            <a:spLocks noChangeArrowheads="1"/>
          </p:cNvSpPr>
          <p:nvPr/>
        </p:nvSpPr>
        <p:spPr bwMode="auto">
          <a:xfrm>
            <a:off x="5566445" y="3088400"/>
            <a:ext cx="665882"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119380" indent="-119380">
              <a:buClr>
                <a:schemeClr val="accent1"/>
              </a:buClr>
              <a:buSzPct val="70000"/>
            </a:pPr>
            <a:r>
              <a:rPr lang="zh-CN" altLang="en-US" sz="1050" b="0" dirty="0">
                <a:latin typeface="微软雅黑" panose="020B0503020204020204" charset="-122"/>
                <a:ea typeface="微软雅黑" panose="020B0503020204020204" charset="-122"/>
              </a:rPr>
              <a:t>用户</a:t>
            </a:r>
            <a:endParaRPr lang="zh-CN" sz="1050" b="0" dirty="0">
              <a:latin typeface="微软雅黑" panose="020B0503020204020204" charset="-122"/>
              <a:ea typeface="微软雅黑" panose="020B0503020204020204" charset="-122"/>
            </a:endParaRPr>
          </a:p>
        </p:txBody>
      </p:sp>
      <p:sp>
        <p:nvSpPr>
          <p:cNvPr id="69" name="Rectangle 99"/>
          <p:cNvSpPr>
            <a:spLocks noChangeArrowheads="1"/>
          </p:cNvSpPr>
          <p:nvPr/>
        </p:nvSpPr>
        <p:spPr bwMode="auto">
          <a:xfrm>
            <a:off x="7074838" y="2298520"/>
            <a:ext cx="665882"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119380" indent="-119380">
              <a:buClr>
                <a:schemeClr val="accent1"/>
              </a:buClr>
              <a:buSzPct val="70000"/>
            </a:pPr>
            <a:r>
              <a:rPr lang="en-US" altLang="zh-CN" sz="1050" b="0" dirty="0" smtClean="0">
                <a:latin typeface="微软雅黑" panose="020B0503020204020204" charset="-122"/>
                <a:ea typeface="微软雅黑" panose="020B0503020204020204" charset="-122"/>
              </a:rPr>
              <a:t>VPN</a:t>
            </a:r>
            <a:endParaRPr lang="zh-CN" sz="1050" b="0" dirty="0">
              <a:latin typeface="微软雅黑" panose="020B0503020204020204" charset="-122"/>
              <a:ea typeface="微软雅黑" panose="020B0503020204020204" charset="-122"/>
            </a:endParaRPr>
          </a:p>
        </p:txBody>
      </p:sp>
      <p:pic>
        <p:nvPicPr>
          <p:cNvPr id="74"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96893" y="2826816"/>
            <a:ext cx="574262" cy="733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6" name="肘形连接符 45"/>
          <p:cNvCxnSpPr/>
          <p:nvPr/>
        </p:nvCxnSpPr>
        <p:spPr>
          <a:xfrm flipH="1">
            <a:off x="1907704" y="4823458"/>
            <a:ext cx="567039" cy="621766"/>
          </a:xfrm>
          <a:prstGeom prst="straightConnector1">
            <a:avLst/>
          </a:prstGeom>
          <a:ln w="19050">
            <a:solidFill>
              <a:schemeClr val="accent5">
                <a:lumMod val="75000"/>
              </a:schemeClr>
            </a:solidFill>
            <a:headEnd type="arrow"/>
            <a:tailEnd type="arrow"/>
          </a:ln>
        </p:spPr>
        <p:style>
          <a:lnRef idx="1">
            <a:schemeClr val="accent5"/>
          </a:lnRef>
          <a:fillRef idx="0">
            <a:schemeClr val="accent5"/>
          </a:fillRef>
          <a:effectRef idx="0">
            <a:schemeClr val="accent5"/>
          </a:effectRef>
          <a:fontRef idx="minor">
            <a:schemeClr val="tx1"/>
          </a:fontRef>
        </p:style>
      </p:cxnSp>
      <p:cxnSp>
        <p:nvCxnSpPr>
          <p:cNvPr id="79" name="肘形连接符 45"/>
          <p:cNvCxnSpPr>
            <a:stCxn id="10" idx="1"/>
            <a:endCxn id="74" idx="3"/>
          </p:cNvCxnSpPr>
          <p:nvPr/>
        </p:nvCxnSpPr>
        <p:spPr>
          <a:xfrm flipH="1">
            <a:off x="1971155" y="2662153"/>
            <a:ext cx="468854" cy="531647"/>
          </a:xfrm>
          <a:prstGeom prst="straightConnector1">
            <a:avLst/>
          </a:prstGeom>
          <a:ln w="19050">
            <a:solidFill>
              <a:schemeClr val="accent5">
                <a:lumMod val="75000"/>
              </a:schemeClr>
            </a:solidFill>
            <a:headEnd type="arrow"/>
            <a:tailEnd type="arrow"/>
          </a:ln>
        </p:spPr>
        <p:style>
          <a:lnRef idx="1">
            <a:schemeClr val="accent5"/>
          </a:lnRef>
          <a:fillRef idx="0">
            <a:schemeClr val="accent5"/>
          </a:fillRef>
          <a:effectRef idx="0">
            <a:schemeClr val="accent5"/>
          </a:effectRef>
          <a:fontRef idx="minor">
            <a:schemeClr val="tx1"/>
          </a:fontRef>
        </p:style>
      </p:cxnSp>
      <p:sp>
        <p:nvSpPr>
          <p:cNvPr id="83" name="Rectangle 99"/>
          <p:cNvSpPr>
            <a:spLocks noChangeArrowheads="1"/>
          </p:cNvSpPr>
          <p:nvPr/>
        </p:nvSpPr>
        <p:spPr bwMode="auto">
          <a:xfrm>
            <a:off x="736052" y="3549875"/>
            <a:ext cx="1703957"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119380" indent="-119380">
              <a:buClr>
                <a:schemeClr val="accent1"/>
              </a:buClr>
              <a:buSzPct val="70000"/>
            </a:pPr>
            <a:r>
              <a:rPr lang="en-US" altLang="zh-CN" sz="1050" b="0" dirty="0" smtClean="0">
                <a:latin typeface="微软雅黑" panose="020B0503020204020204" charset="-122"/>
                <a:ea typeface="微软雅黑" panose="020B0503020204020204" charset="-122"/>
              </a:rPr>
              <a:t>PCITC</a:t>
            </a:r>
            <a:r>
              <a:rPr lang="zh-CN" altLang="en-US" sz="1050" b="0" dirty="0" smtClean="0">
                <a:latin typeface="微软雅黑" panose="020B0503020204020204" charset="-122"/>
                <a:ea typeface="微软雅黑" panose="020B0503020204020204" charset="-122"/>
              </a:rPr>
              <a:t> </a:t>
            </a:r>
            <a:r>
              <a:rPr lang="en-US" altLang="zh-CN" sz="1050" b="0" dirty="0" smtClean="0">
                <a:latin typeface="微软雅黑" panose="020B0503020204020204" charset="-122"/>
                <a:ea typeface="微软雅黑" panose="020B0503020204020204" charset="-122"/>
              </a:rPr>
              <a:t>MDM</a:t>
            </a:r>
            <a:r>
              <a:rPr lang="zh-CN" altLang="en-US" sz="1050" b="0" dirty="0">
                <a:latin typeface="微软雅黑" panose="020B0503020204020204" charset="-122"/>
                <a:ea typeface="微软雅黑" panose="020B0503020204020204" charset="-122"/>
              </a:rPr>
              <a:t>备份</a:t>
            </a:r>
            <a:r>
              <a:rPr lang="zh-CN" altLang="en-US" sz="1050" b="0" dirty="0" smtClean="0">
                <a:latin typeface="微软雅黑" panose="020B0503020204020204" charset="-122"/>
                <a:ea typeface="微软雅黑" panose="020B0503020204020204" charset="-122"/>
              </a:rPr>
              <a:t>服务器</a:t>
            </a:r>
            <a:endParaRPr lang="zh-CN" sz="1050" b="0" dirty="0">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ripple/>
      </p:transition>
    </mc:Choice>
    <mc:Fallback>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smtClean="0"/>
              <a:t>支撑硬、软件配置建议</a:t>
            </a:r>
            <a:endParaRPr lang="zh-CN" altLang="en-US" dirty="0"/>
          </a:p>
        </p:txBody>
      </p:sp>
      <p:sp>
        <p:nvSpPr>
          <p:cNvPr id="5" name="页脚占位符 3"/>
          <p:cNvSpPr txBox="1">
            <a:spLocks noGrp="1"/>
          </p:cNvSpPr>
          <p:nvPr/>
        </p:nvSpPr>
        <p:spPr bwMode="auto">
          <a:xfrm>
            <a:off x="3124200" y="6652592"/>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
        <p:nvSpPr>
          <p:cNvPr id="8" name="矩形 7"/>
          <p:cNvSpPr/>
          <p:nvPr/>
        </p:nvSpPr>
        <p:spPr bwMode="auto">
          <a:xfrm>
            <a:off x="395536" y="4293096"/>
            <a:ext cx="2520280" cy="338554"/>
          </a:xfrm>
          <a:prstGeom prst="rect">
            <a:avLst/>
          </a:prstGeom>
          <a:noFill/>
          <a:ln w="19050" cap="flat" cmpd="sng" algn="ctr">
            <a:noFill/>
            <a:prstDash val="solid"/>
            <a:round/>
            <a:headEnd type="none" w="med" len="med"/>
            <a:tailEnd type="none" w="med" len="med"/>
          </a:ln>
          <a:effectLst/>
        </p:spPr>
        <p:txBody>
          <a:bodyPr vert="horz" wrap="square" lIns="91440" tIns="45720" rIns="91440" bIns="45720" numCol="1" rtlCol="0" anchor="t" anchorCtr="0" compatLnSpc="1">
            <a:spAutoFit/>
          </a:bodyPr>
          <a:lstStyle/>
          <a:p>
            <a:pPr marL="285750" marR="0" indent="-285750" algn="l" defTabSz="914400" rtl="0" eaLnBrk="0" fontAlgn="base" latinLnBrk="0" hangingPunct="0">
              <a:lnSpc>
                <a:spcPct val="100000"/>
              </a:lnSpc>
              <a:spcBef>
                <a:spcPct val="50000"/>
              </a:spcBef>
              <a:spcAft>
                <a:spcPct val="0"/>
              </a:spcAft>
              <a:buClrTx/>
              <a:buSzTx/>
              <a:buFont typeface="Arial" panose="020B0604020202020204" pitchFamily="34" charset="0"/>
              <a:buChar char="•"/>
            </a:pPr>
            <a:r>
              <a:rPr lang="zh-CN" altLang="en-US" sz="1600" dirty="0" smtClean="0">
                <a:latin typeface="微软雅黑" panose="020B0503020204020204" charset="-122"/>
                <a:ea typeface="微软雅黑" panose="020B0503020204020204" charset="-122"/>
              </a:rPr>
              <a:t>支撑软件配置建议：</a:t>
            </a:r>
            <a:endParaRPr kumimoji="0" lang="zh-CN" altLang="en-US" sz="1600" b="1" i="0" u="none" strike="noStrike" cap="none" normalizeH="0" baseline="0" dirty="0" smtClean="0">
              <a:ln>
                <a:noFill/>
              </a:ln>
              <a:solidFill>
                <a:schemeClr val="tx1"/>
              </a:solidFill>
              <a:effectLst/>
              <a:latin typeface="微软雅黑" panose="020B0503020204020204" charset="-122"/>
              <a:ea typeface="微软雅黑" panose="020B0503020204020204" charset="-122"/>
            </a:endParaRPr>
          </a:p>
        </p:txBody>
      </p:sp>
      <p:sp>
        <p:nvSpPr>
          <p:cNvPr id="9" name="矩形 8"/>
          <p:cNvSpPr/>
          <p:nvPr/>
        </p:nvSpPr>
        <p:spPr bwMode="auto">
          <a:xfrm>
            <a:off x="179512" y="764705"/>
            <a:ext cx="8964488" cy="954107"/>
          </a:xfrm>
          <a:prstGeom prst="rect">
            <a:avLst/>
          </a:prstGeom>
          <a:noFill/>
          <a:ln w="19050" cap="flat" cmpd="sng" algn="ctr">
            <a:noFill/>
            <a:prstDash val="solid"/>
            <a:round/>
            <a:headEnd type="none" w="med" len="med"/>
            <a:tailEnd type="none" w="med" len="med"/>
          </a:ln>
          <a:effectLst/>
        </p:spPr>
        <p:txBody>
          <a:bodyPr vert="horz" wrap="square" lIns="91440" tIns="45720" rIns="91440" bIns="45720" numCol="1" rtlCol="0" anchor="t" anchorCtr="0" compatLnSpc="1">
            <a:spAutoFit/>
          </a:bodyPr>
          <a:lstStyle/>
          <a:p>
            <a:pPr eaLnBrk="0" hangingPunct="0">
              <a:spcBef>
                <a:spcPct val="50000"/>
              </a:spcBef>
            </a:pPr>
            <a:r>
              <a:rPr lang="zh-CN" altLang="zh-CN" sz="1600" dirty="0" smtClean="0">
                <a:latin typeface="微软雅黑" panose="020B0503020204020204" charset="-122"/>
                <a:ea typeface="微软雅黑" panose="020B0503020204020204" charset="-122"/>
              </a:rPr>
              <a:t>硬件配置建议采用</a:t>
            </a:r>
            <a:r>
              <a:rPr lang="en-US" altLang="zh-CN" sz="1600" dirty="0" smtClean="0">
                <a:latin typeface="微软雅黑" panose="020B0503020204020204" charset="-122"/>
                <a:ea typeface="微软雅黑" panose="020B0503020204020204" charset="-122"/>
              </a:rPr>
              <a:t>IBM</a:t>
            </a:r>
            <a:r>
              <a:rPr lang="zh-CN" altLang="zh-CN" sz="1600" dirty="0" smtClean="0">
                <a:latin typeface="微软雅黑" panose="020B0503020204020204" charset="-122"/>
                <a:ea typeface="微软雅黑" panose="020B0503020204020204" charset="-122"/>
              </a:rPr>
              <a:t>的天工计划的小型机</a:t>
            </a:r>
            <a:r>
              <a:rPr lang="en-US" altLang="zh-CN" sz="1600" dirty="0" smtClean="0">
                <a:latin typeface="微软雅黑" panose="020B0503020204020204" charset="-122"/>
                <a:ea typeface="微软雅黑" panose="020B0503020204020204" charset="-122"/>
              </a:rPr>
              <a:t>IBM P7 710(8core)</a:t>
            </a:r>
            <a:r>
              <a:rPr lang="zh-CN" altLang="zh-CN" sz="1600" dirty="0" smtClean="0">
                <a:latin typeface="微软雅黑" panose="020B0503020204020204" charset="-122"/>
                <a:ea typeface="微软雅黑" panose="020B0503020204020204" charset="-122"/>
              </a:rPr>
              <a:t>，通过机器自带的虚拟化软件，实现开发机、生产机、</a:t>
            </a:r>
            <a:r>
              <a:rPr lang="zh-CN" altLang="en-US" sz="1600" dirty="0" smtClean="0">
                <a:latin typeface="微软雅黑" panose="020B0503020204020204" charset="-122"/>
                <a:ea typeface="微软雅黑" panose="020B0503020204020204" charset="-122"/>
              </a:rPr>
              <a:t>测试机</a:t>
            </a:r>
            <a:r>
              <a:rPr lang="zh-CN" altLang="zh-CN" sz="1600" dirty="0" smtClean="0">
                <a:latin typeface="微软雅黑" panose="020B0503020204020204" charset="-122"/>
                <a:ea typeface="微软雅黑" panose="020B0503020204020204" charset="-122"/>
              </a:rPr>
              <a:t>等多套系统部署在</a:t>
            </a:r>
            <a:r>
              <a:rPr lang="en-US" altLang="zh-CN" sz="1600" dirty="0" smtClean="0">
                <a:latin typeface="微软雅黑" panose="020B0503020204020204" charset="-122"/>
                <a:ea typeface="微软雅黑" panose="020B0503020204020204" charset="-122"/>
              </a:rPr>
              <a:t>2</a:t>
            </a:r>
            <a:r>
              <a:rPr lang="zh-CN" altLang="zh-CN" sz="1600" dirty="0" smtClean="0">
                <a:latin typeface="微软雅黑" panose="020B0503020204020204" charset="-122"/>
                <a:ea typeface="微软雅黑" panose="020B0503020204020204" charset="-122"/>
              </a:rPr>
              <a:t>台小型机上，实现系统的稳定高效</a:t>
            </a:r>
            <a:r>
              <a:rPr lang="zh-CN" altLang="en-US" sz="1600" dirty="0" smtClean="0">
                <a:latin typeface="微软雅黑" panose="020B0503020204020204" charset="-122"/>
                <a:ea typeface="微软雅黑" panose="020B0503020204020204" charset="-122"/>
              </a:rPr>
              <a:t>运行</a:t>
            </a:r>
            <a:r>
              <a:rPr lang="zh-CN" altLang="zh-CN" sz="1600" dirty="0" smtClean="0">
                <a:latin typeface="微软雅黑" panose="020B0503020204020204" charset="-122"/>
                <a:ea typeface="微软雅黑" panose="020B0503020204020204" charset="-122"/>
              </a:rPr>
              <a:t>。</a:t>
            </a:r>
            <a:endParaRPr lang="zh-CN" altLang="zh-CN" sz="1600" dirty="0" smtClean="0">
              <a:latin typeface="微软雅黑" panose="020B0503020204020204" charset="-122"/>
              <a:ea typeface="微软雅黑" panose="020B0503020204020204" charset="-122"/>
            </a:endParaRPr>
          </a:p>
          <a:p>
            <a:pPr marL="285750" marR="0" indent="-285750" algn="l" defTabSz="914400" rtl="0" eaLnBrk="0" fontAlgn="base" latinLnBrk="0" hangingPunct="0">
              <a:lnSpc>
                <a:spcPct val="100000"/>
              </a:lnSpc>
              <a:spcBef>
                <a:spcPct val="50000"/>
              </a:spcBef>
              <a:spcAft>
                <a:spcPct val="0"/>
              </a:spcAft>
              <a:buClrTx/>
              <a:buSzTx/>
              <a:buFont typeface="Arial" panose="020B0604020202020204" pitchFamily="34" charset="0"/>
              <a:buChar char="•"/>
            </a:pPr>
            <a:r>
              <a:rPr kumimoji="0" lang="zh-CN" altLang="en-US" sz="1600" b="1" i="0" u="none" strike="noStrike" cap="none" normalizeH="0" baseline="0" dirty="0" smtClean="0">
                <a:ln>
                  <a:noFill/>
                </a:ln>
                <a:solidFill>
                  <a:schemeClr val="tx1"/>
                </a:solidFill>
                <a:effectLst/>
                <a:latin typeface="微软雅黑" panose="020B0503020204020204" charset="-122"/>
                <a:ea typeface="微软雅黑" panose="020B0503020204020204" charset="-122"/>
              </a:rPr>
              <a:t>虚拟机数量</a:t>
            </a:r>
            <a:r>
              <a:rPr lang="zh-CN" altLang="en-US" sz="1600" dirty="0">
                <a:latin typeface="微软雅黑" panose="020B0503020204020204" charset="-122"/>
                <a:ea typeface="微软雅黑" panose="020B0503020204020204" charset="-122"/>
              </a:rPr>
              <a:t>：</a:t>
            </a:r>
            <a:endParaRPr kumimoji="0" lang="zh-CN" altLang="en-US" sz="1600" b="1" i="0" u="none" strike="noStrike" cap="none" normalizeH="0" baseline="0" dirty="0" smtClean="0">
              <a:ln>
                <a:noFill/>
              </a:ln>
              <a:solidFill>
                <a:schemeClr val="tx1"/>
              </a:solidFill>
              <a:effectLst/>
              <a:latin typeface="微软雅黑" panose="020B0503020204020204" charset="-122"/>
              <a:ea typeface="微软雅黑" panose="020B0503020204020204" charset="-122"/>
            </a:endParaRPr>
          </a:p>
        </p:txBody>
      </p:sp>
      <p:graphicFrame>
        <p:nvGraphicFramePr>
          <p:cNvPr id="10" name="表格 9"/>
          <p:cNvGraphicFramePr>
            <a:graphicFrameLocks noGrp="1"/>
          </p:cNvGraphicFramePr>
          <p:nvPr/>
        </p:nvGraphicFramePr>
        <p:xfrm>
          <a:off x="611560" y="2036172"/>
          <a:ext cx="7992889" cy="1968892"/>
        </p:xfrm>
        <a:graphic>
          <a:graphicData uri="http://schemas.openxmlformats.org/drawingml/2006/table">
            <a:tbl>
              <a:tblPr/>
              <a:tblGrid>
                <a:gridCol w="642286"/>
                <a:gridCol w="2276856"/>
                <a:gridCol w="695034"/>
                <a:gridCol w="4378713"/>
              </a:tblGrid>
              <a:tr h="370031">
                <a:tc>
                  <a:txBody>
                    <a:bodyPr/>
                    <a:lstStyle/>
                    <a:p>
                      <a:pPr marL="0" algn="ctr" defTabSz="914400" rtl="0" eaLnBrk="1" latinLnBrk="0" hangingPunct="1">
                        <a:lnSpc>
                          <a:spcPts val="2000"/>
                        </a:lnSpc>
                        <a:spcAft>
                          <a:spcPts val="0"/>
                        </a:spcAft>
                      </a:pPr>
                      <a:r>
                        <a:rPr lang="zh-CN" sz="1400" b="1" kern="100" dirty="0" smtClean="0">
                          <a:solidFill>
                            <a:schemeClr val="tx1"/>
                          </a:solidFill>
                          <a:latin typeface="微软雅黑" panose="020B0503020204020204" charset="-122"/>
                          <a:ea typeface="微软雅黑" panose="020B0503020204020204" charset="-122"/>
                          <a:cs typeface="+mn-cs"/>
                        </a:rPr>
                        <a:t>序号</a:t>
                      </a:r>
                      <a:endParaRPr lang="zh-CN" sz="1400" b="1" kern="100" dirty="0" smtClean="0">
                        <a:solidFill>
                          <a:schemeClr val="tx1"/>
                        </a:solidFill>
                        <a:latin typeface="微软雅黑" panose="020B0503020204020204" charset="-122"/>
                        <a:ea typeface="微软雅黑" panose="020B0503020204020204" charset="-122"/>
                        <a:cs typeface="+mn-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ts val="2000"/>
                        </a:lnSpc>
                        <a:spcAft>
                          <a:spcPts val="0"/>
                        </a:spcAft>
                      </a:pPr>
                      <a:r>
                        <a:rPr lang="zh-CN" sz="1400" b="1" kern="100" dirty="0" smtClean="0">
                          <a:solidFill>
                            <a:schemeClr val="tx1"/>
                          </a:solidFill>
                          <a:latin typeface="微软雅黑" panose="020B0503020204020204" charset="-122"/>
                          <a:ea typeface="微软雅黑" panose="020B0503020204020204" charset="-122"/>
                          <a:cs typeface="+mn-cs"/>
                        </a:rPr>
                        <a:t>硬件</a:t>
                      </a:r>
                      <a:endParaRPr lang="zh-CN" sz="1400" b="1" kern="100" dirty="0" smtClean="0">
                        <a:solidFill>
                          <a:schemeClr val="tx1"/>
                        </a:solidFill>
                        <a:latin typeface="微软雅黑" panose="020B0503020204020204" charset="-122"/>
                        <a:ea typeface="微软雅黑" panose="020B0503020204020204" charset="-122"/>
                        <a:cs typeface="+mn-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ts val="2000"/>
                        </a:lnSpc>
                        <a:spcAft>
                          <a:spcPts val="0"/>
                        </a:spcAft>
                      </a:pPr>
                      <a:r>
                        <a:rPr lang="zh-CN" sz="1400" b="1" kern="100" dirty="0" smtClean="0">
                          <a:solidFill>
                            <a:schemeClr val="tx1"/>
                          </a:solidFill>
                          <a:latin typeface="微软雅黑" panose="020B0503020204020204" charset="-122"/>
                          <a:ea typeface="微软雅黑" panose="020B0503020204020204" charset="-122"/>
                          <a:cs typeface="+mn-cs"/>
                        </a:rPr>
                        <a:t>数量</a:t>
                      </a:r>
                      <a:endParaRPr lang="zh-CN" sz="1400" b="1" kern="100" dirty="0" smtClean="0">
                        <a:solidFill>
                          <a:schemeClr val="tx1"/>
                        </a:solidFill>
                        <a:latin typeface="微软雅黑" panose="020B0503020204020204" charset="-122"/>
                        <a:ea typeface="微软雅黑" panose="020B0503020204020204" charset="-122"/>
                        <a:cs typeface="+mn-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ts val="2000"/>
                        </a:lnSpc>
                        <a:spcAft>
                          <a:spcPts val="0"/>
                        </a:spcAft>
                      </a:pPr>
                      <a:r>
                        <a:rPr lang="zh-CN" sz="1400" b="1" kern="100" dirty="0" smtClean="0">
                          <a:solidFill>
                            <a:schemeClr val="tx1"/>
                          </a:solidFill>
                          <a:latin typeface="微软雅黑" panose="020B0503020204020204" charset="-122"/>
                          <a:ea typeface="微软雅黑" panose="020B0503020204020204" charset="-122"/>
                          <a:cs typeface="+mn-cs"/>
                        </a:rPr>
                        <a:t>用途</a:t>
                      </a:r>
                      <a:endParaRPr lang="zh-CN" sz="1400" b="1" kern="100" dirty="0" smtClean="0">
                        <a:solidFill>
                          <a:schemeClr val="tx1"/>
                        </a:solidFill>
                        <a:latin typeface="微软雅黑" panose="020B0503020204020204" charset="-122"/>
                        <a:ea typeface="微软雅黑" panose="020B0503020204020204" charset="-122"/>
                        <a:cs typeface="+mn-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298121">
                <a:tc>
                  <a:txBody>
                    <a:bodyPr/>
                    <a:lstStyle/>
                    <a:p>
                      <a:pPr algn="ctr">
                        <a:spcAft>
                          <a:spcPts val="0"/>
                        </a:spcAft>
                      </a:pPr>
                      <a:r>
                        <a:rPr lang="en-US" sz="1400" kern="100" dirty="0">
                          <a:effectLst/>
                          <a:latin typeface="微软雅黑" panose="020B0503020204020204" charset="-122"/>
                          <a:ea typeface="微软雅黑" panose="020B0503020204020204" charset="-122"/>
                          <a:cs typeface="Times New Roman" panose="02020603050405020304"/>
                        </a:rPr>
                        <a:t>1</a:t>
                      </a:r>
                      <a:endParaRPr lang="zh-CN" sz="1400"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400" kern="100" dirty="0">
                          <a:effectLst/>
                          <a:latin typeface="微软雅黑" panose="020B0503020204020204" charset="-122"/>
                          <a:ea typeface="微软雅黑" panose="020B0503020204020204" charset="-122"/>
                          <a:cs typeface="Times New Roman" panose="02020603050405020304"/>
                        </a:rPr>
                        <a:t>主数据管理平台开发机</a:t>
                      </a:r>
                      <a:endParaRPr lang="zh-CN" sz="1400"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kern="100" dirty="0">
                          <a:effectLst/>
                          <a:latin typeface="微软雅黑" panose="020B0503020204020204" charset="-122"/>
                          <a:ea typeface="微软雅黑" panose="020B0503020204020204" charset="-122"/>
                          <a:cs typeface="Times New Roman" panose="02020603050405020304"/>
                        </a:rPr>
                        <a:t>1</a:t>
                      </a:r>
                      <a:endParaRPr lang="zh-CN" sz="1400"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400" kern="100" dirty="0">
                          <a:effectLst/>
                          <a:latin typeface="微软雅黑" panose="020B0503020204020204" charset="-122"/>
                          <a:ea typeface="微软雅黑" panose="020B0503020204020204" charset="-122"/>
                          <a:cs typeface="Times New Roman" panose="02020603050405020304"/>
                        </a:rPr>
                        <a:t>主数据管理平台开发环境</a:t>
                      </a:r>
                      <a:endParaRPr lang="zh-CN" sz="1400"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8121">
                <a:tc>
                  <a:txBody>
                    <a:bodyPr/>
                    <a:lstStyle/>
                    <a:p>
                      <a:pPr algn="ctr">
                        <a:spcAft>
                          <a:spcPts val="0"/>
                        </a:spcAft>
                      </a:pPr>
                      <a:r>
                        <a:rPr lang="en-US" sz="1400" kern="100">
                          <a:effectLst/>
                          <a:latin typeface="微软雅黑" panose="020B0503020204020204" charset="-122"/>
                          <a:ea typeface="微软雅黑" panose="020B0503020204020204" charset="-122"/>
                          <a:cs typeface="Times New Roman" panose="02020603050405020304"/>
                        </a:rPr>
                        <a:t>2</a:t>
                      </a:r>
                      <a:endParaRPr lang="zh-CN" sz="1400" kern="10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400" kern="100" dirty="0">
                          <a:effectLst/>
                          <a:latin typeface="微软雅黑" panose="020B0503020204020204" charset="-122"/>
                          <a:ea typeface="微软雅黑" panose="020B0503020204020204" charset="-122"/>
                          <a:cs typeface="Times New Roman" panose="02020603050405020304"/>
                        </a:rPr>
                        <a:t>主数据管理平台测试机</a:t>
                      </a:r>
                      <a:endParaRPr lang="zh-CN" sz="1400"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kern="100" dirty="0">
                          <a:effectLst/>
                          <a:latin typeface="微软雅黑" panose="020B0503020204020204" charset="-122"/>
                          <a:ea typeface="微软雅黑" panose="020B0503020204020204" charset="-122"/>
                          <a:cs typeface="Times New Roman" panose="02020603050405020304"/>
                        </a:rPr>
                        <a:t>1</a:t>
                      </a:r>
                      <a:endParaRPr lang="zh-CN" sz="1400"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400" kern="100" dirty="0">
                          <a:effectLst/>
                          <a:latin typeface="微软雅黑" panose="020B0503020204020204" charset="-122"/>
                          <a:ea typeface="微软雅黑" panose="020B0503020204020204" charset="-122"/>
                          <a:cs typeface="Times New Roman" panose="02020603050405020304"/>
                        </a:rPr>
                        <a:t>主数据管理平台测试环境</a:t>
                      </a:r>
                      <a:endParaRPr lang="zh-CN" sz="1400"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8121">
                <a:tc>
                  <a:txBody>
                    <a:bodyPr/>
                    <a:lstStyle/>
                    <a:p>
                      <a:pPr algn="ctr">
                        <a:spcAft>
                          <a:spcPts val="0"/>
                        </a:spcAft>
                      </a:pPr>
                      <a:r>
                        <a:rPr lang="en-US" sz="1400" kern="100">
                          <a:effectLst/>
                          <a:latin typeface="微软雅黑" panose="020B0503020204020204" charset="-122"/>
                          <a:ea typeface="微软雅黑" panose="020B0503020204020204" charset="-122"/>
                          <a:cs typeface="Times New Roman" panose="02020603050405020304"/>
                        </a:rPr>
                        <a:t>3</a:t>
                      </a:r>
                      <a:endParaRPr lang="zh-CN" sz="1400" kern="10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400" kern="100" dirty="0">
                          <a:effectLst/>
                          <a:latin typeface="微软雅黑" panose="020B0503020204020204" charset="-122"/>
                          <a:ea typeface="微软雅黑" panose="020B0503020204020204" charset="-122"/>
                          <a:cs typeface="Times New Roman" panose="02020603050405020304"/>
                        </a:rPr>
                        <a:t>主数据管理平台生产机</a:t>
                      </a:r>
                      <a:endParaRPr lang="zh-CN" sz="1400"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kern="100" dirty="0">
                          <a:effectLst/>
                          <a:latin typeface="微软雅黑" panose="020B0503020204020204" charset="-122"/>
                          <a:ea typeface="微软雅黑" panose="020B0503020204020204" charset="-122"/>
                          <a:cs typeface="Times New Roman" panose="02020603050405020304"/>
                        </a:rPr>
                        <a:t>1</a:t>
                      </a:r>
                      <a:endParaRPr lang="zh-CN" sz="1400"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400" kern="100">
                          <a:effectLst/>
                          <a:latin typeface="微软雅黑" panose="020B0503020204020204" charset="-122"/>
                          <a:ea typeface="微软雅黑" panose="020B0503020204020204" charset="-122"/>
                          <a:cs typeface="Times New Roman" panose="02020603050405020304"/>
                        </a:rPr>
                        <a:t>主数据管理平台生产系统的数据库服务器</a:t>
                      </a:r>
                      <a:endParaRPr lang="zh-CN" sz="1400" kern="10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6377">
                <a:tc>
                  <a:txBody>
                    <a:bodyPr/>
                    <a:lstStyle/>
                    <a:p>
                      <a:pPr algn="ctr">
                        <a:spcAft>
                          <a:spcPts val="0"/>
                        </a:spcAft>
                      </a:pPr>
                      <a:r>
                        <a:rPr lang="en-US" sz="1400" kern="100">
                          <a:effectLst/>
                          <a:latin typeface="微软雅黑" panose="020B0503020204020204" charset="-122"/>
                          <a:ea typeface="微软雅黑" panose="020B0503020204020204" charset="-122"/>
                          <a:cs typeface="Times New Roman" panose="02020603050405020304"/>
                        </a:rPr>
                        <a:t>4</a:t>
                      </a:r>
                      <a:endParaRPr lang="zh-CN" sz="1400" kern="10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400" kern="100" dirty="0">
                          <a:effectLst/>
                          <a:latin typeface="微软雅黑" panose="020B0503020204020204" charset="-122"/>
                          <a:ea typeface="微软雅黑" panose="020B0503020204020204" charset="-122"/>
                          <a:cs typeface="Times New Roman" panose="02020603050405020304"/>
                        </a:rPr>
                        <a:t>主数据管理平台生产机</a:t>
                      </a:r>
                      <a:endParaRPr lang="zh-CN" sz="1400"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kern="100" dirty="0">
                          <a:effectLst/>
                          <a:latin typeface="微软雅黑" panose="020B0503020204020204" charset="-122"/>
                          <a:ea typeface="微软雅黑" panose="020B0503020204020204" charset="-122"/>
                          <a:cs typeface="Times New Roman" panose="02020603050405020304"/>
                        </a:rPr>
                        <a:t>1</a:t>
                      </a:r>
                      <a:endParaRPr lang="zh-CN" sz="1400"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400" kern="100" dirty="0">
                          <a:effectLst/>
                          <a:latin typeface="微软雅黑" panose="020B0503020204020204" charset="-122"/>
                          <a:ea typeface="微软雅黑" panose="020B0503020204020204" charset="-122"/>
                          <a:cs typeface="Times New Roman" panose="02020603050405020304"/>
                        </a:rPr>
                        <a:t>主数据管理平台生产系统</a:t>
                      </a:r>
                      <a:r>
                        <a:rPr lang="zh-CN" sz="1400" kern="100" dirty="0" smtClean="0">
                          <a:effectLst/>
                          <a:latin typeface="微软雅黑" panose="020B0503020204020204" charset="-122"/>
                          <a:ea typeface="微软雅黑" panose="020B0503020204020204" charset="-122"/>
                          <a:cs typeface="Times New Roman" panose="02020603050405020304"/>
                        </a:rPr>
                        <a:t>的</a:t>
                      </a:r>
                      <a:r>
                        <a:rPr lang="en-US" altLang="zh-CN" sz="1400" kern="100" dirty="0" smtClean="0">
                          <a:effectLst/>
                          <a:latin typeface="微软雅黑" panose="020B0503020204020204" charset="-122"/>
                          <a:ea typeface="微软雅黑" panose="020B0503020204020204" charset="-122"/>
                          <a:cs typeface="Times New Roman" panose="02020603050405020304"/>
                        </a:rPr>
                        <a:t>PCITC</a:t>
                      </a:r>
                      <a:r>
                        <a:rPr lang="en-US" sz="1400" kern="100" dirty="0" smtClean="0">
                          <a:effectLst/>
                          <a:latin typeface="微软雅黑" panose="020B0503020204020204" charset="-122"/>
                          <a:ea typeface="微软雅黑" panose="020B0503020204020204" charset="-122"/>
                          <a:cs typeface="Times New Roman" panose="02020603050405020304"/>
                        </a:rPr>
                        <a:t> </a:t>
                      </a:r>
                      <a:r>
                        <a:rPr lang="en-US" sz="1400" kern="100" dirty="0">
                          <a:effectLst/>
                          <a:latin typeface="微软雅黑" panose="020B0503020204020204" charset="-122"/>
                          <a:ea typeface="微软雅黑" panose="020B0503020204020204" charset="-122"/>
                          <a:cs typeface="Times New Roman" panose="02020603050405020304"/>
                        </a:rPr>
                        <a:t>MDM </a:t>
                      </a:r>
                      <a:r>
                        <a:rPr lang="zh-CN" sz="1400" kern="100" dirty="0">
                          <a:effectLst/>
                          <a:latin typeface="微软雅黑" panose="020B0503020204020204" charset="-122"/>
                          <a:ea typeface="微软雅黑" panose="020B0503020204020204" charset="-122"/>
                          <a:cs typeface="Times New Roman" panose="02020603050405020304"/>
                        </a:rPr>
                        <a:t>服务器</a:t>
                      </a:r>
                      <a:endParaRPr lang="zh-CN" sz="1400"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8121">
                <a:tc>
                  <a:txBody>
                    <a:bodyPr/>
                    <a:lstStyle/>
                    <a:p>
                      <a:pPr algn="ctr">
                        <a:spcAft>
                          <a:spcPts val="0"/>
                        </a:spcAft>
                      </a:pPr>
                      <a:r>
                        <a:rPr lang="en-US" sz="1400" kern="100" dirty="0" smtClean="0">
                          <a:effectLst/>
                          <a:latin typeface="微软雅黑" panose="020B0503020204020204" charset="-122"/>
                          <a:ea typeface="微软雅黑" panose="020B0503020204020204" charset="-122"/>
                          <a:cs typeface="Times New Roman" panose="02020603050405020304"/>
                        </a:rPr>
                        <a:t>6</a:t>
                      </a:r>
                      <a:endParaRPr lang="zh-CN" sz="1400"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400" kern="100" dirty="0">
                          <a:effectLst/>
                          <a:latin typeface="微软雅黑" panose="020B0503020204020204" charset="-122"/>
                          <a:ea typeface="微软雅黑" panose="020B0503020204020204" charset="-122"/>
                          <a:cs typeface="Times New Roman" panose="02020603050405020304"/>
                        </a:rPr>
                        <a:t>备份服务器</a:t>
                      </a:r>
                      <a:endParaRPr lang="zh-CN" sz="1400"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kern="100">
                          <a:effectLst/>
                          <a:latin typeface="微软雅黑" panose="020B0503020204020204" charset="-122"/>
                          <a:ea typeface="微软雅黑" panose="020B0503020204020204" charset="-122"/>
                          <a:cs typeface="Times New Roman" panose="02020603050405020304"/>
                        </a:rPr>
                        <a:t>1</a:t>
                      </a:r>
                      <a:endParaRPr lang="zh-CN" sz="1400" kern="10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400" kern="100" dirty="0">
                          <a:effectLst/>
                          <a:latin typeface="微软雅黑" panose="020B0503020204020204" charset="-122"/>
                          <a:ea typeface="微软雅黑" panose="020B0503020204020204" charset="-122"/>
                          <a:cs typeface="Times New Roman" panose="02020603050405020304"/>
                        </a:rPr>
                        <a:t>主数据管理平台开发</a:t>
                      </a:r>
                      <a:r>
                        <a:rPr lang="en-US" sz="1400" kern="100" dirty="0">
                          <a:effectLst/>
                          <a:latin typeface="微软雅黑" panose="020B0503020204020204" charset="-122"/>
                          <a:ea typeface="微软雅黑" panose="020B0503020204020204" charset="-122"/>
                          <a:cs typeface="Times New Roman" panose="02020603050405020304"/>
                        </a:rPr>
                        <a:t>/</a:t>
                      </a:r>
                      <a:r>
                        <a:rPr lang="zh-CN" sz="1400" kern="100" dirty="0">
                          <a:effectLst/>
                          <a:latin typeface="微软雅黑" panose="020B0503020204020204" charset="-122"/>
                          <a:ea typeface="微软雅黑" panose="020B0503020204020204" charset="-122"/>
                          <a:cs typeface="Times New Roman" panose="02020603050405020304"/>
                        </a:rPr>
                        <a:t>测试环境</a:t>
                      </a:r>
                      <a:endParaRPr lang="zh-CN" sz="1400"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7" name="表格 6"/>
          <p:cNvGraphicFramePr>
            <a:graphicFrameLocks noGrp="1"/>
          </p:cNvGraphicFramePr>
          <p:nvPr/>
        </p:nvGraphicFramePr>
        <p:xfrm>
          <a:off x="619124" y="4797152"/>
          <a:ext cx="7985324" cy="1296147"/>
        </p:xfrm>
        <a:graphic>
          <a:graphicData uri="http://schemas.openxmlformats.org/drawingml/2006/table">
            <a:tbl>
              <a:tblPr/>
              <a:tblGrid>
                <a:gridCol w="1279905"/>
                <a:gridCol w="2161660"/>
                <a:gridCol w="2616133"/>
                <a:gridCol w="688508"/>
                <a:gridCol w="1239118"/>
              </a:tblGrid>
              <a:tr h="275431">
                <a:tc>
                  <a:txBody>
                    <a:bodyPr/>
                    <a:lstStyle/>
                    <a:p>
                      <a:pPr algn="ctr">
                        <a:spcAft>
                          <a:spcPts val="0"/>
                        </a:spcAft>
                      </a:pPr>
                      <a:r>
                        <a:rPr lang="zh-CN" sz="1400" b="1" kern="100" dirty="0">
                          <a:effectLst/>
                          <a:latin typeface="微软雅黑" panose="020B0503020204020204" charset="-122"/>
                          <a:ea typeface="微软雅黑" panose="020B0503020204020204" charset="-122"/>
                          <a:cs typeface="Times New Roman" panose="02020603050405020304"/>
                        </a:rPr>
                        <a:t>序号</a:t>
                      </a:r>
                      <a:endParaRPr lang="zh-CN" sz="1400" b="1"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zh-CN" sz="1400" b="1" kern="100" dirty="0">
                          <a:effectLst/>
                          <a:latin typeface="微软雅黑" panose="020B0503020204020204" charset="-122"/>
                          <a:ea typeface="微软雅黑" panose="020B0503020204020204" charset="-122"/>
                          <a:cs typeface="Times New Roman" panose="02020603050405020304"/>
                        </a:rPr>
                        <a:t>名称</a:t>
                      </a:r>
                      <a:endParaRPr lang="zh-CN" sz="1400" b="1"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zh-CN" sz="1400" b="1" kern="100" dirty="0">
                          <a:effectLst/>
                          <a:latin typeface="微软雅黑" panose="020B0503020204020204" charset="-122"/>
                          <a:ea typeface="微软雅黑" panose="020B0503020204020204" charset="-122"/>
                          <a:cs typeface="Times New Roman" panose="02020603050405020304"/>
                        </a:rPr>
                        <a:t>说</a:t>
                      </a:r>
                      <a:r>
                        <a:rPr lang="en-US" sz="1400" b="1" kern="100" dirty="0">
                          <a:effectLst/>
                          <a:latin typeface="微软雅黑" panose="020B0503020204020204" charset="-122"/>
                          <a:ea typeface="微软雅黑" panose="020B0503020204020204" charset="-122"/>
                          <a:cs typeface="Times New Roman" panose="02020603050405020304"/>
                        </a:rPr>
                        <a:t>     </a:t>
                      </a:r>
                      <a:r>
                        <a:rPr lang="zh-CN" sz="1400" b="1" kern="100" dirty="0">
                          <a:effectLst/>
                          <a:latin typeface="微软雅黑" panose="020B0503020204020204" charset="-122"/>
                          <a:ea typeface="微软雅黑" panose="020B0503020204020204" charset="-122"/>
                          <a:cs typeface="Times New Roman" panose="02020603050405020304"/>
                        </a:rPr>
                        <a:t>明</a:t>
                      </a:r>
                      <a:endParaRPr lang="zh-CN" sz="1400" b="1"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zh-CN" sz="1400" b="1" kern="100" dirty="0">
                          <a:effectLst/>
                          <a:latin typeface="微软雅黑" panose="020B0503020204020204" charset="-122"/>
                          <a:ea typeface="微软雅黑" panose="020B0503020204020204" charset="-122"/>
                          <a:cs typeface="Times New Roman" panose="02020603050405020304"/>
                        </a:rPr>
                        <a:t>数量</a:t>
                      </a:r>
                      <a:endParaRPr lang="zh-CN" sz="1400" b="1"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zh-CN" sz="1400" b="1" kern="100" dirty="0">
                          <a:effectLst/>
                          <a:latin typeface="微软雅黑" panose="020B0503020204020204" charset="-122"/>
                          <a:ea typeface="微软雅黑" panose="020B0503020204020204" charset="-122"/>
                          <a:cs typeface="Times New Roman" panose="02020603050405020304"/>
                        </a:rPr>
                        <a:t>重要性</a:t>
                      </a:r>
                      <a:endParaRPr lang="zh-CN" sz="1400" b="1"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255179">
                <a:tc gridSpan="4">
                  <a:txBody>
                    <a:bodyPr/>
                    <a:lstStyle/>
                    <a:p>
                      <a:pPr algn="just">
                        <a:spcAft>
                          <a:spcPts val="0"/>
                        </a:spcAft>
                      </a:pPr>
                      <a:r>
                        <a:rPr lang="zh-CN" sz="1400" kern="100" dirty="0">
                          <a:effectLst/>
                          <a:latin typeface="微软雅黑" panose="020B0503020204020204" charset="-122"/>
                          <a:ea typeface="微软雅黑" panose="020B0503020204020204" charset="-122"/>
                          <a:cs typeface="Times New Roman" panose="02020603050405020304"/>
                        </a:rPr>
                        <a:t>服务器操作系统</a:t>
                      </a:r>
                      <a:endParaRPr lang="zh-CN" sz="1400"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c hMerge="1">
                  <a:tcPr/>
                </a:tc>
                <a:tc>
                  <a:txBody>
                    <a:bodyPr/>
                    <a:lstStyle/>
                    <a:p>
                      <a:pPr algn="just">
                        <a:spcAft>
                          <a:spcPts val="0"/>
                        </a:spcAft>
                      </a:pPr>
                      <a:r>
                        <a:rPr lang="en-US" sz="1400" kern="100" dirty="0">
                          <a:effectLst/>
                          <a:latin typeface="微软雅黑" panose="020B0503020204020204" charset="-122"/>
                          <a:ea typeface="微软雅黑" panose="020B0503020204020204" charset="-122"/>
                          <a:cs typeface="Times New Roman" panose="02020603050405020304"/>
                        </a:rPr>
                        <a:t> </a:t>
                      </a:r>
                      <a:endParaRPr lang="zh-CN" sz="1400"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5179">
                <a:tc>
                  <a:txBody>
                    <a:bodyPr/>
                    <a:lstStyle/>
                    <a:p>
                      <a:pPr algn="just">
                        <a:spcAft>
                          <a:spcPts val="0"/>
                        </a:spcAft>
                      </a:pPr>
                      <a:r>
                        <a:rPr lang="en-US" sz="1400" kern="100">
                          <a:effectLst/>
                          <a:latin typeface="微软雅黑" panose="020B0503020204020204" charset="-122"/>
                          <a:ea typeface="微软雅黑" panose="020B0503020204020204" charset="-122"/>
                          <a:cs typeface="Times New Roman" panose="02020603050405020304"/>
                        </a:rPr>
                        <a:t>1</a:t>
                      </a:r>
                      <a:endParaRPr lang="zh-CN" sz="1400" kern="10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kern="100">
                          <a:effectLst/>
                          <a:latin typeface="微软雅黑" panose="020B0503020204020204" charset="-122"/>
                          <a:ea typeface="微软雅黑" panose="020B0503020204020204" charset="-122"/>
                          <a:cs typeface="Times New Roman" panose="02020603050405020304"/>
                        </a:rPr>
                        <a:t>ORACLE 10i</a:t>
                      </a:r>
                      <a:r>
                        <a:rPr lang="zh-CN" sz="1400" kern="100">
                          <a:effectLst/>
                          <a:latin typeface="微软雅黑" panose="020B0503020204020204" charset="-122"/>
                          <a:ea typeface="微软雅黑" panose="020B0503020204020204" charset="-122"/>
                          <a:cs typeface="Times New Roman" panose="02020603050405020304"/>
                        </a:rPr>
                        <a:t>或者</a:t>
                      </a:r>
                      <a:r>
                        <a:rPr lang="en-US" sz="1400" kern="100">
                          <a:effectLst/>
                          <a:latin typeface="微软雅黑" panose="020B0503020204020204" charset="-122"/>
                          <a:ea typeface="微软雅黑" panose="020B0503020204020204" charset="-122"/>
                          <a:cs typeface="Times New Roman" panose="02020603050405020304"/>
                        </a:rPr>
                        <a:t>11i</a:t>
                      </a:r>
                      <a:endParaRPr lang="zh-CN" sz="1400" kern="10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400" kern="100">
                          <a:effectLst/>
                          <a:latin typeface="微软雅黑" panose="020B0503020204020204" charset="-122"/>
                          <a:ea typeface="微软雅黑" panose="020B0503020204020204" charset="-122"/>
                          <a:cs typeface="Times New Roman" panose="02020603050405020304"/>
                        </a:rPr>
                        <a:t>后台数据库</a:t>
                      </a:r>
                      <a:endParaRPr lang="zh-CN" sz="1400" kern="10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kern="100">
                          <a:effectLst/>
                          <a:latin typeface="微软雅黑" panose="020B0503020204020204" charset="-122"/>
                          <a:ea typeface="微软雅黑" panose="020B0503020204020204" charset="-122"/>
                          <a:cs typeface="Times New Roman" panose="02020603050405020304"/>
                        </a:rPr>
                        <a:t>1</a:t>
                      </a:r>
                      <a:endParaRPr lang="zh-CN" sz="1400" kern="10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400" kern="100">
                          <a:effectLst/>
                          <a:latin typeface="微软雅黑" panose="020B0503020204020204" charset="-122"/>
                          <a:ea typeface="微软雅黑" panose="020B0503020204020204" charset="-122"/>
                          <a:cs typeface="Times New Roman" panose="02020603050405020304"/>
                        </a:rPr>
                        <a:t>必须</a:t>
                      </a:r>
                      <a:endParaRPr lang="zh-CN" sz="1400" kern="10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5179">
                <a:tc gridSpan="5">
                  <a:txBody>
                    <a:bodyPr/>
                    <a:lstStyle/>
                    <a:p>
                      <a:pPr algn="just">
                        <a:spcAft>
                          <a:spcPts val="0"/>
                        </a:spcAft>
                      </a:pPr>
                      <a:r>
                        <a:rPr lang="zh-CN" sz="1400" kern="100">
                          <a:effectLst/>
                          <a:latin typeface="微软雅黑" panose="020B0503020204020204" charset="-122"/>
                          <a:ea typeface="微软雅黑" panose="020B0503020204020204" charset="-122"/>
                          <a:cs typeface="Times New Roman" panose="02020603050405020304"/>
                        </a:rPr>
                        <a:t>中间件系统</a:t>
                      </a:r>
                      <a:endParaRPr lang="zh-CN" sz="1400" kern="10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c hMerge="1">
                  <a:tcPr/>
                </a:tc>
                <a:tc hMerge="1">
                  <a:tcPr/>
                </a:tc>
              </a:tr>
              <a:tr h="255179">
                <a:tc>
                  <a:txBody>
                    <a:bodyPr/>
                    <a:lstStyle/>
                    <a:p>
                      <a:pPr algn="just">
                        <a:spcAft>
                          <a:spcPts val="0"/>
                        </a:spcAft>
                      </a:pPr>
                      <a:r>
                        <a:rPr lang="en-US" sz="1400" kern="100" dirty="0">
                          <a:effectLst/>
                          <a:latin typeface="微软雅黑" panose="020B0503020204020204" charset="-122"/>
                          <a:ea typeface="微软雅黑" panose="020B0503020204020204" charset="-122"/>
                          <a:cs typeface="Times New Roman" panose="02020603050405020304"/>
                        </a:rPr>
                        <a:t>1</a:t>
                      </a:r>
                      <a:endParaRPr lang="zh-CN" sz="1400"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kern="100" dirty="0">
                          <a:effectLst/>
                          <a:latin typeface="微软雅黑" panose="020B0503020204020204" charset="-122"/>
                          <a:ea typeface="微软雅黑" panose="020B0503020204020204" charset="-122"/>
                          <a:cs typeface="Times New Roman" panose="02020603050405020304"/>
                        </a:rPr>
                        <a:t>SAP PI</a:t>
                      </a:r>
                      <a:r>
                        <a:rPr lang="zh-CN" sz="1400" kern="100" dirty="0">
                          <a:effectLst/>
                          <a:latin typeface="微软雅黑" panose="020B0503020204020204" charset="-122"/>
                          <a:ea typeface="微软雅黑" panose="020B0503020204020204" charset="-122"/>
                          <a:cs typeface="Times New Roman" panose="02020603050405020304"/>
                        </a:rPr>
                        <a:t>或者</a:t>
                      </a:r>
                      <a:r>
                        <a:rPr lang="en-US" sz="1400" kern="100" dirty="0">
                          <a:effectLst/>
                          <a:latin typeface="微软雅黑" panose="020B0503020204020204" charset="-122"/>
                          <a:ea typeface="微软雅黑" panose="020B0503020204020204" charset="-122"/>
                          <a:cs typeface="Times New Roman" panose="02020603050405020304"/>
                        </a:rPr>
                        <a:t>Oracle OSB</a:t>
                      </a:r>
                      <a:endParaRPr lang="zh-CN" sz="1400"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kern="100" dirty="0">
                          <a:effectLst/>
                          <a:latin typeface="微软雅黑" panose="020B0503020204020204" charset="-122"/>
                          <a:ea typeface="微软雅黑" panose="020B0503020204020204" charset="-122"/>
                          <a:cs typeface="Times New Roman" panose="02020603050405020304"/>
                        </a:rPr>
                        <a:t>SAP </a:t>
                      </a:r>
                      <a:r>
                        <a:rPr lang="zh-CN" sz="1400" kern="100" dirty="0">
                          <a:effectLst/>
                          <a:latin typeface="微软雅黑" panose="020B0503020204020204" charset="-122"/>
                          <a:ea typeface="微软雅黑" panose="020B0503020204020204" charset="-122"/>
                          <a:cs typeface="Times New Roman" panose="02020603050405020304"/>
                        </a:rPr>
                        <a:t>公司产品或</a:t>
                      </a:r>
                      <a:r>
                        <a:rPr lang="en-US" sz="1400" kern="100" dirty="0" smtClean="0">
                          <a:effectLst/>
                          <a:latin typeface="微软雅黑" panose="020B0503020204020204" charset="-122"/>
                          <a:ea typeface="微软雅黑" panose="020B0503020204020204" charset="-122"/>
                          <a:cs typeface="Times New Roman" panose="02020603050405020304"/>
                        </a:rPr>
                        <a:t>Oracle</a:t>
                      </a:r>
                      <a:r>
                        <a:rPr lang="zh-CN" altLang="en-US" sz="1400" kern="100" dirty="0" smtClean="0">
                          <a:effectLst/>
                          <a:latin typeface="微软雅黑" panose="020B0503020204020204" charset="-122"/>
                          <a:ea typeface="微软雅黑" panose="020B0503020204020204" charset="-122"/>
                          <a:cs typeface="Times New Roman" panose="02020603050405020304"/>
                        </a:rPr>
                        <a:t>产品</a:t>
                      </a:r>
                      <a:endParaRPr lang="zh-CN" sz="1400"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kern="100">
                          <a:effectLst/>
                          <a:latin typeface="微软雅黑" panose="020B0503020204020204" charset="-122"/>
                          <a:ea typeface="微软雅黑" panose="020B0503020204020204" charset="-122"/>
                          <a:cs typeface="Times New Roman" panose="02020603050405020304"/>
                        </a:rPr>
                        <a:t>1</a:t>
                      </a:r>
                      <a:endParaRPr lang="zh-CN" sz="1400" kern="10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400" kern="100" dirty="0">
                          <a:effectLst/>
                          <a:latin typeface="微软雅黑" panose="020B0503020204020204" charset="-122"/>
                          <a:ea typeface="微软雅黑" panose="020B0503020204020204" charset="-122"/>
                          <a:cs typeface="Times New Roman" panose="02020603050405020304"/>
                        </a:rPr>
                        <a:t>必须</a:t>
                      </a:r>
                      <a:endParaRPr lang="zh-CN" sz="1400" kern="100" dirty="0">
                        <a:effectLst/>
                        <a:latin typeface="微软雅黑" panose="020B0503020204020204" charset="-122"/>
                        <a:ea typeface="微软雅黑" panose="020B0503020204020204"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81000" y="0"/>
            <a:ext cx="8229600" cy="838200"/>
          </a:xfrm>
        </p:spPr>
        <p:txBody>
          <a:bodyPr/>
          <a:lstStyle/>
          <a:p>
            <a:pPr>
              <a:defRPr/>
            </a:pPr>
            <a:r>
              <a:rPr lang="zh-CN" altLang="en-US" dirty="0" smtClean="0">
                <a:latin typeface="微软雅黑" panose="020B0503020204020204" charset="-122"/>
                <a:ea typeface="微软雅黑" panose="020B0503020204020204" charset="-122"/>
              </a:rPr>
              <a:t>目  录</a:t>
            </a:r>
            <a:endParaRPr lang="en-US" altLang="zh-CN" dirty="0" smtClean="0">
              <a:latin typeface="微软雅黑" panose="020B0503020204020204" charset="-122"/>
              <a:ea typeface="微软雅黑" panose="020B0503020204020204" charset="-122"/>
            </a:endParaRPr>
          </a:p>
        </p:txBody>
      </p:sp>
      <p:sp>
        <p:nvSpPr>
          <p:cNvPr id="20"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
        <p:nvSpPr>
          <p:cNvPr id="16" name="AutoShape 11"/>
          <p:cNvSpPr>
            <a:spLocks noChangeArrowheads="1"/>
          </p:cNvSpPr>
          <p:nvPr/>
        </p:nvSpPr>
        <p:spPr bwMode="auto">
          <a:xfrm>
            <a:off x="2123728" y="1196752"/>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sz="1800" b="1" dirty="0" smtClean="0">
                <a:latin typeface="Arial" panose="020B0604020202020204" pitchFamily="34" charset="0"/>
                <a:cs typeface="+mn-cs"/>
              </a:rPr>
              <a:t>1</a:t>
            </a:r>
            <a:endParaRPr lang="en-GB" altLang="zh-CN" sz="1800" b="1" dirty="0">
              <a:latin typeface="Arial" panose="020B0604020202020204" pitchFamily="34" charset="0"/>
              <a:cs typeface="+mn-cs"/>
            </a:endParaRPr>
          </a:p>
        </p:txBody>
      </p:sp>
      <p:sp>
        <p:nvSpPr>
          <p:cNvPr id="17" name="AutoShape 3"/>
          <p:cNvSpPr>
            <a:spLocks noChangeArrowheads="1"/>
          </p:cNvSpPr>
          <p:nvPr/>
        </p:nvSpPr>
        <p:spPr bwMode="auto">
          <a:xfrm>
            <a:off x="2831183" y="1196752"/>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en-US" altLang="zh-CN" dirty="0" smtClean="0">
                <a:latin typeface="微软雅黑" panose="020B0503020204020204" charset="-122"/>
                <a:ea typeface="微软雅黑" panose="020B0503020204020204" charset="-122"/>
              </a:rPr>
              <a:t>A</a:t>
            </a:r>
            <a:r>
              <a:rPr lang="zh-CN" altLang="en-US" dirty="0" smtClean="0">
                <a:latin typeface="微软雅黑" panose="020B0503020204020204" charset="-122"/>
                <a:ea typeface="微软雅黑" panose="020B0503020204020204" charset="-122"/>
              </a:rPr>
              <a:t>公司介绍</a:t>
            </a:r>
            <a:endParaRPr lang="zh-CN" altLang="en-US" dirty="0">
              <a:latin typeface="微软雅黑" panose="020B0503020204020204" charset="-122"/>
              <a:ea typeface="微软雅黑" panose="020B0503020204020204" charset="-122"/>
            </a:endParaRPr>
          </a:p>
        </p:txBody>
      </p:sp>
      <p:sp>
        <p:nvSpPr>
          <p:cNvPr id="43" name="AutoShape 11"/>
          <p:cNvSpPr>
            <a:spLocks noChangeArrowheads="1"/>
          </p:cNvSpPr>
          <p:nvPr/>
        </p:nvSpPr>
        <p:spPr bwMode="auto">
          <a:xfrm>
            <a:off x="2123728" y="1916832"/>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sz="1800" b="1" dirty="0" smtClean="0">
                <a:latin typeface="Arial" panose="020B0604020202020204" pitchFamily="34" charset="0"/>
                <a:cs typeface="+mn-cs"/>
              </a:rPr>
              <a:t>2</a:t>
            </a:r>
            <a:endParaRPr lang="en-GB" altLang="zh-CN" sz="1800" b="1" dirty="0">
              <a:latin typeface="Arial" panose="020B0604020202020204" pitchFamily="34" charset="0"/>
              <a:cs typeface="+mn-cs"/>
            </a:endParaRPr>
          </a:p>
        </p:txBody>
      </p:sp>
      <p:sp>
        <p:nvSpPr>
          <p:cNvPr id="44" name="AutoShape 3"/>
          <p:cNvSpPr>
            <a:spLocks noChangeArrowheads="1"/>
          </p:cNvSpPr>
          <p:nvPr/>
        </p:nvSpPr>
        <p:spPr bwMode="auto">
          <a:xfrm>
            <a:off x="2831183" y="1916832"/>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smtClean="0">
                <a:latin typeface="微软雅黑" panose="020B0503020204020204" charset="-122"/>
                <a:ea typeface="微软雅黑" panose="020B0503020204020204" charset="-122"/>
              </a:rPr>
              <a:t>术语及基本概念</a:t>
            </a:r>
            <a:endParaRPr lang="zh-CN" altLang="en-US" dirty="0">
              <a:latin typeface="微软雅黑" panose="020B0503020204020204" charset="-122"/>
              <a:ea typeface="微软雅黑" panose="020B0503020204020204" charset="-122"/>
            </a:endParaRPr>
          </a:p>
        </p:txBody>
      </p:sp>
      <p:sp>
        <p:nvSpPr>
          <p:cNvPr id="45" name="AutoShape 11"/>
          <p:cNvSpPr>
            <a:spLocks noChangeArrowheads="1"/>
          </p:cNvSpPr>
          <p:nvPr/>
        </p:nvSpPr>
        <p:spPr bwMode="auto">
          <a:xfrm>
            <a:off x="2123728" y="2636912"/>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t>3</a:t>
            </a:r>
            <a:endParaRPr lang="en-GB" altLang="zh-CN" sz="1800" b="1" dirty="0">
              <a:latin typeface="Arial" panose="020B0604020202020204" pitchFamily="34" charset="0"/>
              <a:cs typeface="+mn-cs"/>
            </a:endParaRPr>
          </a:p>
        </p:txBody>
      </p:sp>
      <p:sp>
        <p:nvSpPr>
          <p:cNvPr id="46" name="AutoShape 3"/>
          <p:cNvSpPr>
            <a:spLocks noChangeArrowheads="1"/>
          </p:cNvSpPr>
          <p:nvPr/>
        </p:nvSpPr>
        <p:spPr bwMode="auto">
          <a:xfrm>
            <a:off x="2831183" y="2636912"/>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a:latin typeface="微软雅黑" panose="020B0503020204020204" charset="-122"/>
                <a:ea typeface="微软雅黑" panose="020B0503020204020204" charset="-122"/>
              </a:rPr>
              <a:t>主数据管理系统建设思路</a:t>
            </a:r>
            <a:endParaRPr lang="zh-CN" altLang="en-US" dirty="0">
              <a:latin typeface="微软雅黑" panose="020B0503020204020204" charset="-122"/>
              <a:ea typeface="微软雅黑" panose="020B0503020204020204" charset="-122"/>
            </a:endParaRPr>
          </a:p>
        </p:txBody>
      </p:sp>
      <p:sp>
        <p:nvSpPr>
          <p:cNvPr id="49" name="AutoShape 11"/>
          <p:cNvSpPr>
            <a:spLocks noChangeArrowheads="1"/>
          </p:cNvSpPr>
          <p:nvPr/>
        </p:nvSpPr>
        <p:spPr bwMode="auto">
          <a:xfrm>
            <a:off x="2123728" y="3390900"/>
            <a:ext cx="552595" cy="432048"/>
          </a:xfrm>
          <a:prstGeom prst="roundRect">
            <a:avLst>
              <a:gd name="adj" fmla="val 16667"/>
            </a:avLst>
          </a:prstGeom>
          <a:solidFill>
            <a:srgbClr val="00B0F0"/>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solidFill>
                  <a:schemeClr val="bg1"/>
                </a:solidFill>
              </a:rPr>
              <a:t>4</a:t>
            </a:r>
            <a:endParaRPr lang="en-GB" altLang="zh-CN" sz="1800" b="1" dirty="0">
              <a:solidFill>
                <a:schemeClr val="bg1"/>
              </a:solidFill>
              <a:latin typeface="Arial" panose="020B0604020202020204" pitchFamily="34" charset="0"/>
              <a:cs typeface="+mn-cs"/>
            </a:endParaRPr>
          </a:p>
        </p:txBody>
      </p:sp>
      <p:sp>
        <p:nvSpPr>
          <p:cNvPr id="50" name="AutoShape 3"/>
          <p:cNvSpPr>
            <a:spLocks noChangeArrowheads="1"/>
          </p:cNvSpPr>
          <p:nvPr/>
        </p:nvSpPr>
        <p:spPr bwMode="auto">
          <a:xfrm>
            <a:off x="2831183" y="3390900"/>
            <a:ext cx="5413225" cy="432048"/>
          </a:xfrm>
          <a:prstGeom prst="roundRect">
            <a:avLst>
              <a:gd name="adj" fmla="val 16667"/>
            </a:avLst>
          </a:prstGeom>
          <a:solidFill>
            <a:srgbClr val="00B0F0"/>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en-US" altLang="zh-CN" dirty="0" smtClean="0">
                <a:solidFill>
                  <a:schemeClr val="bg1"/>
                </a:solidFill>
                <a:latin typeface="微软雅黑" panose="020B0503020204020204" charset="-122"/>
                <a:ea typeface="微软雅黑" panose="020B0503020204020204" charset="-122"/>
              </a:rPr>
              <a:t>XX</a:t>
            </a:r>
            <a:r>
              <a:rPr lang="zh-CN" altLang="en-US" dirty="0" smtClean="0">
                <a:solidFill>
                  <a:schemeClr val="bg1"/>
                </a:solidFill>
                <a:latin typeface="微软雅黑" panose="020B0503020204020204" charset="-122"/>
                <a:ea typeface="微软雅黑" panose="020B0503020204020204" charset="-122"/>
              </a:rPr>
              <a:t>集团主数据管理工作建议</a:t>
            </a:r>
            <a:endParaRPr lang="zh-CN" altLang="en-US" dirty="0">
              <a:solidFill>
                <a:schemeClr val="bg1"/>
              </a:solidFill>
              <a:latin typeface="微软雅黑" panose="020B0503020204020204" charset="-122"/>
              <a:ea typeface="微软雅黑" panose="020B0503020204020204" charset="-122"/>
            </a:endParaRPr>
          </a:p>
        </p:txBody>
      </p:sp>
      <p:sp>
        <p:nvSpPr>
          <p:cNvPr id="51" name="AutoShape 11"/>
          <p:cNvSpPr>
            <a:spLocks noChangeArrowheads="1"/>
          </p:cNvSpPr>
          <p:nvPr/>
        </p:nvSpPr>
        <p:spPr bwMode="auto">
          <a:xfrm>
            <a:off x="2123728" y="5275808"/>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t>5</a:t>
            </a:r>
            <a:endParaRPr lang="en-GB" altLang="zh-CN" sz="1800" b="1" dirty="0">
              <a:latin typeface="Arial" panose="020B0604020202020204" pitchFamily="34" charset="0"/>
              <a:cs typeface="+mn-cs"/>
            </a:endParaRPr>
          </a:p>
        </p:txBody>
      </p:sp>
      <p:sp>
        <p:nvSpPr>
          <p:cNvPr id="52" name="AutoShape 3"/>
          <p:cNvSpPr>
            <a:spLocks noChangeArrowheads="1"/>
          </p:cNvSpPr>
          <p:nvPr/>
        </p:nvSpPr>
        <p:spPr bwMode="auto">
          <a:xfrm>
            <a:off x="2831183" y="5275808"/>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smtClean="0">
                <a:latin typeface="微软雅黑" panose="020B0503020204020204" charset="-122"/>
                <a:ea typeface="微软雅黑" panose="020B0503020204020204" charset="-122"/>
              </a:rPr>
              <a:t>案例介绍</a:t>
            </a:r>
            <a:endParaRPr lang="en-GB" altLang="zh-CN" dirty="0">
              <a:latin typeface="微软雅黑" panose="020B0503020204020204" charset="-122"/>
              <a:ea typeface="微软雅黑" panose="020B0503020204020204" charset="-122"/>
            </a:endParaRPr>
          </a:p>
        </p:txBody>
      </p:sp>
      <p:sp>
        <p:nvSpPr>
          <p:cNvPr id="24" name="AutoShape 3"/>
          <p:cNvSpPr>
            <a:spLocks noChangeArrowheads="1"/>
          </p:cNvSpPr>
          <p:nvPr/>
        </p:nvSpPr>
        <p:spPr bwMode="auto">
          <a:xfrm>
            <a:off x="3563888" y="3991143"/>
            <a:ext cx="4320000" cy="288000"/>
          </a:xfrm>
          <a:prstGeom prst="roundRect">
            <a:avLst>
              <a:gd name="adj" fmla="val 16667"/>
            </a:avLst>
          </a:prstGeom>
          <a:solidFill>
            <a:srgbClr val="00B0F0"/>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solidFill>
                  <a:schemeClr val="bg1"/>
                </a:solidFill>
                <a:latin typeface="微软雅黑" panose="020B0503020204020204" charset="-122"/>
                <a:ea typeface="微软雅黑" panose="020B0503020204020204" charset="-122"/>
              </a:rPr>
              <a:t>目标及建设内容</a:t>
            </a:r>
            <a:endParaRPr lang="zh-CN" altLang="en-US" sz="1600" dirty="0">
              <a:solidFill>
                <a:schemeClr val="bg1"/>
              </a:solidFill>
              <a:latin typeface="微软雅黑" panose="020B0503020204020204" charset="-122"/>
              <a:ea typeface="微软雅黑" panose="020B0503020204020204" charset="-122"/>
            </a:endParaRPr>
          </a:p>
        </p:txBody>
      </p:sp>
      <p:sp>
        <p:nvSpPr>
          <p:cNvPr id="25" name="AutoShape 3"/>
          <p:cNvSpPr>
            <a:spLocks noChangeArrowheads="1"/>
          </p:cNvSpPr>
          <p:nvPr/>
        </p:nvSpPr>
        <p:spPr bwMode="auto">
          <a:xfrm>
            <a:off x="3563888" y="4423191"/>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进度建议</a:t>
            </a:r>
            <a:endParaRPr lang="zh-CN" altLang="en-US" sz="1600" dirty="0">
              <a:latin typeface="微软雅黑" panose="020B0503020204020204" charset="-122"/>
              <a:ea typeface="微软雅黑" panose="020B0503020204020204" charset="-122"/>
            </a:endParaRPr>
          </a:p>
        </p:txBody>
      </p:sp>
      <p:sp>
        <p:nvSpPr>
          <p:cNvPr id="26" name="AutoShape 3"/>
          <p:cNvSpPr>
            <a:spLocks noChangeArrowheads="1"/>
          </p:cNvSpPr>
          <p:nvPr/>
        </p:nvSpPr>
        <p:spPr bwMode="auto">
          <a:xfrm>
            <a:off x="3563888" y="4836505"/>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实施组织</a:t>
            </a:r>
            <a:endParaRPr lang="zh-CN" altLang="en-US" sz="1600" dirty="0">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
        <p:nvSpPr>
          <p:cNvPr id="7" name="标题 2"/>
          <p:cNvSpPr>
            <a:spLocks noGrp="1"/>
          </p:cNvSpPr>
          <p:nvPr>
            <p:ph type="title"/>
          </p:nvPr>
        </p:nvSpPr>
        <p:spPr>
          <a:xfrm>
            <a:off x="381000" y="0"/>
            <a:ext cx="8229600" cy="838200"/>
          </a:xfrm>
        </p:spPr>
        <p:txBody>
          <a:bodyPr/>
          <a:lstStyle/>
          <a:p>
            <a:r>
              <a:rPr lang="zh-CN" altLang="en-US" dirty="0" smtClean="0"/>
              <a:t>主数据管理工作目标</a:t>
            </a:r>
            <a:endParaRPr lang="zh-CN" altLang="en-US" dirty="0"/>
          </a:p>
        </p:txBody>
      </p:sp>
      <p:sp>
        <p:nvSpPr>
          <p:cNvPr id="8" name="内容占位符 1"/>
          <p:cNvSpPr>
            <a:spLocks noGrp="1"/>
          </p:cNvSpPr>
          <p:nvPr>
            <p:ph idx="1"/>
          </p:nvPr>
        </p:nvSpPr>
        <p:spPr>
          <a:xfrm>
            <a:off x="381000" y="836712"/>
            <a:ext cx="8583488" cy="1224136"/>
          </a:xfrm>
        </p:spPr>
        <p:txBody>
          <a:bodyPr/>
          <a:lstStyle/>
          <a:p>
            <a:pPr marL="285750" lvl="1">
              <a:lnSpc>
                <a:spcPct val="150000"/>
              </a:lnSpc>
              <a:spcBef>
                <a:spcPts val="0"/>
              </a:spcBef>
              <a:buClr>
                <a:srgbClr val="FF0000"/>
              </a:buClr>
              <a:buFont typeface="Wingdings" panose="05000000000000000000" pitchFamily="2" charset="2"/>
              <a:buChar char="p"/>
              <a:defRPr/>
            </a:pPr>
            <a:r>
              <a:rPr lang="zh-CN" altLang="en-US" sz="1800" kern="1200" dirty="0" smtClean="0">
                <a:cs typeface="+mn-cs"/>
              </a:rPr>
              <a:t>总体目标</a:t>
            </a:r>
            <a:endParaRPr lang="en-US" altLang="zh-CN" sz="1800" kern="1200" dirty="0" smtClean="0">
              <a:cs typeface="+mn-cs"/>
            </a:endParaRPr>
          </a:p>
          <a:p>
            <a:pPr marL="273050" lvl="1" indent="0">
              <a:lnSpc>
                <a:spcPct val="150000"/>
              </a:lnSpc>
              <a:spcBef>
                <a:spcPts val="0"/>
              </a:spcBef>
              <a:buClr>
                <a:srgbClr val="FF0000"/>
              </a:buClr>
              <a:buNone/>
              <a:defRPr/>
            </a:pPr>
            <a:r>
              <a:rPr lang="zh-CN" altLang="zh-CN" sz="1600" b="0" kern="1200" dirty="0" smtClean="0">
                <a:cs typeface="+mn-cs"/>
              </a:rPr>
              <a:t>建设</a:t>
            </a:r>
            <a:r>
              <a:rPr lang="en-US" altLang="zh-CN" sz="1600" b="0" kern="1200" dirty="0" smtClean="0">
                <a:cs typeface="+mn-cs"/>
              </a:rPr>
              <a:t>XX</a:t>
            </a:r>
            <a:r>
              <a:rPr lang="zh-CN" altLang="en-US" sz="1600" b="0" kern="1200" dirty="0" smtClean="0">
                <a:cs typeface="+mn-cs"/>
              </a:rPr>
              <a:t>集团各类主</a:t>
            </a:r>
            <a:r>
              <a:rPr lang="zh-CN" altLang="zh-CN" sz="1600" b="0" kern="1200" dirty="0" smtClean="0">
                <a:cs typeface="+mn-cs"/>
              </a:rPr>
              <a:t>数据标准及</a:t>
            </a:r>
            <a:r>
              <a:rPr lang="zh-CN" altLang="zh-CN" sz="1600" b="0" kern="1200" dirty="0">
                <a:cs typeface="+mn-cs"/>
              </a:rPr>
              <a:t>标准化管理体系，加强集团公司主数据管理，切实提高集团公司管控数据标准的能力，实现主数据的统一、集中、规范管理。</a:t>
            </a:r>
            <a:endParaRPr lang="zh-CN" altLang="en-US" sz="1600" b="0" kern="1200" dirty="0">
              <a:cs typeface="+mn-cs"/>
            </a:endParaRPr>
          </a:p>
        </p:txBody>
      </p:sp>
      <p:sp>
        <p:nvSpPr>
          <p:cNvPr id="9" name="内容占位符 1"/>
          <p:cNvSpPr txBox="1"/>
          <p:nvPr/>
        </p:nvSpPr>
        <p:spPr bwMode="auto">
          <a:xfrm>
            <a:off x="381000" y="2060848"/>
            <a:ext cx="8583488" cy="4151768"/>
          </a:xfrm>
          <a:prstGeom prst="rect">
            <a:avLst/>
          </a:prstGeom>
          <a:noFill/>
          <a:ln w="9525">
            <a:noFill/>
            <a:miter lim="800000"/>
          </a:ln>
        </p:spPr>
        <p:txBody>
          <a:bodyPr vert="horz" wrap="square" lIns="91440" tIns="45720" rIns="91440" bIns="45720" numCol="1" anchor="t" anchorCtr="0" compatLnSpc="1"/>
          <a:lstStyle>
            <a:lvl1pPr marL="342900" indent="-342900" algn="l" rtl="0" eaLnBrk="0" fontAlgn="base" hangingPunct="0">
              <a:lnSpc>
                <a:spcPct val="120000"/>
              </a:lnSpc>
              <a:spcBef>
                <a:spcPct val="20000"/>
              </a:spcBef>
              <a:spcAft>
                <a:spcPct val="0"/>
              </a:spcAft>
              <a:buSzPct val="60000"/>
              <a:buFont typeface="Wingdings" panose="05000000000000000000" pitchFamily="2" charset="2"/>
              <a:buChar char="q"/>
              <a:defRPr sz="2400" b="1">
                <a:solidFill>
                  <a:schemeClr val="tx1"/>
                </a:solidFill>
                <a:latin typeface="微软雅黑" panose="020B0503020204020204" charset="-122"/>
                <a:ea typeface="微软雅黑" panose="020B0503020204020204" charset="-122"/>
                <a:cs typeface="+mn-cs"/>
              </a:defRPr>
            </a:lvl1pPr>
            <a:lvl2pPr marL="742950" indent="-285750" algn="l" rtl="0" eaLnBrk="0" fontAlgn="base" hangingPunct="0">
              <a:lnSpc>
                <a:spcPct val="120000"/>
              </a:lnSpc>
              <a:spcBef>
                <a:spcPct val="20000"/>
              </a:spcBef>
              <a:spcAft>
                <a:spcPct val="0"/>
              </a:spcAft>
              <a:buSzPct val="60000"/>
              <a:buFont typeface="Wingdings" panose="05000000000000000000" pitchFamily="2" charset="2"/>
              <a:buChar char="Ø"/>
              <a:defRPr sz="2000" b="1">
                <a:solidFill>
                  <a:schemeClr val="tx1"/>
                </a:solidFill>
                <a:latin typeface="微软雅黑" panose="020B0503020204020204" charset="-122"/>
                <a:ea typeface="微软雅黑" panose="020B0503020204020204" charset="-122"/>
              </a:defRPr>
            </a:lvl2pPr>
            <a:lvl3pPr marL="1143000" indent="-228600" algn="l" rtl="0" eaLnBrk="0" fontAlgn="base" hangingPunct="0">
              <a:lnSpc>
                <a:spcPct val="120000"/>
              </a:lnSpc>
              <a:spcBef>
                <a:spcPct val="20000"/>
              </a:spcBef>
              <a:spcAft>
                <a:spcPct val="0"/>
              </a:spcAft>
              <a:buSzPct val="60000"/>
              <a:buFont typeface="Wingdings" panose="05000000000000000000" pitchFamily="2" charset="2"/>
              <a:buChar char="v"/>
              <a:defRPr sz="2400">
                <a:solidFill>
                  <a:schemeClr val="tx1"/>
                </a:solidFill>
                <a:latin typeface="微软雅黑" panose="020B0503020204020204" charset="-122"/>
                <a:ea typeface="微软雅黑" panose="020B0503020204020204" charset="-122"/>
              </a:defRPr>
            </a:lvl3pPr>
            <a:lvl4pPr marL="1600200" indent="-228600" algn="l" rtl="0" eaLnBrk="0" fontAlgn="base" hangingPunct="0">
              <a:lnSpc>
                <a:spcPct val="120000"/>
              </a:lnSpc>
              <a:spcBef>
                <a:spcPct val="20000"/>
              </a:spcBef>
              <a:spcAft>
                <a:spcPct val="0"/>
              </a:spcAft>
              <a:buSzPct val="60000"/>
              <a:buFont typeface="Webdings" panose="05030102010509060703" pitchFamily="18" charset="2"/>
              <a:buChar char="&lt;"/>
              <a:defRPr sz="1600">
                <a:solidFill>
                  <a:schemeClr val="tx1"/>
                </a:solidFill>
                <a:latin typeface="微软雅黑" panose="020B0503020204020204" charset="-122"/>
                <a:ea typeface="微软雅黑" panose="020B0503020204020204" charset="-122"/>
              </a:defRPr>
            </a:lvl4pPr>
            <a:lvl5pPr marL="2057400" indent="-228600" algn="l" rtl="0" eaLnBrk="0" fontAlgn="base" hangingPunct="0">
              <a:spcBef>
                <a:spcPct val="20000"/>
              </a:spcBef>
              <a:spcAft>
                <a:spcPct val="0"/>
              </a:spcAft>
              <a:buSzPct val="60000"/>
              <a:buFont typeface="Webdings" panose="05030102010509060703" pitchFamily="18" charset="2"/>
              <a:buChar char="&lt;"/>
              <a:defRPr sz="1200" b="1">
                <a:solidFill>
                  <a:schemeClr val="tx1"/>
                </a:solidFill>
                <a:latin typeface="微软雅黑" panose="020B0503020204020204" charset="-122"/>
                <a:ea typeface="微软雅黑" panose="020B0503020204020204" charset="-122"/>
              </a:defRPr>
            </a:lvl5pPr>
            <a:lvl6pPr marL="2514600" indent="-228600" algn="l" rtl="0" eaLnBrk="0" fontAlgn="base" hangingPunct="0">
              <a:spcBef>
                <a:spcPct val="20000"/>
              </a:spcBef>
              <a:spcAft>
                <a:spcPct val="0"/>
              </a:spcAft>
              <a:buSzPct val="60000"/>
              <a:buFont typeface="Webdings" panose="05030102010509060703" pitchFamily="18" charset="2"/>
              <a:buChar char="&lt;"/>
              <a:defRPr sz="1200" b="1">
                <a:solidFill>
                  <a:schemeClr val="tx1"/>
                </a:solidFill>
                <a:latin typeface="Lucida Sans Unicode" panose="020B0602030504020204" pitchFamily="34" charset="0"/>
                <a:ea typeface="新宋体" panose="02010609030101010101" charset="-122"/>
              </a:defRPr>
            </a:lvl6pPr>
            <a:lvl7pPr marL="2971800" indent="-228600" algn="l" rtl="0" eaLnBrk="0" fontAlgn="base" hangingPunct="0">
              <a:spcBef>
                <a:spcPct val="20000"/>
              </a:spcBef>
              <a:spcAft>
                <a:spcPct val="0"/>
              </a:spcAft>
              <a:buSzPct val="60000"/>
              <a:buFont typeface="Webdings" panose="05030102010509060703" pitchFamily="18" charset="2"/>
              <a:buChar char="&lt;"/>
              <a:defRPr sz="1200" b="1">
                <a:solidFill>
                  <a:schemeClr val="tx1"/>
                </a:solidFill>
                <a:latin typeface="Lucida Sans Unicode" panose="020B0602030504020204" pitchFamily="34" charset="0"/>
                <a:ea typeface="新宋体" panose="02010609030101010101" charset="-122"/>
              </a:defRPr>
            </a:lvl7pPr>
            <a:lvl8pPr marL="3429000" indent="-228600" algn="l" rtl="0" eaLnBrk="0" fontAlgn="base" hangingPunct="0">
              <a:spcBef>
                <a:spcPct val="20000"/>
              </a:spcBef>
              <a:spcAft>
                <a:spcPct val="0"/>
              </a:spcAft>
              <a:buSzPct val="60000"/>
              <a:buFont typeface="Webdings" panose="05030102010509060703" pitchFamily="18" charset="2"/>
              <a:buChar char="&lt;"/>
              <a:defRPr sz="1200" b="1">
                <a:solidFill>
                  <a:schemeClr val="tx1"/>
                </a:solidFill>
                <a:latin typeface="Lucida Sans Unicode" panose="020B0602030504020204" pitchFamily="34" charset="0"/>
                <a:ea typeface="新宋体" panose="02010609030101010101" charset="-122"/>
              </a:defRPr>
            </a:lvl8pPr>
            <a:lvl9pPr marL="3886200" indent="-228600" algn="l" rtl="0" eaLnBrk="0" fontAlgn="base" hangingPunct="0">
              <a:spcBef>
                <a:spcPct val="20000"/>
              </a:spcBef>
              <a:spcAft>
                <a:spcPct val="0"/>
              </a:spcAft>
              <a:buSzPct val="60000"/>
              <a:buFont typeface="Webdings" panose="05030102010509060703" pitchFamily="18" charset="2"/>
              <a:buChar char="&lt;"/>
              <a:defRPr sz="1200" b="1">
                <a:solidFill>
                  <a:schemeClr val="tx1"/>
                </a:solidFill>
                <a:latin typeface="Lucida Sans Unicode" panose="020B0602030504020204" pitchFamily="34" charset="0"/>
                <a:ea typeface="新宋体" panose="02010609030101010101" charset="-122"/>
              </a:defRPr>
            </a:lvl9pPr>
          </a:lstStyle>
          <a:p>
            <a:pPr marL="285750" lvl="1">
              <a:lnSpc>
                <a:spcPct val="150000"/>
              </a:lnSpc>
              <a:spcBef>
                <a:spcPts val="0"/>
              </a:spcBef>
              <a:buClr>
                <a:srgbClr val="FF0000"/>
              </a:buClr>
              <a:buFont typeface="Wingdings" panose="05000000000000000000" pitchFamily="2" charset="2"/>
              <a:buChar char="p"/>
              <a:defRPr/>
            </a:pPr>
            <a:r>
              <a:rPr lang="zh-CN" altLang="en-US" sz="1800" dirty="0"/>
              <a:t>具体</a:t>
            </a:r>
            <a:r>
              <a:rPr lang="zh-CN" altLang="en-US" sz="1800" kern="1200" dirty="0" smtClean="0"/>
              <a:t>目标</a:t>
            </a:r>
            <a:endParaRPr lang="en-US" altLang="zh-CN" sz="1800" kern="1200" dirty="0" smtClean="0"/>
          </a:p>
          <a:p>
            <a:pPr marL="342900" lvl="1" indent="-342900">
              <a:lnSpc>
                <a:spcPct val="150000"/>
              </a:lnSpc>
              <a:spcBef>
                <a:spcPts val="0"/>
              </a:spcBef>
              <a:buClr>
                <a:srgbClr val="FF0000"/>
              </a:buClr>
              <a:buFont typeface="+mj-lt"/>
              <a:buAutoNum type="arabicPeriod"/>
              <a:defRPr/>
            </a:pPr>
            <a:r>
              <a:rPr lang="zh-CN" altLang="zh-CN" sz="1600" b="0" dirty="0" smtClean="0"/>
              <a:t>建立</a:t>
            </a:r>
            <a:r>
              <a:rPr lang="zh-CN" altLang="zh-CN" sz="1600" b="0" dirty="0"/>
              <a:t>集团统一的信息代码体系</a:t>
            </a:r>
            <a:r>
              <a:rPr lang="zh-CN" altLang="zh-CN" sz="1600" b="0" dirty="0" smtClean="0"/>
              <a:t>表</a:t>
            </a:r>
            <a:endParaRPr lang="en-US" altLang="zh-CN" sz="1600" b="0" dirty="0" smtClean="0"/>
          </a:p>
          <a:p>
            <a:pPr marL="342900" lvl="1" indent="-342900">
              <a:lnSpc>
                <a:spcPct val="150000"/>
              </a:lnSpc>
              <a:spcBef>
                <a:spcPts val="0"/>
              </a:spcBef>
              <a:buClr>
                <a:srgbClr val="FF0000"/>
              </a:buClr>
              <a:buFont typeface="+mj-lt"/>
              <a:buAutoNum type="arabicPeriod"/>
              <a:defRPr/>
            </a:pPr>
            <a:r>
              <a:rPr lang="zh-CN" altLang="zh-CN" sz="1600" b="0" dirty="0"/>
              <a:t>制定集团统一</a:t>
            </a:r>
            <a:r>
              <a:rPr lang="zh-CN" altLang="zh-CN" sz="1600" b="0" dirty="0" smtClean="0"/>
              <a:t>的主</a:t>
            </a:r>
            <a:r>
              <a:rPr lang="zh-CN" altLang="zh-CN" sz="1600" b="0" dirty="0"/>
              <a:t>数据</a:t>
            </a:r>
            <a:r>
              <a:rPr lang="zh-CN" altLang="zh-CN" sz="1600" b="0" dirty="0" smtClean="0"/>
              <a:t>标准</a:t>
            </a:r>
            <a:endParaRPr lang="en-US" altLang="zh-CN" sz="1600" b="0" dirty="0" smtClean="0"/>
          </a:p>
          <a:p>
            <a:pPr marL="342900" lvl="1" indent="-342900">
              <a:lnSpc>
                <a:spcPct val="150000"/>
              </a:lnSpc>
              <a:spcBef>
                <a:spcPts val="0"/>
              </a:spcBef>
              <a:buClr>
                <a:srgbClr val="FF0000"/>
              </a:buClr>
              <a:buFont typeface="+mj-lt"/>
              <a:buAutoNum type="arabicPeriod"/>
              <a:defRPr/>
            </a:pPr>
            <a:r>
              <a:rPr lang="zh-CN" altLang="en-US" sz="1600" b="0" dirty="0"/>
              <a:t>编制集团统一</a:t>
            </a:r>
            <a:r>
              <a:rPr lang="zh-CN" altLang="en-US" sz="1600" b="0" dirty="0" smtClean="0"/>
              <a:t>的主</a:t>
            </a:r>
            <a:r>
              <a:rPr lang="zh-CN" altLang="en-US" sz="1600" b="0" dirty="0"/>
              <a:t>数据代码</a:t>
            </a:r>
            <a:r>
              <a:rPr lang="zh-CN" altLang="en-US" sz="1600" b="0" dirty="0" smtClean="0"/>
              <a:t>库</a:t>
            </a:r>
            <a:endParaRPr lang="en-US" altLang="zh-CN" sz="1600" b="0" dirty="0" smtClean="0"/>
          </a:p>
          <a:p>
            <a:pPr marL="342900" lvl="1" indent="-342900">
              <a:lnSpc>
                <a:spcPct val="150000"/>
              </a:lnSpc>
              <a:spcBef>
                <a:spcPts val="0"/>
              </a:spcBef>
              <a:buClr>
                <a:srgbClr val="FF0000"/>
              </a:buClr>
              <a:buFont typeface="+mj-lt"/>
              <a:buAutoNum type="arabicPeriod"/>
              <a:defRPr/>
            </a:pPr>
            <a:r>
              <a:rPr lang="zh-CN" altLang="en-US" sz="1600" b="0" dirty="0"/>
              <a:t>搭建</a:t>
            </a:r>
            <a:r>
              <a:rPr lang="zh-CN" altLang="en-US" sz="1600" b="0" dirty="0" smtClean="0"/>
              <a:t>集团集中管</a:t>
            </a:r>
            <a:r>
              <a:rPr lang="zh-CN" altLang="en-US" sz="1600" b="0" dirty="0"/>
              <a:t>控的主数据管理</a:t>
            </a:r>
            <a:r>
              <a:rPr lang="zh-CN" altLang="en-US" sz="1600" b="0" dirty="0" smtClean="0"/>
              <a:t>平台</a:t>
            </a:r>
            <a:endParaRPr lang="en-US" altLang="zh-CN" sz="1600" b="0" dirty="0" smtClean="0"/>
          </a:p>
          <a:p>
            <a:pPr marL="342900" lvl="1" indent="-342900">
              <a:lnSpc>
                <a:spcPct val="150000"/>
              </a:lnSpc>
              <a:spcBef>
                <a:spcPts val="0"/>
              </a:spcBef>
              <a:buClr>
                <a:srgbClr val="FF0000"/>
              </a:buClr>
              <a:buFont typeface="+mj-lt"/>
              <a:buAutoNum type="arabicPeriod"/>
              <a:defRPr/>
            </a:pPr>
            <a:r>
              <a:rPr lang="zh-CN" altLang="en-US" sz="1600" b="0" dirty="0"/>
              <a:t>开发主数据集成</a:t>
            </a:r>
            <a:r>
              <a:rPr lang="zh-CN" altLang="en-US" sz="1600" b="0" dirty="0" smtClean="0"/>
              <a:t>接口</a:t>
            </a:r>
            <a:endParaRPr lang="en-US" altLang="zh-CN" sz="1600" b="0" dirty="0" smtClean="0"/>
          </a:p>
          <a:p>
            <a:pPr marL="342900" lvl="1" indent="-342900">
              <a:lnSpc>
                <a:spcPct val="150000"/>
              </a:lnSpc>
              <a:spcBef>
                <a:spcPts val="0"/>
              </a:spcBef>
              <a:buClr>
                <a:srgbClr val="FF0000"/>
              </a:buClr>
              <a:buFont typeface="+mj-lt"/>
              <a:buAutoNum type="arabicPeriod"/>
              <a:defRPr/>
            </a:pPr>
            <a:r>
              <a:rPr lang="zh-CN" altLang="en-US" sz="1600" b="0" dirty="0"/>
              <a:t>建立一套信息化标准维护</a:t>
            </a:r>
            <a:r>
              <a:rPr lang="zh-CN" altLang="en-US" sz="1600" b="0" dirty="0" smtClean="0"/>
              <a:t>体系 </a:t>
            </a:r>
            <a:endParaRPr lang="en-US" altLang="zh-CN" sz="1600" b="0" dirty="0" smtClean="0"/>
          </a:p>
          <a:p>
            <a:pPr marL="285750" lvl="1">
              <a:lnSpc>
                <a:spcPct val="150000"/>
              </a:lnSpc>
              <a:spcBef>
                <a:spcPts val="0"/>
              </a:spcBef>
              <a:buClr>
                <a:srgbClr val="FF0000"/>
              </a:buClr>
              <a:buFont typeface="Wingdings" panose="05000000000000000000" pitchFamily="2" charset="2"/>
              <a:buChar char="p"/>
              <a:defRPr/>
            </a:pPr>
            <a:r>
              <a:rPr lang="zh-CN" altLang="en-US" sz="1800" dirty="0" smtClean="0"/>
              <a:t>主数据范围：</a:t>
            </a:r>
            <a:endParaRPr lang="en-US" altLang="zh-CN" sz="1800" dirty="0" smtClean="0"/>
          </a:p>
          <a:p>
            <a:pPr marL="342900" lvl="1" indent="-342900">
              <a:lnSpc>
                <a:spcPct val="150000"/>
              </a:lnSpc>
              <a:spcBef>
                <a:spcPts val="0"/>
              </a:spcBef>
              <a:buClr>
                <a:srgbClr val="FF0000"/>
              </a:buClr>
              <a:buFont typeface="+mj-lt"/>
              <a:buAutoNum type="arabicPeriod"/>
              <a:defRPr/>
            </a:pPr>
            <a:r>
              <a:rPr lang="zh-CN" altLang="en-US" sz="1600" b="0" dirty="0" smtClean="0"/>
              <a:t>物料主数据（第一阶段：外购件、自制通用件） </a:t>
            </a:r>
            <a:endParaRPr lang="en-US" altLang="zh-CN" sz="1600" b="0" dirty="0" smtClean="0"/>
          </a:p>
          <a:p>
            <a:pPr marL="342900" lvl="1" indent="-342900">
              <a:lnSpc>
                <a:spcPct val="150000"/>
              </a:lnSpc>
              <a:spcBef>
                <a:spcPts val="0"/>
              </a:spcBef>
              <a:buClr>
                <a:srgbClr val="FF0000"/>
              </a:buClr>
              <a:buFont typeface="+mj-lt"/>
              <a:buAutoNum type="arabicPeriod"/>
              <a:defRPr/>
            </a:pPr>
            <a:r>
              <a:rPr lang="zh-CN" altLang="en-US" sz="1600" b="0" dirty="0" smtClean="0"/>
              <a:t>客户主数据</a:t>
            </a:r>
            <a:endParaRPr lang="en-US" altLang="zh-CN" sz="1600" b="0" dirty="0" smtClean="0"/>
          </a:p>
          <a:p>
            <a:pPr marL="342900" lvl="1" indent="-342900">
              <a:lnSpc>
                <a:spcPct val="150000"/>
              </a:lnSpc>
              <a:spcBef>
                <a:spcPts val="0"/>
              </a:spcBef>
              <a:buClr>
                <a:srgbClr val="FF0000"/>
              </a:buClr>
              <a:buFont typeface="+mj-lt"/>
              <a:buAutoNum type="arabicPeriod"/>
              <a:defRPr/>
            </a:pPr>
            <a:r>
              <a:rPr lang="zh-CN" altLang="en-US" sz="1600" b="0" dirty="0" smtClean="0"/>
              <a:t>供应商主数据</a:t>
            </a:r>
            <a:endParaRPr lang="zh-CN" altLang="en-US" sz="1600" b="0" dirty="0" smtClean="0"/>
          </a:p>
          <a:p>
            <a:pPr marL="0" lvl="1" indent="0">
              <a:lnSpc>
                <a:spcPct val="150000"/>
              </a:lnSpc>
              <a:spcBef>
                <a:spcPts val="0"/>
              </a:spcBef>
              <a:buClr>
                <a:srgbClr val="FF0000"/>
              </a:buClr>
              <a:buNone/>
              <a:defRPr/>
            </a:pPr>
            <a:endParaRPr lang="zh-CN" altLang="en-US" sz="1800" dirty="0" smtClean="0"/>
          </a:p>
          <a:p>
            <a:pPr marL="0" lvl="1" indent="0">
              <a:lnSpc>
                <a:spcPct val="150000"/>
              </a:lnSpc>
              <a:spcBef>
                <a:spcPts val="0"/>
              </a:spcBef>
              <a:buClr>
                <a:srgbClr val="FF0000"/>
              </a:buClr>
              <a:buNone/>
              <a:defRPr/>
            </a:pPr>
            <a:endParaRPr lang="en-US" altLang="zh-CN" sz="1800" dirty="0" smtClean="0"/>
          </a:p>
          <a:p>
            <a:pPr marL="0" lvl="1" indent="0">
              <a:lnSpc>
                <a:spcPct val="150000"/>
              </a:lnSpc>
              <a:spcBef>
                <a:spcPts val="0"/>
              </a:spcBef>
              <a:buClr>
                <a:srgbClr val="FF0000"/>
              </a:buClr>
              <a:buNone/>
              <a:defRPr/>
            </a:pPr>
            <a:endParaRPr lang="zh-CN" altLang="en-US" sz="1800" dirty="0"/>
          </a:p>
          <a:p>
            <a:pPr marL="0" lvl="1" indent="0">
              <a:lnSpc>
                <a:spcPct val="150000"/>
              </a:lnSpc>
              <a:spcBef>
                <a:spcPts val="0"/>
              </a:spcBef>
              <a:buClr>
                <a:srgbClr val="FF0000"/>
              </a:buClr>
              <a:buNone/>
              <a:defRPr/>
            </a:pPr>
            <a:endParaRPr lang="zh-CN" altLang="en-US" sz="1800" dirty="0" smtClean="0"/>
          </a:p>
          <a:p>
            <a:pPr marL="0" lvl="1" indent="0">
              <a:lnSpc>
                <a:spcPct val="150000"/>
              </a:lnSpc>
              <a:spcBef>
                <a:spcPts val="0"/>
              </a:spcBef>
              <a:buClr>
                <a:srgbClr val="FF0000"/>
              </a:buClr>
              <a:buNone/>
              <a:defRPr/>
            </a:pPr>
            <a:endParaRPr lang="en-US" altLang="zh-CN" sz="1800" dirty="0" smtClean="0"/>
          </a:p>
          <a:p>
            <a:pPr marL="0" lvl="1" indent="0">
              <a:lnSpc>
                <a:spcPct val="150000"/>
              </a:lnSpc>
              <a:spcBef>
                <a:spcPts val="0"/>
              </a:spcBef>
              <a:buClr>
                <a:srgbClr val="FF0000"/>
              </a:buClr>
              <a:buNone/>
              <a:defRPr/>
            </a:pPr>
            <a:endParaRPr lang="zh-CN" altLang="en-US" sz="1800" dirty="0"/>
          </a:p>
          <a:p>
            <a:pPr marL="0" lvl="1" indent="0">
              <a:lnSpc>
                <a:spcPct val="150000"/>
              </a:lnSpc>
              <a:spcBef>
                <a:spcPts val="0"/>
              </a:spcBef>
              <a:buClr>
                <a:srgbClr val="FF0000"/>
              </a:buClr>
              <a:buNone/>
              <a:defRPr/>
            </a:pPr>
            <a:endParaRPr lang="zh-CN" altLang="en-US" sz="1800" b="0" dirty="0"/>
          </a:p>
          <a:p>
            <a:pPr marL="0" lvl="1" indent="0">
              <a:lnSpc>
                <a:spcPct val="150000"/>
              </a:lnSpc>
              <a:spcBef>
                <a:spcPts val="0"/>
              </a:spcBef>
              <a:buClr>
                <a:srgbClr val="FF0000"/>
              </a:buClr>
              <a:buNone/>
              <a:defRPr/>
            </a:pPr>
            <a:endParaRPr lang="en-US" altLang="zh-CN" sz="1800" b="0" kern="1200" dirty="0" smtClean="0">
              <a:cs typeface="+mn-cs"/>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
        <p:nvSpPr>
          <p:cNvPr id="7" name="标题 2"/>
          <p:cNvSpPr>
            <a:spLocks noGrp="1"/>
          </p:cNvSpPr>
          <p:nvPr>
            <p:ph type="title"/>
          </p:nvPr>
        </p:nvSpPr>
        <p:spPr>
          <a:xfrm>
            <a:off x="381000" y="0"/>
            <a:ext cx="8229600" cy="838200"/>
          </a:xfrm>
        </p:spPr>
        <p:txBody>
          <a:bodyPr/>
          <a:lstStyle/>
          <a:p>
            <a:r>
              <a:rPr lang="zh-CN" altLang="en-US" dirty="0" smtClean="0"/>
              <a:t>主数据管理工作内容</a:t>
            </a:r>
            <a:endParaRPr lang="zh-CN" altLang="en-US" dirty="0"/>
          </a:p>
        </p:txBody>
      </p:sp>
      <p:graphicFrame>
        <p:nvGraphicFramePr>
          <p:cNvPr id="10" name="图示 9"/>
          <p:cNvGraphicFramePr/>
          <p:nvPr/>
        </p:nvGraphicFramePr>
        <p:xfrm>
          <a:off x="467544" y="764704"/>
          <a:ext cx="8352928" cy="561662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81000" y="0"/>
            <a:ext cx="8229600" cy="838200"/>
          </a:xfrm>
        </p:spPr>
        <p:txBody>
          <a:bodyPr/>
          <a:lstStyle/>
          <a:p>
            <a:pPr>
              <a:defRPr/>
            </a:pPr>
            <a:r>
              <a:rPr lang="zh-CN" altLang="en-US" dirty="0" smtClean="0">
                <a:latin typeface="微软雅黑" panose="020B0503020204020204" charset="-122"/>
                <a:ea typeface="微软雅黑" panose="020B0503020204020204" charset="-122"/>
              </a:rPr>
              <a:t>目  录</a:t>
            </a:r>
            <a:endParaRPr lang="en-US" altLang="zh-CN" dirty="0" smtClean="0">
              <a:latin typeface="微软雅黑" panose="020B0503020204020204" charset="-122"/>
              <a:ea typeface="微软雅黑" panose="020B0503020204020204" charset="-122"/>
            </a:endParaRPr>
          </a:p>
        </p:txBody>
      </p:sp>
      <p:sp>
        <p:nvSpPr>
          <p:cNvPr id="20"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
        <p:nvSpPr>
          <p:cNvPr id="16" name="AutoShape 11"/>
          <p:cNvSpPr>
            <a:spLocks noChangeArrowheads="1"/>
          </p:cNvSpPr>
          <p:nvPr/>
        </p:nvSpPr>
        <p:spPr bwMode="auto">
          <a:xfrm>
            <a:off x="2123728" y="1196752"/>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sz="1800" b="1" dirty="0" smtClean="0">
                <a:latin typeface="Arial" panose="020B0604020202020204" pitchFamily="34" charset="0"/>
                <a:cs typeface="+mn-cs"/>
              </a:rPr>
              <a:t>1</a:t>
            </a:r>
            <a:endParaRPr lang="en-GB" altLang="zh-CN" sz="1800" b="1" dirty="0">
              <a:latin typeface="Arial" panose="020B0604020202020204" pitchFamily="34" charset="0"/>
              <a:cs typeface="+mn-cs"/>
            </a:endParaRPr>
          </a:p>
        </p:txBody>
      </p:sp>
      <p:sp>
        <p:nvSpPr>
          <p:cNvPr id="17" name="AutoShape 3"/>
          <p:cNvSpPr>
            <a:spLocks noChangeArrowheads="1"/>
          </p:cNvSpPr>
          <p:nvPr/>
        </p:nvSpPr>
        <p:spPr bwMode="auto">
          <a:xfrm>
            <a:off x="2831183" y="1196752"/>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en-US" altLang="zh-CN" dirty="0" smtClean="0">
                <a:latin typeface="微软雅黑" panose="020B0503020204020204" charset="-122"/>
                <a:ea typeface="微软雅黑" panose="020B0503020204020204" charset="-122"/>
              </a:rPr>
              <a:t>A</a:t>
            </a:r>
            <a:r>
              <a:rPr lang="zh-CN" altLang="en-US" dirty="0" smtClean="0">
                <a:latin typeface="微软雅黑" panose="020B0503020204020204" charset="-122"/>
                <a:ea typeface="微软雅黑" panose="020B0503020204020204" charset="-122"/>
              </a:rPr>
              <a:t>公司介绍</a:t>
            </a:r>
            <a:endParaRPr lang="zh-CN" altLang="en-US" dirty="0">
              <a:latin typeface="微软雅黑" panose="020B0503020204020204" charset="-122"/>
              <a:ea typeface="微软雅黑" panose="020B0503020204020204" charset="-122"/>
            </a:endParaRPr>
          </a:p>
        </p:txBody>
      </p:sp>
      <p:sp>
        <p:nvSpPr>
          <p:cNvPr id="43" name="AutoShape 11"/>
          <p:cNvSpPr>
            <a:spLocks noChangeArrowheads="1"/>
          </p:cNvSpPr>
          <p:nvPr/>
        </p:nvSpPr>
        <p:spPr bwMode="auto">
          <a:xfrm>
            <a:off x="2123728" y="1916832"/>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sz="1800" b="1" dirty="0" smtClean="0">
                <a:latin typeface="Arial" panose="020B0604020202020204" pitchFamily="34" charset="0"/>
                <a:cs typeface="+mn-cs"/>
              </a:rPr>
              <a:t>2</a:t>
            </a:r>
            <a:endParaRPr lang="en-GB" altLang="zh-CN" sz="1800" b="1" dirty="0">
              <a:latin typeface="Arial" panose="020B0604020202020204" pitchFamily="34" charset="0"/>
              <a:cs typeface="+mn-cs"/>
            </a:endParaRPr>
          </a:p>
        </p:txBody>
      </p:sp>
      <p:sp>
        <p:nvSpPr>
          <p:cNvPr id="44" name="AutoShape 3"/>
          <p:cNvSpPr>
            <a:spLocks noChangeArrowheads="1"/>
          </p:cNvSpPr>
          <p:nvPr/>
        </p:nvSpPr>
        <p:spPr bwMode="auto">
          <a:xfrm>
            <a:off x="2831183" y="1916832"/>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smtClean="0">
                <a:latin typeface="微软雅黑" panose="020B0503020204020204" charset="-122"/>
                <a:ea typeface="微软雅黑" panose="020B0503020204020204" charset="-122"/>
              </a:rPr>
              <a:t>术语及基本概念</a:t>
            </a:r>
            <a:endParaRPr lang="zh-CN" altLang="en-US" dirty="0">
              <a:latin typeface="微软雅黑" panose="020B0503020204020204" charset="-122"/>
              <a:ea typeface="微软雅黑" panose="020B0503020204020204" charset="-122"/>
            </a:endParaRPr>
          </a:p>
        </p:txBody>
      </p:sp>
      <p:sp>
        <p:nvSpPr>
          <p:cNvPr id="45" name="AutoShape 11"/>
          <p:cNvSpPr>
            <a:spLocks noChangeArrowheads="1"/>
          </p:cNvSpPr>
          <p:nvPr/>
        </p:nvSpPr>
        <p:spPr bwMode="auto">
          <a:xfrm>
            <a:off x="2123728" y="2636912"/>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t>3</a:t>
            </a:r>
            <a:endParaRPr lang="en-GB" altLang="zh-CN" sz="1800" b="1" dirty="0">
              <a:latin typeface="Arial" panose="020B0604020202020204" pitchFamily="34" charset="0"/>
              <a:cs typeface="+mn-cs"/>
            </a:endParaRPr>
          </a:p>
        </p:txBody>
      </p:sp>
      <p:sp>
        <p:nvSpPr>
          <p:cNvPr id="46" name="AutoShape 3"/>
          <p:cNvSpPr>
            <a:spLocks noChangeArrowheads="1"/>
          </p:cNvSpPr>
          <p:nvPr/>
        </p:nvSpPr>
        <p:spPr bwMode="auto">
          <a:xfrm>
            <a:off x="2831183" y="2636912"/>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a:latin typeface="微软雅黑" panose="020B0503020204020204" charset="-122"/>
                <a:ea typeface="微软雅黑" panose="020B0503020204020204" charset="-122"/>
              </a:rPr>
              <a:t>主数据管理系统建设思路</a:t>
            </a:r>
            <a:endParaRPr lang="zh-CN" altLang="en-US" dirty="0">
              <a:latin typeface="微软雅黑" panose="020B0503020204020204" charset="-122"/>
              <a:ea typeface="微软雅黑" panose="020B0503020204020204" charset="-122"/>
            </a:endParaRPr>
          </a:p>
        </p:txBody>
      </p:sp>
      <p:sp>
        <p:nvSpPr>
          <p:cNvPr id="49" name="AutoShape 11"/>
          <p:cNvSpPr>
            <a:spLocks noChangeArrowheads="1"/>
          </p:cNvSpPr>
          <p:nvPr/>
        </p:nvSpPr>
        <p:spPr bwMode="auto">
          <a:xfrm>
            <a:off x="2123728" y="3390900"/>
            <a:ext cx="552595" cy="432048"/>
          </a:xfrm>
          <a:prstGeom prst="roundRect">
            <a:avLst>
              <a:gd name="adj" fmla="val 16667"/>
            </a:avLst>
          </a:prstGeom>
          <a:solidFill>
            <a:srgbClr val="00B0F0"/>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solidFill>
                  <a:schemeClr val="bg1"/>
                </a:solidFill>
              </a:rPr>
              <a:t>4</a:t>
            </a:r>
            <a:endParaRPr lang="en-GB" altLang="zh-CN" sz="1800" b="1" dirty="0">
              <a:solidFill>
                <a:schemeClr val="bg1"/>
              </a:solidFill>
              <a:latin typeface="Arial" panose="020B0604020202020204" pitchFamily="34" charset="0"/>
              <a:cs typeface="+mn-cs"/>
            </a:endParaRPr>
          </a:p>
        </p:txBody>
      </p:sp>
      <p:sp>
        <p:nvSpPr>
          <p:cNvPr id="50" name="AutoShape 3"/>
          <p:cNvSpPr>
            <a:spLocks noChangeArrowheads="1"/>
          </p:cNvSpPr>
          <p:nvPr/>
        </p:nvSpPr>
        <p:spPr bwMode="auto">
          <a:xfrm>
            <a:off x="2831183" y="3390900"/>
            <a:ext cx="5413225" cy="432048"/>
          </a:xfrm>
          <a:prstGeom prst="roundRect">
            <a:avLst>
              <a:gd name="adj" fmla="val 16667"/>
            </a:avLst>
          </a:prstGeom>
          <a:solidFill>
            <a:srgbClr val="00B0F0"/>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en-US" altLang="zh-CN" dirty="0" smtClean="0">
                <a:solidFill>
                  <a:schemeClr val="bg1"/>
                </a:solidFill>
                <a:latin typeface="微软雅黑" panose="020B0503020204020204" charset="-122"/>
                <a:ea typeface="微软雅黑" panose="020B0503020204020204" charset="-122"/>
              </a:rPr>
              <a:t>XX</a:t>
            </a:r>
            <a:r>
              <a:rPr lang="zh-CN" altLang="en-US" dirty="0" smtClean="0">
                <a:solidFill>
                  <a:schemeClr val="bg1"/>
                </a:solidFill>
                <a:latin typeface="微软雅黑" panose="020B0503020204020204" charset="-122"/>
                <a:ea typeface="微软雅黑" panose="020B0503020204020204" charset="-122"/>
              </a:rPr>
              <a:t>集团主数据管理工作建议</a:t>
            </a:r>
            <a:endParaRPr lang="zh-CN" altLang="en-US" dirty="0">
              <a:solidFill>
                <a:schemeClr val="bg1"/>
              </a:solidFill>
              <a:latin typeface="微软雅黑" panose="020B0503020204020204" charset="-122"/>
              <a:ea typeface="微软雅黑" panose="020B0503020204020204" charset="-122"/>
            </a:endParaRPr>
          </a:p>
        </p:txBody>
      </p:sp>
      <p:sp>
        <p:nvSpPr>
          <p:cNvPr id="51" name="AutoShape 11"/>
          <p:cNvSpPr>
            <a:spLocks noChangeArrowheads="1"/>
          </p:cNvSpPr>
          <p:nvPr/>
        </p:nvSpPr>
        <p:spPr bwMode="auto">
          <a:xfrm>
            <a:off x="2123728" y="5275808"/>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t>5</a:t>
            </a:r>
            <a:endParaRPr lang="en-GB" altLang="zh-CN" sz="1800" b="1" dirty="0">
              <a:latin typeface="Arial" panose="020B0604020202020204" pitchFamily="34" charset="0"/>
              <a:cs typeface="+mn-cs"/>
            </a:endParaRPr>
          </a:p>
        </p:txBody>
      </p:sp>
      <p:sp>
        <p:nvSpPr>
          <p:cNvPr id="52" name="AutoShape 3"/>
          <p:cNvSpPr>
            <a:spLocks noChangeArrowheads="1"/>
          </p:cNvSpPr>
          <p:nvPr/>
        </p:nvSpPr>
        <p:spPr bwMode="auto">
          <a:xfrm>
            <a:off x="2831183" y="5275808"/>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smtClean="0">
                <a:latin typeface="微软雅黑" panose="020B0503020204020204" charset="-122"/>
                <a:ea typeface="微软雅黑" panose="020B0503020204020204" charset="-122"/>
              </a:rPr>
              <a:t>案例介绍</a:t>
            </a:r>
            <a:endParaRPr lang="en-GB" altLang="zh-CN" dirty="0">
              <a:latin typeface="微软雅黑" panose="020B0503020204020204" charset="-122"/>
              <a:ea typeface="微软雅黑" panose="020B0503020204020204" charset="-122"/>
            </a:endParaRPr>
          </a:p>
        </p:txBody>
      </p:sp>
      <p:sp>
        <p:nvSpPr>
          <p:cNvPr id="24" name="AutoShape 3"/>
          <p:cNvSpPr>
            <a:spLocks noChangeArrowheads="1"/>
          </p:cNvSpPr>
          <p:nvPr/>
        </p:nvSpPr>
        <p:spPr bwMode="auto">
          <a:xfrm>
            <a:off x="3563888" y="3991143"/>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a:latin typeface="微软雅黑" panose="020B0503020204020204" charset="-122"/>
                <a:ea typeface="微软雅黑" panose="020B0503020204020204" charset="-122"/>
              </a:rPr>
              <a:t>目标及建设内容</a:t>
            </a:r>
            <a:endParaRPr lang="zh-CN" altLang="en-US" sz="1600" dirty="0">
              <a:latin typeface="微软雅黑" panose="020B0503020204020204" charset="-122"/>
              <a:ea typeface="微软雅黑" panose="020B0503020204020204" charset="-122"/>
            </a:endParaRPr>
          </a:p>
        </p:txBody>
      </p:sp>
      <p:sp>
        <p:nvSpPr>
          <p:cNvPr id="25" name="AutoShape 3"/>
          <p:cNvSpPr>
            <a:spLocks noChangeArrowheads="1"/>
          </p:cNvSpPr>
          <p:nvPr/>
        </p:nvSpPr>
        <p:spPr bwMode="auto">
          <a:xfrm>
            <a:off x="3563888" y="4423191"/>
            <a:ext cx="4320000" cy="288000"/>
          </a:xfrm>
          <a:prstGeom prst="roundRect">
            <a:avLst>
              <a:gd name="adj" fmla="val 16667"/>
            </a:avLst>
          </a:prstGeom>
          <a:solidFill>
            <a:srgbClr val="00B0F0"/>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a:solidFill>
                  <a:schemeClr val="bg1"/>
                </a:solidFill>
                <a:latin typeface="微软雅黑" panose="020B0503020204020204" charset="-122"/>
                <a:ea typeface="微软雅黑" panose="020B0503020204020204" charset="-122"/>
              </a:rPr>
              <a:t>进度建议</a:t>
            </a:r>
            <a:endParaRPr lang="zh-CN" altLang="en-US" sz="1600" dirty="0">
              <a:solidFill>
                <a:schemeClr val="bg1"/>
              </a:solidFill>
              <a:latin typeface="微软雅黑" panose="020B0503020204020204" charset="-122"/>
              <a:ea typeface="微软雅黑" panose="020B0503020204020204" charset="-122"/>
            </a:endParaRPr>
          </a:p>
        </p:txBody>
      </p:sp>
      <p:sp>
        <p:nvSpPr>
          <p:cNvPr id="26" name="AutoShape 3"/>
          <p:cNvSpPr>
            <a:spLocks noChangeArrowheads="1"/>
          </p:cNvSpPr>
          <p:nvPr/>
        </p:nvSpPr>
        <p:spPr bwMode="auto">
          <a:xfrm>
            <a:off x="3563888" y="4836505"/>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实施组织</a:t>
            </a:r>
            <a:endParaRPr lang="zh-CN" altLang="en-US" sz="1600" dirty="0">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p:nvPr>
        </p:nvSpPr>
        <p:spPr>
          <a:xfrm>
            <a:off x="381000" y="144016"/>
            <a:ext cx="8229600" cy="548680"/>
          </a:xfrm>
        </p:spPr>
        <p:txBody>
          <a:bodyPr/>
          <a:lstStyle/>
          <a:p>
            <a:pPr lvl="1">
              <a:defRPr/>
            </a:pPr>
            <a:r>
              <a:rPr lang="zh-CN" altLang="en-US" kern="1200" dirty="0" smtClean="0">
                <a:solidFill>
                  <a:schemeClr val="bg1"/>
                </a:solidFill>
                <a:latin typeface="微软雅黑" panose="020B0503020204020204" charset="-122"/>
                <a:ea typeface="微软雅黑" panose="020B0503020204020204" charset="-122"/>
                <a:cs typeface="+mj-cs"/>
              </a:rPr>
              <a:t>信息编码标准化项目的必要性</a:t>
            </a:r>
            <a:endParaRPr lang="zh-CN" altLang="en-US" kern="1200" dirty="0" smtClean="0">
              <a:solidFill>
                <a:schemeClr val="bg1"/>
              </a:solidFill>
              <a:latin typeface="微软雅黑" panose="020B0503020204020204" charset="-122"/>
              <a:ea typeface="微软雅黑" panose="020B0503020204020204" charset="-122"/>
              <a:cs typeface="+mj-cs"/>
            </a:endParaRPr>
          </a:p>
        </p:txBody>
      </p:sp>
      <p:sp>
        <p:nvSpPr>
          <p:cNvPr id="12291" name="内容占位符 2"/>
          <p:cNvSpPr>
            <a:spLocks noGrp="1"/>
          </p:cNvSpPr>
          <p:nvPr>
            <p:ph idx="4294967295"/>
          </p:nvPr>
        </p:nvSpPr>
        <p:spPr>
          <a:xfrm>
            <a:off x="285750" y="1168400"/>
            <a:ext cx="8615363" cy="4832350"/>
          </a:xfrm>
          <a:prstGeom prst="rect">
            <a:avLst/>
          </a:prstGeom>
        </p:spPr>
        <p:txBody>
          <a:bodyPr/>
          <a:lstStyle/>
          <a:p>
            <a:pPr marL="271780" indent="-271780">
              <a:buClr>
                <a:srgbClr val="FF0000"/>
              </a:buClr>
              <a:buFont typeface="Wingdings" panose="05000000000000000000" pitchFamily="2" charset="2"/>
              <a:buChar char="p"/>
            </a:pPr>
            <a:r>
              <a:rPr lang="zh-CN" altLang="en-US" sz="1800" b="1" kern="1200" dirty="0" smtClean="0">
                <a:solidFill>
                  <a:schemeClr val="tx1"/>
                </a:solidFill>
                <a:latin typeface="微软雅黑" panose="020B0503020204020204" charset="-122"/>
                <a:ea typeface="微软雅黑" panose="020B0503020204020204" charset="-122"/>
              </a:rPr>
              <a:t>系统互联互通（</a:t>
            </a:r>
            <a:r>
              <a:rPr lang="en-US" altLang="zh-CN" sz="1800" dirty="0" smtClean="0">
                <a:latin typeface="微软雅黑" panose="020B0503020204020204" charset="-122"/>
                <a:ea typeface="微软雅黑" panose="020B0503020204020204" charset="-122"/>
              </a:rPr>
              <a:t> PDM</a:t>
            </a:r>
            <a:r>
              <a:rPr lang="zh-CN" altLang="en-US" sz="1800" dirty="0" smtClean="0">
                <a:latin typeface="微软雅黑" panose="020B0503020204020204" charset="-122"/>
                <a:ea typeface="微软雅黑" panose="020B0503020204020204" charset="-122"/>
              </a:rPr>
              <a:t>系统、</a:t>
            </a:r>
            <a:r>
              <a:rPr lang="en-US" altLang="zh-CN" sz="1800" dirty="0" smtClean="0">
                <a:latin typeface="微软雅黑" panose="020B0503020204020204" charset="-122"/>
                <a:ea typeface="微软雅黑" panose="020B0503020204020204" charset="-122"/>
              </a:rPr>
              <a:t>ERP</a:t>
            </a:r>
            <a:r>
              <a:rPr lang="zh-CN" altLang="en-US" sz="1800" dirty="0" smtClean="0">
                <a:latin typeface="微软雅黑" panose="020B0503020204020204" charset="-122"/>
                <a:ea typeface="微软雅黑" panose="020B0503020204020204" charset="-122"/>
              </a:rPr>
              <a:t>系统、</a:t>
            </a:r>
            <a:r>
              <a:rPr lang="en-US" altLang="zh-CN" sz="1800" dirty="0" smtClean="0">
                <a:latin typeface="微软雅黑" panose="020B0503020204020204" charset="-122"/>
                <a:ea typeface="微软雅黑" panose="020B0503020204020204" charset="-122"/>
              </a:rPr>
              <a:t>CAPP</a:t>
            </a:r>
            <a:r>
              <a:rPr lang="zh-CN" altLang="en-US" sz="1800" dirty="0" smtClean="0">
                <a:latin typeface="微软雅黑" panose="020B0503020204020204" charset="-122"/>
                <a:ea typeface="微软雅黑" panose="020B0503020204020204" charset="-122"/>
              </a:rPr>
              <a:t>系统、</a:t>
            </a:r>
            <a:r>
              <a:rPr lang="en-US" altLang="zh-CN" sz="1800" dirty="0" smtClean="0">
                <a:latin typeface="微软雅黑" panose="020B0503020204020204" charset="-122"/>
                <a:ea typeface="微软雅黑" panose="020B0503020204020204" charset="-122"/>
              </a:rPr>
              <a:t>OA</a:t>
            </a:r>
            <a:r>
              <a:rPr lang="zh-CN" altLang="en-US" sz="1800" dirty="0" smtClean="0">
                <a:latin typeface="微软雅黑" panose="020B0503020204020204" charset="-122"/>
                <a:ea typeface="微软雅黑" panose="020B0503020204020204" charset="-122"/>
              </a:rPr>
              <a:t>系统等多个系统</a:t>
            </a:r>
            <a:r>
              <a:rPr lang="zh-CN" altLang="en-US" sz="1800" b="1" kern="1200" dirty="0" smtClean="0">
                <a:solidFill>
                  <a:schemeClr val="tx1"/>
                </a:solidFill>
                <a:latin typeface="微软雅黑" panose="020B0503020204020204" charset="-122"/>
                <a:ea typeface="微软雅黑" panose="020B0503020204020204" charset="-122"/>
              </a:rPr>
              <a:t>）</a:t>
            </a:r>
            <a:endParaRPr lang="en-US" altLang="zh-CN" sz="1800" b="1" kern="1200" dirty="0" smtClean="0">
              <a:solidFill>
                <a:schemeClr val="tx1"/>
              </a:solidFill>
              <a:latin typeface="微软雅黑" panose="020B0503020204020204" charset="-122"/>
              <a:ea typeface="微软雅黑" panose="020B0503020204020204" charset="-122"/>
            </a:endParaRPr>
          </a:p>
          <a:p>
            <a:pPr marL="742950" lvl="1" indent="-285750">
              <a:lnSpc>
                <a:spcPct val="125000"/>
              </a:lnSpc>
              <a:spcBef>
                <a:spcPct val="20000"/>
              </a:spcBef>
              <a:buClr>
                <a:srgbClr val="FF0000"/>
              </a:buClr>
              <a:buSzPct val="60000"/>
              <a:buFont typeface="Wingdings" panose="05000000000000000000" pitchFamily="2" charset="2"/>
              <a:buChar char="Ø"/>
            </a:pPr>
            <a:r>
              <a:rPr lang="zh-CN" altLang="en-US" sz="1600" b="0" kern="1200" dirty="0" smtClean="0">
                <a:solidFill>
                  <a:schemeClr val="tx1"/>
                </a:solidFill>
                <a:latin typeface="微软雅黑" panose="020B0503020204020204" charset="-122"/>
                <a:ea typeface="微软雅黑" panose="020B0503020204020204" charset="-122"/>
                <a:cs typeface="+mn-cs"/>
              </a:rPr>
              <a:t>有利于实现信息系统互联，满足集团信息共享的需求，避免“信息孤岛”的形成。</a:t>
            </a:r>
            <a:endParaRPr lang="en-US" altLang="zh-CN" sz="1600" b="0" kern="1200" dirty="0" smtClean="0">
              <a:solidFill>
                <a:schemeClr val="tx1"/>
              </a:solidFill>
              <a:latin typeface="微软雅黑" panose="020B0503020204020204" charset="-122"/>
              <a:ea typeface="微软雅黑" panose="020B0503020204020204" charset="-122"/>
              <a:cs typeface="+mn-cs"/>
            </a:endParaRPr>
          </a:p>
          <a:p>
            <a:pPr marL="271780" indent="-271780">
              <a:buClr>
                <a:srgbClr val="FF0000"/>
              </a:buClr>
              <a:buFont typeface="Wingdings" panose="05000000000000000000" pitchFamily="2" charset="2"/>
              <a:buChar char="p"/>
            </a:pPr>
            <a:r>
              <a:rPr lang="zh-CN" altLang="en-US" sz="1800" kern="1200" dirty="0">
                <a:latin typeface="微软雅黑" panose="020B0503020204020204" charset="-122"/>
                <a:ea typeface="微软雅黑" panose="020B0503020204020204" charset="-122"/>
              </a:rPr>
              <a:t>确保系统集成</a:t>
            </a:r>
            <a:endParaRPr lang="en-US" altLang="zh-CN" sz="1800" kern="1200" dirty="0">
              <a:latin typeface="微软雅黑" panose="020B0503020204020204" charset="-122"/>
              <a:ea typeface="微软雅黑" panose="020B0503020204020204" charset="-122"/>
            </a:endParaRPr>
          </a:p>
          <a:p>
            <a:pPr marL="742950" lvl="1" indent="-285750">
              <a:spcBef>
                <a:spcPct val="20000"/>
              </a:spcBef>
              <a:buClr>
                <a:srgbClr val="FF0000"/>
              </a:buClr>
              <a:buSzPct val="60000"/>
              <a:buFont typeface="Wingdings" panose="05000000000000000000" pitchFamily="2" charset="2"/>
              <a:buChar char="Ø"/>
            </a:pPr>
            <a:r>
              <a:rPr lang="zh-CN" altLang="en-US" sz="1600" b="0" kern="1200" dirty="0" smtClean="0">
                <a:solidFill>
                  <a:schemeClr val="tx1"/>
                </a:solidFill>
                <a:latin typeface="微软雅黑" panose="020B0503020204020204" charset="-122"/>
                <a:ea typeface="微软雅黑" panose="020B0503020204020204" charset="-122"/>
                <a:cs typeface="+mn-cs"/>
              </a:rPr>
              <a:t>有助于保证各信息系统之间信息传输的一致性。为集团信息化十二五规划中四个核心应用系统平台提供统一的数据标准；</a:t>
            </a:r>
            <a:endParaRPr lang="en-US" altLang="zh-CN" sz="1600" b="0" kern="1200" dirty="0" smtClean="0">
              <a:solidFill>
                <a:schemeClr val="tx1"/>
              </a:solidFill>
              <a:latin typeface="微软雅黑" panose="020B0503020204020204" charset="-122"/>
              <a:ea typeface="微软雅黑" panose="020B0503020204020204" charset="-122"/>
              <a:cs typeface="+mn-cs"/>
            </a:endParaRPr>
          </a:p>
          <a:p>
            <a:pPr marL="742950" lvl="1" indent="-285750">
              <a:spcBef>
                <a:spcPct val="20000"/>
              </a:spcBef>
              <a:buClr>
                <a:srgbClr val="FF0000"/>
              </a:buClr>
              <a:buSzPct val="60000"/>
              <a:buFont typeface="Wingdings" panose="05000000000000000000" pitchFamily="2" charset="2"/>
              <a:buChar char="Ø"/>
            </a:pPr>
            <a:r>
              <a:rPr lang="zh-CN" altLang="en-US" sz="1600" b="0" kern="1200" dirty="0" smtClean="0">
                <a:solidFill>
                  <a:schemeClr val="tx1"/>
                </a:solidFill>
                <a:latin typeface="微软雅黑" panose="020B0503020204020204" charset="-122"/>
                <a:ea typeface="微软雅黑" panose="020B0503020204020204" charset="-122"/>
                <a:cs typeface="+mn-cs"/>
              </a:rPr>
              <a:t>对相关数据进行统计和分析，提高决策的准确性和及时性；</a:t>
            </a:r>
            <a:endParaRPr lang="en-US" altLang="zh-CN" sz="1600" b="0" kern="1200" dirty="0" smtClean="0">
              <a:solidFill>
                <a:schemeClr val="tx1"/>
              </a:solidFill>
              <a:latin typeface="微软雅黑" panose="020B0503020204020204" charset="-122"/>
              <a:ea typeface="微软雅黑" panose="020B0503020204020204" charset="-122"/>
              <a:cs typeface="+mn-cs"/>
            </a:endParaRPr>
          </a:p>
          <a:p>
            <a:pPr marL="742950" lvl="1" indent="-285750">
              <a:spcBef>
                <a:spcPct val="20000"/>
              </a:spcBef>
              <a:buClr>
                <a:srgbClr val="FF0000"/>
              </a:buClr>
              <a:buSzPct val="60000"/>
              <a:buFont typeface="Wingdings" panose="05000000000000000000" pitchFamily="2" charset="2"/>
              <a:buChar char="Ø"/>
            </a:pPr>
            <a:r>
              <a:rPr lang="zh-CN" altLang="en-US" sz="1600" b="0" kern="1200" dirty="0" smtClean="0">
                <a:solidFill>
                  <a:schemeClr val="tx1"/>
                </a:solidFill>
                <a:latin typeface="微软雅黑" panose="020B0503020204020204" charset="-122"/>
                <a:ea typeface="微软雅黑" panose="020B0503020204020204" charset="-122"/>
                <a:cs typeface="+mn-cs"/>
              </a:rPr>
              <a:t>有效的集成系统数据信息。</a:t>
            </a:r>
            <a:endParaRPr lang="en-US" altLang="zh-CN" sz="1600" b="0" kern="1200" dirty="0" smtClean="0">
              <a:solidFill>
                <a:schemeClr val="tx1"/>
              </a:solidFill>
              <a:latin typeface="微软雅黑" panose="020B0503020204020204" charset="-122"/>
              <a:ea typeface="微软雅黑" panose="020B0503020204020204" charset="-122"/>
              <a:cs typeface="+mn-cs"/>
            </a:endParaRPr>
          </a:p>
          <a:p>
            <a:pPr marL="271780" indent="-271780">
              <a:buClr>
                <a:srgbClr val="FF0000"/>
              </a:buClr>
              <a:buFont typeface="Wingdings" panose="05000000000000000000" pitchFamily="2" charset="2"/>
              <a:buChar char="p"/>
            </a:pPr>
            <a:r>
              <a:rPr lang="zh-CN" altLang="en-US" sz="1800" kern="1200" dirty="0">
                <a:latin typeface="微软雅黑" panose="020B0503020204020204" charset="-122"/>
                <a:ea typeface="微软雅黑" panose="020B0503020204020204" charset="-122"/>
              </a:rPr>
              <a:t>提高工作效率</a:t>
            </a:r>
            <a:endParaRPr lang="en-US" altLang="zh-CN" sz="1800" kern="1200" dirty="0">
              <a:latin typeface="微软雅黑" panose="020B0503020204020204" charset="-122"/>
              <a:ea typeface="微软雅黑" panose="020B0503020204020204" charset="-122"/>
            </a:endParaRPr>
          </a:p>
          <a:p>
            <a:pPr marL="742950" lvl="1" indent="-285750">
              <a:spcBef>
                <a:spcPct val="20000"/>
              </a:spcBef>
              <a:buClr>
                <a:srgbClr val="FF0000"/>
              </a:buClr>
              <a:buSzPct val="60000"/>
              <a:buFont typeface="Wingdings" panose="05000000000000000000" pitchFamily="2" charset="2"/>
              <a:buChar char="Ø"/>
            </a:pPr>
            <a:r>
              <a:rPr lang="zh-CN" altLang="en-US" sz="1600" b="0" kern="1200" dirty="0" smtClean="0">
                <a:solidFill>
                  <a:schemeClr val="tx1"/>
                </a:solidFill>
                <a:latin typeface="微软雅黑" panose="020B0503020204020204" charset="-122"/>
                <a:ea typeface="微软雅黑" panose="020B0503020204020204" charset="-122"/>
                <a:cs typeface="+mn-cs"/>
              </a:rPr>
              <a:t>可以减少数据变换、 转移所需的成本和时间</a:t>
            </a:r>
            <a:r>
              <a:rPr lang="en-US" altLang="zh-CN" sz="1600" b="0" kern="1200" dirty="0" smtClean="0">
                <a:solidFill>
                  <a:schemeClr val="tx1"/>
                </a:solidFill>
                <a:latin typeface="微软雅黑" panose="020B0503020204020204" charset="-122"/>
                <a:ea typeface="微软雅黑" panose="020B0503020204020204" charset="-122"/>
                <a:cs typeface="+mn-cs"/>
              </a:rPr>
              <a:t>,</a:t>
            </a:r>
            <a:r>
              <a:rPr lang="zh-CN" altLang="en-US" sz="1600" b="0" kern="1200" dirty="0" smtClean="0">
                <a:solidFill>
                  <a:schemeClr val="tx1"/>
                </a:solidFill>
                <a:latin typeface="微软雅黑" panose="020B0503020204020204" charset="-122"/>
                <a:ea typeface="微软雅黑" panose="020B0503020204020204" charset="-122"/>
                <a:cs typeface="+mn-cs"/>
              </a:rPr>
              <a:t> 降低数据的冗余度 </a:t>
            </a:r>
            <a:r>
              <a:rPr lang="en-US" altLang="zh-CN" sz="1600" b="0" kern="1200" dirty="0" smtClean="0">
                <a:solidFill>
                  <a:schemeClr val="tx1"/>
                </a:solidFill>
                <a:latin typeface="微软雅黑" panose="020B0503020204020204" charset="-122"/>
                <a:ea typeface="微软雅黑" panose="020B0503020204020204" charset="-122"/>
                <a:cs typeface="+mn-cs"/>
              </a:rPr>
              <a:t>,</a:t>
            </a:r>
            <a:r>
              <a:rPr lang="zh-CN" altLang="en-US" sz="1600" b="0" kern="1200" dirty="0" smtClean="0">
                <a:solidFill>
                  <a:schemeClr val="tx1"/>
                </a:solidFill>
                <a:latin typeface="微软雅黑" panose="020B0503020204020204" charset="-122"/>
                <a:ea typeface="微软雅黑" panose="020B0503020204020204" charset="-122"/>
                <a:cs typeface="+mn-cs"/>
              </a:rPr>
              <a:t>提高信息的有序化程度和存贮效率。</a:t>
            </a:r>
            <a:endParaRPr lang="en-US" altLang="zh-CN" sz="1600" b="0" kern="1200" dirty="0" smtClean="0">
              <a:solidFill>
                <a:schemeClr val="tx1"/>
              </a:solidFill>
              <a:latin typeface="微软雅黑" panose="020B0503020204020204" charset="-122"/>
              <a:ea typeface="微软雅黑" panose="020B0503020204020204" charset="-122"/>
              <a:cs typeface="+mn-cs"/>
            </a:endParaRPr>
          </a:p>
          <a:p>
            <a:pPr marL="271780" indent="-271780">
              <a:buClr>
                <a:srgbClr val="FF0000"/>
              </a:buClr>
              <a:buFont typeface="Wingdings" panose="05000000000000000000" pitchFamily="2" charset="2"/>
              <a:buChar char="p"/>
            </a:pPr>
            <a:r>
              <a:rPr lang="zh-CN" altLang="en-US" sz="1800" kern="1200" dirty="0">
                <a:latin typeface="微软雅黑" panose="020B0503020204020204" charset="-122"/>
                <a:ea typeface="微软雅黑" panose="020B0503020204020204" charset="-122"/>
              </a:rPr>
              <a:t>提升信息系统灵活性</a:t>
            </a:r>
            <a:endParaRPr lang="en-US" altLang="zh-CN" sz="1800" kern="1200" dirty="0">
              <a:latin typeface="微软雅黑" panose="020B0503020204020204" charset="-122"/>
              <a:ea typeface="微软雅黑" panose="020B0503020204020204" charset="-122"/>
            </a:endParaRPr>
          </a:p>
          <a:p>
            <a:pPr marL="742950" lvl="1" indent="-285750">
              <a:spcBef>
                <a:spcPct val="20000"/>
              </a:spcBef>
              <a:buClr>
                <a:srgbClr val="FF0000"/>
              </a:buClr>
              <a:buSzPct val="60000"/>
              <a:buFont typeface="Wingdings" panose="05000000000000000000" pitchFamily="2" charset="2"/>
              <a:buChar char="Ø"/>
            </a:pPr>
            <a:r>
              <a:rPr lang="zh-CN" altLang="en-US" sz="1600" b="0" kern="1200" dirty="0" smtClean="0">
                <a:solidFill>
                  <a:schemeClr val="tx1"/>
                </a:solidFill>
                <a:latin typeface="微软雅黑" panose="020B0503020204020204" charset="-122"/>
                <a:ea typeface="微软雅黑" panose="020B0503020204020204" charset="-122"/>
                <a:cs typeface="+mn-cs"/>
              </a:rPr>
              <a:t>通过主数据管理实现企业范围内的主数据平滑、一致，极大提高集成的灵活性、降低成本、减少新系统引入的时间以及减少报表生成成本。</a:t>
            </a:r>
            <a:endParaRPr lang="en-US" altLang="zh-CN" sz="1600" b="0" kern="1200" dirty="0" smtClean="0">
              <a:solidFill>
                <a:schemeClr val="tx1"/>
              </a:solidFill>
              <a:latin typeface="微软雅黑" panose="020B0503020204020204" charset="-122"/>
              <a:ea typeface="微软雅黑" panose="020B0503020204020204" charset="-122"/>
              <a:cs typeface="+mn-cs"/>
            </a:endParaRPr>
          </a:p>
          <a:p>
            <a:pPr eaLnBrk="1" hangingPunct="1">
              <a:buFontTx/>
              <a:buNone/>
            </a:pPr>
            <a:endParaRPr lang="zh-CN" altLang="en-US" sz="1600" dirty="0" smtClean="0">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zh-CN" dirty="0" smtClean="0"/>
              <a:t>信息分类标准及数据清洗进度</a:t>
            </a:r>
            <a:r>
              <a:rPr lang="zh-CN" altLang="en-US" dirty="0" smtClean="0"/>
              <a:t>（</a:t>
            </a:r>
            <a:r>
              <a:rPr lang="en-US" altLang="zh-CN" dirty="0" smtClean="0"/>
              <a:t>3-4</a:t>
            </a:r>
            <a:r>
              <a:rPr lang="zh-CN" altLang="en-US" dirty="0" smtClean="0"/>
              <a:t>个月）</a:t>
            </a:r>
            <a:endParaRPr lang="zh-CN" altLang="en-US" dirty="0"/>
          </a:p>
        </p:txBody>
      </p:sp>
      <p:sp>
        <p:nvSpPr>
          <p:cNvPr id="4"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
        <p:nvSpPr>
          <p:cNvPr id="7" name="矩形 6"/>
          <p:cNvSpPr/>
          <p:nvPr/>
        </p:nvSpPr>
        <p:spPr>
          <a:xfrm>
            <a:off x="1060052" y="5445224"/>
            <a:ext cx="8083948" cy="852766"/>
          </a:xfrm>
          <a:prstGeom prst="rect">
            <a:avLst/>
          </a:prstGeom>
          <a:solidFill>
            <a:srgbClr val="CCFFCC"/>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180975" lvl="0" indent="-180975" algn="l">
              <a:lnSpc>
                <a:spcPct val="120000"/>
              </a:lnSpc>
              <a:spcBef>
                <a:spcPts val="600"/>
              </a:spcBef>
              <a:buFont typeface="Arial" panose="020B0604020202020204" pitchFamily="34" charset="0"/>
              <a:buChar char="•"/>
            </a:pPr>
            <a:r>
              <a:rPr lang="zh-CN" altLang="en-US" sz="1200" b="0" dirty="0" smtClean="0">
                <a:solidFill>
                  <a:schemeClr val="tx1"/>
                </a:solidFill>
                <a:latin typeface="微软雅黑" panose="020B0503020204020204" charset="-122"/>
                <a:ea typeface="微软雅黑" panose="020B0503020204020204" charset="-122"/>
                <a:cs typeface="Times New Roman" panose="02020603050405020304" pitchFamily="18" charset="0"/>
              </a:rPr>
              <a:t>主数标准建立和代码编制周期在</a:t>
            </a:r>
            <a:r>
              <a:rPr lang="en-US" altLang="zh-CN" sz="1200" b="0" dirty="0" smtClean="0">
                <a:solidFill>
                  <a:schemeClr val="tx1"/>
                </a:solidFill>
                <a:latin typeface="微软雅黑" panose="020B0503020204020204" charset="-122"/>
                <a:ea typeface="微软雅黑" panose="020B0503020204020204" charset="-122"/>
                <a:cs typeface="Times New Roman" panose="02020603050405020304" pitchFamily="18" charset="0"/>
              </a:rPr>
              <a:t>3-4</a:t>
            </a:r>
            <a:r>
              <a:rPr lang="zh-CN" altLang="en-US" sz="1200" b="0" dirty="0" smtClean="0">
                <a:solidFill>
                  <a:schemeClr val="tx1"/>
                </a:solidFill>
                <a:latin typeface="微软雅黑" panose="020B0503020204020204" charset="-122"/>
                <a:ea typeface="微软雅黑" panose="020B0503020204020204" charset="-122"/>
                <a:cs typeface="Times New Roman" panose="02020603050405020304" pitchFamily="18" charset="0"/>
              </a:rPr>
              <a:t>个月左右</a:t>
            </a:r>
            <a:endParaRPr lang="en-US" altLang="zh-CN" sz="1200" b="0" dirty="0" smtClean="0">
              <a:solidFill>
                <a:schemeClr val="tx1"/>
              </a:solidFill>
              <a:latin typeface="微软雅黑" panose="020B0503020204020204" charset="-122"/>
              <a:ea typeface="微软雅黑" panose="020B0503020204020204" charset="-122"/>
              <a:cs typeface="Times New Roman" panose="02020603050405020304" pitchFamily="18" charset="0"/>
            </a:endParaRPr>
          </a:p>
          <a:p>
            <a:pPr marL="180975" lvl="0" indent="-180975">
              <a:lnSpc>
                <a:spcPct val="120000"/>
              </a:lnSpc>
              <a:spcBef>
                <a:spcPts val="600"/>
              </a:spcBef>
              <a:buFont typeface="Arial" panose="020B0604020202020204" pitchFamily="34" charset="0"/>
              <a:buChar char="•"/>
            </a:pPr>
            <a:r>
              <a:rPr lang="zh-CN" altLang="en-US" sz="1200" b="0" dirty="0" smtClean="0">
                <a:solidFill>
                  <a:schemeClr val="tx1"/>
                </a:solidFill>
                <a:latin typeface="微软雅黑" panose="020B0503020204020204" charset="-122"/>
                <a:ea typeface="微软雅黑" panose="020B0503020204020204" charset="-122"/>
                <a:cs typeface="Times New Roman" panose="02020603050405020304" pitchFamily="18" charset="0"/>
              </a:rPr>
              <a:t>同时，结合</a:t>
            </a:r>
            <a:r>
              <a:rPr lang="en-US" altLang="zh-CN" sz="1200" b="0" dirty="0">
                <a:solidFill>
                  <a:schemeClr val="tx1"/>
                </a:solidFill>
                <a:latin typeface="微软雅黑" panose="020B0503020204020204" charset="-122"/>
                <a:ea typeface="微软雅黑" panose="020B0503020204020204" charset="-122"/>
                <a:cs typeface="Times New Roman" panose="02020603050405020304" pitchFamily="18" charset="0"/>
              </a:rPr>
              <a:t>ERP</a:t>
            </a:r>
            <a:r>
              <a:rPr lang="zh-CN" altLang="en-US" sz="1200" b="0" dirty="0">
                <a:solidFill>
                  <a:schemeClr val="tx1"/>
                </a:solidFill>
                <a:latin typeface="微软雅黑" panose="020B0503020204020204" charset="-122"/>
                <a:ea typeface="微软雅黑" panose="020B0503020204020204" charset="-122"/>
                <a:cs typeface="Times New Roman" panose="02020603050405020304" pitchFamily="18" charset="0"/>
              </a:rPr>
              <a:t>、</a:t>
            </a:r>
            <a:r>
              <a:rPr lang="en-US" altLang="zh-CN" sz="1200" b="0" dirty="0">
                <a:solidFill>
                  <a:schemeClr val="tx1"/>
                </a:solidFill>
                <a:latin typeface="微软雅黑" panose="020B0503020204020204" charset="-122"/>
                <a:ea typeface="微软雅黑" panose="020B0503020204020204" charset="-122"/>
                <a:cs typeface="Times New Roman" panose="02020603050405020304" pitchFamily="18" charset="0"/>
              </a:rPr>
              <a:t>PDM</a:t>
            </a:r>
            <a:r>
              <a:rPr lang="zh-CN" altLang="en-US" sz="1200" b="0" dirty="0" smtClean="0">
                <a:solidFill>
                  <a:schemeClr val="tx1"/>
                </a:solidFill>
                <a:latin typeface="微软雅黑" panose="020B0503020204020204" charset="-122"/>
                <a:ea typeface="微软雅黑" panose="020B0503020204020204" charset="-122"/>
                <a:cs typeface="Times New Roman" panose="02020603050405020304" pitchFamily="18" charset="0"/>
              </a:rPr>
              <a:t>、</a:t>
            </a:r>
            <a:r>
              <a:rPr lang="en-US" altLang="zh-CN" sz="1200" b="0" dirty="0" smtClean="0">
                <a:solidFill>
                  <a:schemeClr val="tx1"/>
                </a:solidFill>
                <a:latin typeface="微软雅黑" panose="020B0503020204020204" charset="-122"/>
                <a:ea typeface="微软雅黑" panose="020B0503020204020204" charset="-122"/>
                <a:cs typeface="Times New Roman" panose="02020603050405020304" pitchFamily="18" charset="0"/>
              </a:rPr>
              <a:t>CAD</a:t>
            </a:r>
            <a:r>
              <a:rPr lang="zh-CN" altLang="en-US" sz="1200" b="0" dirty="0" smtClean="0">
                <a:solidFill>
                  <a:schemeClr val="tx1"/>
                </a:solidFill>
                <a:latin typeface="微软雅黑" panose="020B0503020204020204" charset="-122"/>
                <a:ea typeface="微软雅黑" panose="020B0503020204020204" charset="-122"/>
                <a:cs typeface="Times New Roman" panose="02020603050405020304" pitchFamily="18" charset="0"/>
              </a:rPr>
              <a:t>等系统开展主数据编码的梳理。</a:t>
            </a:r>
            <a:endParaRPr lang="en-US" altLang="zh-CN" sz="1200" b="0" dirty="0" smtClean="0">
              <a:solidFill>
                <a:schemeClr val="tx1"/>
              </a:solidFill>
              <a:latin typeface="微软雅黑" panose="020B0503020204020204" charset="-122"/>
              <a:ea typeface="微软雅黑" panose="020B0503020204020204" charset="-122"/>
              <a:cs typeface="Times New Roman" panose="02020603050405020304" pitchFamily="18" charset="0"/>
            </a:endParaRPr>
          </a:p>
          <a:p>
            <a:pPr marL="180975" lvl="0" indent="-180975" algn="l">
              <a:lnSpc>
                <a:spcPct val="120000"/>
              </a:lnSpc>
              <a:spcBef>
                <a:spcPts val="600"/>
              </a:spcBef>
              <a:buFont typeface="Arial" panose="020B0604020202020204" pitchFamily="34" charset="0"/>
              <a:buChar char="•"/>
            </a:pPr>
            <a:r>
              <a:rPr lang="zh-CN" altLang="en-US" sz="1200" b="0" dirty="0" smtClean="0">
                <a:solidFill>
                  <a:schemeClr val="tx1"/>
                </a:solidFill>
                <a:latin typeface="微软雅黑" panose="020B0503020204020204" charset="-122"/>
                <a:ea typeface="微软雅黑" panose="020B0503020204020204" charset="-122"/>
                <a:cs typeface="Times New Roman" panose="02020603050405020304" pitchFamily="18" charset="0"/>
              </a:rPr>
              <a:t>项目管理全过程贯穿着质量管理工作，在重要的控制节点，</a:t>
            </a:r>
            <a:r>
              <a:rPr lang="en-US" altLang="zh-CN" sz="1200" b="0" dirty="0" smtClean="0">
                <a:solidFill>
                  <a:schemeClr val="tx1"/>
                </a:solidFill>
                <a:latin typeface="微软雅黑" panose="020B0503020204020204" charset="-122"/>
                <a:ea typeface="微软雅黑" panose="020B0503020204020204" charset="-122"/>
                <a:cs typeface="Times New Roman" panose="02020603050405020304" pitchFamily="18" charset="0"/>
              </a:rPr>
              <a:t>A</a:t>
            </a:r>
            <a:r>
              <a:rPr lang="zh-CN" altLang="en-US" sz="1200" b="0" dirty="0" smtClean="0">
                <a:solidFill>
                  <a:schemeClr val="tx1"/>
                </a:solidFill>
                <a:latin typeface="微软雅黑" panose="020B0503020204020204" charset="-122"/>
                <a:ea typeface="微软雅黑" panose="020B0503020204020204" charset="-122"/>
                <a:cs typeface="Times New Roman" panose="02020603050405020304" pitchFamily="18" charset="0"/>
              </a:rPr>
              <a:t>公司都会进行质量审核。</a:t>
            </a:r>
            <a:endParaRPr lang="zh-CN" altLang="en-US" dirty="0"/>
          </a:p>
        </p:txBody>
      </p:sp>
      <p:sp>
        <p:nvSpPr>
          <p:cNvPr id="8" name="AutoShape 63"/>
          <p:cNvSpPr>
            <a:spLocks noChangeArrowheads="1"/>
          </p:cNvSpPr>
          <p:nvPr/>
        </p:nvSpPr>
        <p:spPr bwMode="auto">
          <a:xfrm>
            <a:off x="472495" y="5445224"/>
            <a:ext cx="587558" cy="852766"/>
          </a:xfrm>
          <a:prstGeom prst="roundRect">
            <a:avLst>
              <a:gd name="adj" fmla="val 0"/>
            </a:avLst>
          </a:prstGeom>
          <a:solidFill>
            <a:schemeClr val="accent5">
              <a:lumMod val="75000"/>
            </a:schemeClr>
          </a:solidFill>
        </p:spPr>
        <p:style>
          <a:lnRef idx="1">
            <a:schemeClr val="accent4"/>
          </a:lnRef>
          <a:fillRef idx="3">
            <a:schemeClr val="accent4"/>
          </a:fillRef>
          <a:effectRef idx="2">
            <a:schemeClr val="accent4"/>
          </a:effectRef>
          <a:fontRef idx="minor">
            <a:schemeClr val="lt1"/>
          </a:fontRef>
        </p:style>
        <p:txBody>
          <a:bodyPr lIns="36000" rIns="36000" anchor="ctr"/>
          <a:lstStyle/>
          <a:p>
            <a:pPr algn="ctr">
              <a:spcBef>
                <a:spcPts val="0"/>
              </a:spcBef>
              <a:defRPr/>
            </a:pPr>
            <a:r>
              <a:rPr lang="zh-CN" altLang="en-US" sz="1600" dirty="0" smtClean="0">
                <a:solidFill>
                  <a:schemeClr val="bg1"/>
                </a:solidFill>
                <a:latin typeface="微软雅黑" panose="020B0503020204020204" charset="-122"/>
                <a:ea typeface="微软雅黑" panose="020B0503020204020204" charset="-122"/>
              </a:rPr>
              <a:t>计划</a:t>
            </a:r>
            <a:endParaRPr lang="en-US" altLang="zh-CN" sz="1600" dirty="0" smtClean="0">
              <a:solidFill>
                <a:schemeClr val="bg1"/>
              </a:solidFill>
              <a:latin typeface="微软雅黑" panose="020B0503020204020204" charset="-122"/>
              <a:ea typeface="微软雅黑" panose="020B0503020204020204" charset="-122"/>
            </a:endParaRPr>
          </a:p>
          <a:p>
            <a:pPr algn="ctr">
              <a:spcBef>
                <a:spcPts val="0"/>
              </a:spcBef>
              <a:defRPr/>
            </a:pPr>
            <a:r>
              <a:rPr lang="zh-CN" altLang="en-US" sz="1600" dirty="0" smtClean="0">
                <a:solidFill>
                  <a:schemeClr val="bg1"/>
                </a:solidFill>
                <a:latin typeface="微软雅黑" panose="020B0503020204020204" charset="-122"/>
                <a:ea typeface="微软雅黑" panose="020B0503020204020204" charset="-122"/>
              </a:rPr>
              <a:t>说明</a:t>
            </a:r>
            <a:endParaRPr lang="zh-CN" altLang="en-US" sz="1600" dirty="0">
              <a:solidFill>
                <a:schemeClr val="bg1"/>
              </a:solidFill>
              <a:latin typeface="微软雅黑" panose="020B0503020204020204" charset="-122"/>
              <a:ea typeface="微软雅黑" panose="020B0503020204020204" charset="-122"/>
            </a:endParaRPr>
          </a:p>
        </p:txBody>
      </p:sp>
      <p:graphicFrame>
        <p:nvGraphicFramePr>
          <p:cNvPr id="5" name="表格 4"/>
          <p:cNvGraphicFramePr>
            <a:graphicFrameLocks noGrp="1"/>
          </p:cNvGraphicFramePr>
          <p:nvPr/>
        </p:nvGraphicFramePr>
        <p:xfrm>
          <a:off x="381004" y="1002074"/>
          <a:ext cx="8381992" cy="4155118"/>
        </p:xfrm>
        <a:graphic>
          <a:graphicData uri="http://schemas.openxmlformats.org/drawingml/2006/table">
            <a:tbl>
              <a:tblPr firstRow="1" firstCol="1" bandRow="1"/>
              <a:tblGrid>
                <a:gridCol w="190331"/>
                <a:gridCol w="2580601"/>
                <a:gridCol w="280553"/>
                <a:gridCol w="280553"/>
                <a:gridCol w="280553"/>
                <a:gridCol w="280553"/>
                <a:gridCol w="280553"/>
                <a:gridCol w="280553"/>
                <a:gridCol w="280553"/>
                <a:gridCol w="280553"/>
                <a:gridCol w="280553"/>
                <a:gridCol w="280553"/>
                <a:gridCol w="280553"/>
                <a:gridCol w="280553"/>
                <a:gridCol w="280553"/>
                <a:gridCol w="280553"/>
                <a:gridCol w="280553"/>
                <a:gridCol w="280553"/>
                <a:gridCol w="280553"/>
                <a:gridCol w="280553"/>
                <a:gridCol w="280553"/>
                <a:gridCol w="280553"/>
              </a:tblGrid>
              <a:tr h="188869">
                <a:tc gridSpan="2">
                  <a:txBody>
                    <a:bodyPr/>
                    <a:lstStyle/>
                    <a:p>
                      <a:pPr algn="ctr">
                        <a:spcAft>
                          <a:spcPts val="0"/>
                        </a:spcAft>
                      </a:pPr>
                      <a:r>
                        <a:rPr lang="zh-CN" sz="900" kern="0" dirty="0">
                          <a:effectLst/>
                          <a:latin typeface="Calibri" panose="020F0502020204030204"/>
                          <a:ea typeface="宋体" panose="02010600030101010101" pitchFamily="2" charset="-122"/>
                          <a:cs typeface="Times New Roman" panose="02020603050405020304"/>
                        </a:rPr>
                        <a:t>　</a:t>
                      </a:r>
                      <a:endParaRPr lang="zh-CN" sz="1000" kern="100" dirty="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gridSpan="4">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T+1</a:t>
                      </a:r>
                      <a:r>
                        <a:rPr lang="zh-CN" sz="900" b="1" kern="0">
                          <a:effectLst/>
                          <a:latin typeface="Calibri" panose="020F0502020204030204"/>
                          <a:ea typeface="宋体" panose="02010600030101010101" pitchFamily="2" charset="-122"/>
                          <a:cs typeface="Times New Roman" panose="02020603050405020304"/>
                        </a:rPr>
                        <a:t>月</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c hMerge="1">
                  <a:tcPr/>
                </a:tc>
                <a:tc gridSpan="4">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T+2</a:t>
                      </a:r>
                      <a:r>
                        <a:rPr lang="zh-CN" sz="900" b="1" kern="0">
                          <a:effectLst/>
                          <a:latin typeface="Calibri" panose="020F0502020204030204"/>
                          <a:ea typeface="宋体" panose="02010600030101010101" pitchFamily="2" charset="-122"/>
                          <a:cs typeface="Times New Roman" panose="02020603050405020304"/>
                        </a:rPr>
                        <a:t>月</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c hMerge="1">
                  <a:tcPr/>
                </a:tc>
                <a:tc gridSpan="4">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T+3</a:t>
                      </a:r>
                      <a:r>
                        <a:rPr lang="zh-CN" sz="900" b="1" kern="0">
                          <a:effectLst/>
                          <a:latin typeface="Calibri" panose="020F0502020204030204"/>
                          <a:ea typeface="宋体" panose="02010600030101010101" pitchFamily="2" charset="-122"/>
                          <a:cs typeface="Times New Roman" panose="02020603050405020304"/>
                        </a:rPr>
                        <a:t>月</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c hMerge="1">
                  <a:tcPr/>
                </a:tc>
                <a:tc gridSpan="4">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T+4</a:t>
                      </a:r>
                      <a:r>
                        <a:rPr lang="zh-CN" sz="900" b="1" kern="0">
                          <a:effectLst/>
                          <a:latin typeface="Calibri" panose="020F0502020204030204"/>
                          <a:ea typeface="宋体" panose="02010600030101010101" pitchFamily="2" charset="-122"/>
                          <a:cs typeface="Times New Roman" panose="02020603050405020304"/>
                        </a:rPr>
                        <a:t>月</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c hMerge="1">
                  <a:tcPr/>
                </a:tc>
                <a:tc gridSpan="4">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T+5</a:t>
                      </a:r>
                      <a:r>
                        <a:rPr lang="zh-CN" sz="900" b="1" kern="0">
                          <a:effectLst/>
                          <a:latin typeface="Calibri" panose="020F0502020204030204"/>
                          <a:ea typeface="宋体" panose="02010600030101010101" pitchFamily="2" charset="-122"/>
                          <a:cs typeface="Times New Roman" panose="02020603050405020304"/>
                        </a:rPr>
                        <a:t>月</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c hMerge="1">
                  <a:tcPr/>
                </a:tc>
              </a:tr>
              <a:tr h="188869">
                <a:tc gridSpan="2">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任务</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1</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2</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3</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4</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5</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6</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7</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8</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9</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10</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11</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12</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13</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14</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15</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16</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17</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18</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19</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20</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869">
                <a:tc>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1</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900" b="1" kern="0">
                          <a:effectLst/>
                          <a:latin typeface="Calibri" panose="020F0502020204030204"/>
                          <a:ea typeface="宋体" panose="02010600030101010101" pitchFamily="2" charset="-122"/>
                          <a:cs typeface="Times New Roman" panose="02020603050405020304"/>
                        </a:rPr>
                        <a:t>落实组织机构及分工</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dirty="0">
                          <a:effectLst/>
                          <a:latin typeface="Calibri" panose="020F0502020204030204"/>
                          <a:ea typeface="宋体" panose="02010600030101010101" pitchFamily="2" charset="-122"/>
                          <a:cs typeface="Times New Roman" panose="02020603050405020304"/>
                        </a:rPr>
                        <a:t>　</a:t>
                      </a:r>
                      <a:endParaRPr lang="zh-CN" sz="1000" kern="100" dirty="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869">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900" kern="0">
                          <a:effectLst/>
                          <a:latin typeface="Calibri" panose="020F0502020204030204"/>
                          <a:ea typeface="宋体" panose="02010600030101010101" pitchFamily="2" charset="-122"/>
                          <a:cs typeface="Times New Roman" panose="02020603050405020304"/>
                        </a:rPr>
                        <a:t>召开项目启动会</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dirty="0">
                          <a:effectLst/>
                          <a:latin typeface="Calibri" panose="020F0502020204030204"/>
                          <a:ea typeface="宋体" panose="02010600030101010101" pitchFamily="2" charset="-122"/>
                          <a:cs typeface="Times New Roman" panose="02020603050405020304"/>
                        </a:rPr>
                        <a:t>　</a:t>
                      </a:r>
                      <a:endParaRPr lang="zh-CN" sz="1000" kern="100" dirty="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869">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900" kern="0">
                          <a:effectLst/>
                          <a:latin typeface="Calibri" panose="020F0502020204030204"/>
                          <a:ea typeface="宋体" panose="02010600030101010101" pitchFamily="2" charset="-122"/>
                          <a:cs typeface="Times New Roman" panose="02020603050405020304"/>
                        </a:rPr>
                        <a:t>落实组织机构及分工</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869">
                <a:tc>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2</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900" b="1" kern="0">
                          <a:effectLst/>
                          <a:latin typeface="Calibri" panose="020F0502020204030204"/>
                          <a:ea typeface="宋体" panose="02010600030101010101" pitchFamily="2" charset="-122"/>
                          <a:cs typeface="Times New Roman" panose="02020603050405020304"/>
                        </a:rPr>
                        <a:t>主数据分类及规则定义</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869">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900" kern="0">
                          <a:effectLst/>
                          <a:latin typeface="Calibri" panose="020F0502020204030204"/>
                          <a:ea typeface="宋体" panose="02010600030101010101" pitchFamily="2" charset="-122"/>
                          <a:cs typeface="Times New Roman" panose="02020603050405020304"/>
                        </a:rPr>
                        <a:t>主数据编码培训</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869">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900" kern="0">
                          <a:effectLst/>
                          <a:latin typeface="Calibri" panose="020F0502020204030204"/>
                          <a:ea typeface="宋体" panose="02010600030101010101" pitchFamily="2" charset="-122"/>
                          <a:cs typeface="Times New Roman" panose="02020603050405020304"/>
                        </a:rPr>
                        <a:t>主数据分类定义</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869">
                <a:tc>
                  <a:txBody>
                    <a:bodyPr/>
                    <a:lstStyle/>
                    <a:p>
                      <a:pPr algn="ctr">
                        <a:spcAft>
                          <a:spcPts val="0"/>
                        </a:spcAft>
                      </a:pPr>
                      <a:r>
                        <a:rPr lang="zh-CN" sz="900" b="1"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900" kern="0">
                          <a:effectLst/>
                          <a:latin typeface="Calibri" panose="020F0502020204030204"/>
                          <a:ea typeface="宋体" panose="02010600030101010101" pitchFamily="2" charset="-122"/>
                          <a:cs typeface="Times New Roman" panose="02020603050405020304"/>
                        </a:rPr>
                        <a:t>描述规则定义</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869">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900" kern="0">
                          <a:effectLst/>
                          <a:latin typeface="Calibri" panose="020F0502020204030204"/>
                          <a:ea typeface="宋体" panose="02010600030101010101" pitchFamily="2" charset="-122"/>
                          <a:cs typeface="Times New Roman" panose="02020603050405020304"/>
                        </a:rPr>
                        <a:t>征求意见</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869">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900" kern="0">
                          <a:effectLst/>
                          <a:latin typeface="Calibri" panose="020F0502020204030204"/>
                          <a:ea typeface="宋体" panose="02010600030101010101" pitchFamily="2" charset="-122"/>
                          <a:cs typeface="Times New Roman" panose="02020603050405020304"/>
                        </a:rPr>
                        <a:t>编码规则审查和修改</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869">
                <a:tc>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3</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900" b="1" kern="0">
                          <a:effectLst/>
                          <a:latin typeface="Calibri" panose="020F0502020204030204"/>
                          <a:ea typeface="宋体" panose="02010600030101010101" pitchFamily="2" charset="-122"/>
                          <a:cs typeface="Times New Roman" panose="02020603050405020304"/>
                        </a:rPr>
                        <a:t>组织专家审查物资编码相关规则</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869">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900" kern="0">
                          <a:effectLst/>
                          <a:latin typeface="Calibri" panose="020F0502020204030204"/>
                          <a:ea typeface="宋体" panose="02010600030101010101" pitchFamily="2" charset="-122"/>
                          <a:cs typeface="Times New Roman" panose="02020603050405020304"/>
                        </a:rPr>
                        <a:t>形成专家审查意见</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869">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900" kern="0">
                          <a:effectLst/>
                          <a:latin typeface="Calibri" panose="020F0502020204030204"/>
                          <a:ea typeface="宋体" panose="02010600030101010101" pitchFamily="2" charset="-122"/>
                          <a:cs typeface="Times New Roman" panose="02020603050405020304"/>
                        </a:rPr>
                        <a:t>根据专家意见修改标准文本</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869">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900" kern="0">
                          <a:effectLst/>
                          <a:latin typeface="Calibri" panose="020F0502020204030204"/>
                          <a:ea typeface="宋体" panose="02010600030101010101" pitchFamily="2" charset="-122"/>
                          <a:cs typeface="Times New Roman" panose="02020603050405020304"/>
                        </a:rPr>
                        <a:t>根据审查情况，修改完善标准，形成标准送审稿</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869">
                <a:tc>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4</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900" b="1" kern="0">
                          <a:effectLst/>
                          <a:latin typeface="Calibri" panose="020F0502020204030204"/>
                          <a:ea typeface="宋体" panose="02010600030101010101" pitchFamily="2" charset="-122"/>
                          <a:cs typeface="Times New Roman" panose="02020603050405020304"/>
                        </a:rPr>
                        <a:t>发布与宣贯</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869">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900" kern="0">
                          <a:effectLst/>
                          <a:latin typeface="Calibri" panose="020F0502020204030204"/>
                          <a:ea typeface="宋体" panose="02010600030101010101" pitchFamily="2" charset="-122"/>
                          <a:cs typeface="Times New Roman" panose="02020603050405020304"/>
                        </a:rPr>
                        <a:t>组织专家终审标准</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869">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900" kern="0">
                          <a:effectLst/>
                          <a:latin typeface="Calibri" panose="020F0502020204030204"/>
                          <a:ea typeface="宋体" panose="02010600030101010101" pitchFamily="2" charset="-122"/>
                          <a:cs typeface="Times New Roman" panose="02020603050405020304"/>
                        </a:rPr>
                        <a:t>根据审查情况，修改完善标准，形成标准报批稿</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869">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900" kern="0">
                          <a:effectLst/>
                          <a:latin typeface="Calibri" panose="020F0502020204030204"/>
                          <a:ea typeface="宋体" panose="02010600030101010101" pitchFamily="2" charset="-122"/>
                          <a:cs typeface="Times New Roman" panose="02020603050405020304"/>
                        </a:rPr>
                        <a:t>标准批准发布与宣贯</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869">
                <a:tc>
                  <a:txBody>
                    <a:bodyPr/>
                    <a:lstStyle/>
                    <a:p>
                      <a:pPr algn="ctr">
                        <a:spcAft>
                          <a:spcPts val="0"/>
                        </a:spcAft>
                      </a:pPr>
                      <a:r>
                        <a:rPr lang="en-US" sz="900" b="1" kern="0">
                          <a:effectLst/>
                          <a:latin typeface="Calibri" panose="020F0502020204030204"/>
                          <a:ea typeface="宋体" panose="02010600030101010101" pitchFamily="2" charset="-122"/>
                          <a:cs typeface="Times New Roman" panose="02020603050405020304"/>
                        </a:rPr>
                        <a:t>5</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900" b="1" kern="0">
                          <a:effectLst/>
                          <a:latin typeface="Calibri" panose="020F0502020204030204"/>
                          <a:ea typeface="宋体" panose="02010600030101010101" pitchFamily="2" charset="-122"/>
                          <a:cs typeface="Times New Roman" panose="02020603050405020304"/>
                        </a:rPr>
                        <a:t>主数据定义及数据清洗</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r h="188869">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900" kern="0">
                          <a:effectLst/>
                          <a:latin typeface="Calibri" panose="020F0502020204030204"/>
                          <a:ea typeface="宋体" panose="02010600030101010101" pitchFamily="2" charset="-122"/>
                          <a:cs typeface="Times New Roman" panose="02020603050405020304"/>
                        </a:rPr>
                        <a:t>数据导出</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r>
              <a:tr h="188869">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900" kern="0">
                          <a:effectLst/>
                          <a:latin typeface="Calibri" panose="020F0502020204030204"/>
                          <a:ea typeface="宋体" panose="02010600030101010101" pitchFamily="2" charset="-122"/>
                          <a:cs typeface="Times New Roman" panose="02020603050405020304"/>
                        </a:rPr>
                        <a:t>数据整理</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a:txBody>
                    <a:bodyPr/>
                    <a:lstStyle/>
                    <a:p>
                      <a:pPr algn="ctr">
                        <a:spcAft>
                          <a:spcPts val="0"/>
                        </a:spcAft>
                      </a:pPr>
                      <a:r>
                        <a:rPr lang="zh-CN" sz="900" kern="0" dirty="0">
                          <a:effectLst/>
                          <a:latin typeface="Calibri" panose="020F0502020204030204"/>
                          <a:ea typeface="宋体" panose="02010600030101010101" pitchFamily="2" charset="-122"/>
                          <a:cs typeface="Times New Roman" panose="02020603050405020304"/>
                        </a:rPr>
                        <a:t>　</a:t>
                      </a:r>
                      <a:endParaRPr lang="zh-CN" sz="1000" kern="100" dirty="0">
                        <a:effectLst/>
                        <a:latin typeface="Calibri" panose="020F0502020204030204"/>
                        <a:ea typeface="宋体" panose="02010600030101010101" pitchFamily="2" charset="-122"/>
                        <a:cs typeface="Times New Roman" panose="02020603050405020304"/>
                      </a:endParaRPr>
                    </a:p>
                  </a:txBody>
                  <a:tcPr marL="67993" marR="67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r>
            </a:tbl>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pPr lvl="2"/>
            <a:r>
              <a:rPr lang="zh-CN" altLang="en-US" dirty="0" smtClean="0">
                <a:solidFill>
                  <a:schemeClr val="bg1"/>
                </a:solidFill>
                <a:latin typeface="微软雅黑" panose="020B0503020204020204" charset="-122"/>
                <a:ea typeface="微软雅黑" panose="020B0503020204020204" charset="-122"/>
              </a:rPr>
              <a:t>建设</a:t>
            </a:r>
            <a:r>
              <a:rPr lang="zh-CN" altLang="en-US" dirty="0">
                <a:solidFill>
                  <a:schemeClr val="bg1"/>
                </a:solidFill>
                <a:latin typeface="微软雅黑" panose="020B0503020204020204" charset="-122"/>
                <a:ea typeface="微软雅黑" panose="020B0503020204020204" charset="-122"/>
              </a:rPr>
              <a:t>管理</a:t>
            </a:r>
            <a:r>
              <a:rPr lang="zh-CN" altLang="en-US" dirty="0" smtClean="0">
                <a:solidFill>
                  <a:schemeClr val="bg1"/>
                </a:solidFill>
                <a:latin typeface="微软雅黑" panose="020B0503020204020204" charset="-122"/>
                <a:ea typeface="微软雅黑" panose="020B0503020204020204" charset="-122"/>
              </a:rPr>
              <a:t>平台</a:t>
            </a:r>
            <a:r>
              <a:rPr lang="en-US" altLang="zh-CN" dirty="0" smtClean="0">
                <a:solidFill>
                  <a:schemeClr val="bg1"/>
                </a:solidFill>
                <a:latin typeface="微软雅黑" panose="020B0503020204020204" charset="-122"/>
                <a:ea typeface="微软雅黑" panose="020B0503020204020204" charset="-122"/>
              </a:rPr>
              <a:t>-</a:t>
            </a:r>
            <a:r>
              <a:rPr lang="zh-CN" altLang="zh-CN" dirty="0" smtClean="0">
                <a:solidFill>
                  <a:schemeClr val="bg1"/>
                </a:solidFill>
                <a:latin typeface="微软雅黑" panose="020B0503020204020204" charset="-122"/>
                <a:ea typeface="微软雅黑" panose="020B0503020204020204" charset="-122"/>
              </a:rPr>
              <a:t>实施进度</a:t>
            </a:r>
            <a:r>
              <a:rPr lang="zh-CN" altLang="en-US" dirty="0" smtClean="0">
                <a:solidFill>
                  <a:schemeClr val="bg1"/>
                </a:solidFill>
                <a:latin typeface="微软雅黑" panose="020B0503020204020204" charset="-122"/>
                <a:ea typeface="微软雅黑" panose="020B0503020204020204" charset="-122"/>
              </a:rPr>
              <a:t>计划</a:t>
            </a:r>
            <a:endParaRPr lang="zh-CN" altLang="en-US" dirty="0">
              <a:solidFill>
                <a:schemeClr val="bg1"/>
              </a:solidFill>
              <a:latin typeface="微软雅黑" panose="020B0503020204020204" charset="-122"/>
              <a:ea typeface="微软雅黑" panose="020B0503020204020204" charset="-122"/>
            </a:endParaRPr>
          </a:p>
        </p:txBody>
      </p:sp>
      <p:sp>
        <p:nvSpPr>
          <p:cNvPr id="6" name="矩形 5"/>
          <p:cNvSpPr/>
          <p:nvPr/>
        </p:nvSpPr>
        <p:spPr>
          <a:xfrm>
            <a:off x="1060052" y="5733256"/>
            <a:ext cx="7605973" cy="648072"/>
          </a:xfrm>
          <a:prstGeom prst="rect">
            <a:avLst/>
          </a:prstGeom>
          <a:solidFill>
            <a:srgbClr val="CCFFCC"/>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180975" lvl="0" indent="-180975" algn="l">
              <a:lnSpc>
                <a:spcPct val="120000"/>
              </a:lnSpc>
              <a:spcBef>
                <a:spcPts val="600"/>
              </a:spcBef>
              <a:buFont typeface="Arial" panose="020B0604020202020204" pitchFamily="34" charset="0"/>
              <a:buChar char="•"/>
            </a:pPr>
            <a:r>
              <a:rPr lang="zh-CN" altLang="en-US" sz="1200" b="0" dirty="0">
                <a:solidFill>
                  <a:schemeClr val="tx1"/>
                </a:solidFill>
                <a:latin typeface="微软雅黑" panose="020B0503020204020204" charset="-122"/>
                <a:ea typeface="微软雅黑" panose="020B0503020204020204" charset="-122"/>
                <a:cs typeface="Times New Roman" panose="02020603050405020304" pitchFamily="18" charset="0"/>
              </a:rPr>
              <a:t>主</a:t>
            </a:r>
            <a:r>
              <a:rPr lang="zh-CN" altLang="en-US" sz="1200" b="0" dirty="0" smtClean="0">
                <a:solidFill>
                  <a:schemeClr val="tx1"/>
                </a:solidFill>
                <a:latin typeface="微软雅黑" panose="020B0503020204020204" charset="-122"/>
                <a:ea typeface="微软雅黑" panose="020B0503020204020204" charset="-122"/>
                <a:cs typeface="Times New Roman" panose="02020603050405020304" pitchFamily="18" charset="0"/>
              </a:rPr>
              <a:t>数据管理平台的实施整个项目周期为</a:t>
            </a:r>
            <a:r>
              <a:rPr lang="en-US" altLang="zh-CN" sz="1200" b="0" dirty="0" smtClean="0">
                <a:solidFill>
                  <a:schemeClr val="tx1"/>
                </a:solidFill>
                <a:latin typeface="微软雅黑" panose="020B0503020204020204" charset="-122"/>
                <a:ea typeface="微软雅黑" panose="020B0503020204020204" charset="-122"/>
                <a:cs typeface="Times New Roman" panose="02020603050405020304" pitchFamily="18" charset="0"/>
              </a:rPr>
              <a:t>4-6</a:t>
            </a:r>
            <a:r>
              <a:rPr lang="zh-CN" altLang="en-US" sz="1200" b="0" dirty="0" smtClean="0">
                <a:solidFill>
                  <a:schemeClr val="tx1"/>
                </a:solidFill>
                <a:latin typeface="微软雅黑" panose="020B0503020204020204" charset="-122"/>
                <a:ea typeface="微软雅黑" panose="020B0503020204020204" charset="-122"/>
                <a:cs typeface="Times New Roman" panose="02020603050405020304" pitchFamily="18" charset="0"/>
              </a:rPr>
              <a:t>个月。</a:t>
            </a:r>
            <a:endParaRPr lang="en-US" altLang="zh-CN" sz="1200" b="0" dirty="0" smtClean="0">
              <a:solidFill>
                <a:schemeClr val="tx1"/>
              </a:solidFill>
              <a:latin typeface="微软雅黑" panose="020B0503020204020204" charset="-122"/>
              <a:ea typeface="微软雅黑" panose="020B0503020204020204" charset="-122"/>
              <a:cs typeface="Times New Roman" panose="02020603050405020304" pitchFamily="18" charset="0"/>
            </a:endParaRPr>
          </a:p>
          <a:p>
            <a:pPr marL="180975" lvl="0" indent="-180975">
              <a:lnSpc>
                <a:spcPct val="120000"/>
              </a:lnSpc>
              <a:spcBef>
                <a:spcPts val="600"/>
              </a:spcBef>
              <a:buFont typeface="Arial" panose="020B0604020202020204" pitchFamily="34" charset="0"/>
              <a:buChar char="•"/>
            </a:pPr>
            <a:r>
              <a:rPr lang="zh-CN" altLang="en-US" sz="1200" b="0" dirty="0" smtClean="0">
                <a:solidFill>
                  <a:schemeClr val="tx1"/>
                </a:solidFill>
                <a:latin typeface="微软雅黑" panose="020B0503020204020204" charset="-122"/>
                <a:ea typeface="微软雅黑" panose="020B0503020204020204" charset="-122"/>
                <a:cs typeface="Times New Roman" panose="02020603050405020304" pitchFamily="18" charset="0"/>
              </a:rPr>
              <a:t>主数据管理平台需要与</a:t>
            </a:r>
            <a:r>
              <a:rPr lang="en-US" altLang="zh-CN" sz="1200" b="0" dirty="0" smtClean="0">
                <a:solidFill>
                  <a:schemeClr val="tx1"/>
                </a:solidFill>
                <a:latin typeface="微软雅黑" panose="020B0503020204020204" charset="-122"/>
                <a:ea typeface="微软雅黑" panose="020B0503020204020204" charset="-122"/>
                <a:cs typeface="Times New Roman" panose="02020603050405020304" pitchFamily="18" charset="0"/>
              </a:rPr>
              <a:t>ERP</a:t>
            </a:r>
            <a:r>
              <a:rPr lang="zh-CN" altLang="en-US" sz="1200" b="0" dirty="0" smtClean="0">
                <a:solidFill>
                  <a:schemeClr val="tx1"/>
                </a:solidFill>
                <a:latin typeface="微软雅黑" panose="020B0503020204020204" charset="-122"/>
                <a:ea typeface="微软雅黑" panose="020B0503020204020204" charset="-122"/>
                <a:cs typeface="Times New Roman" panose="02020603050405020304" pitchFamily="18" charset="0"/>
              </a:rPr>
              <a:t>、</a:t>
            </a:r>
            <a:r>
              <a:rPr lang="en-US" altLang="zh-CN" sz="1200" b="0" dirty="0" smtClean="0">
                <a:solidFill>
                  <a:schemeClr val="tx1"/>
                </a:solidFill>
                <a:latin typeface="微软雅黑" panose="020B0503020204020204" charset="-122"/>
                <a:ea typeface="微软雅黑" panose="020B0503020204020204" charset="-122"/>
                <a:cs typeface="Times New Roman" panose="02020603050405020304" pitchFamily="18" charset="0"/>
              </a:rPr>
              <a:t>PDM</a:t>
            </a:r>
            <a:r>
              <a:rPr lang="zh-CN" altLang="en-US" sz="1200" b="0" dirty="0" smtClean="0">
                <a:solidFill>
                  <a:schemeClr val="tx1"/>
                </a:solidFill>
                <a:latin typeface="微软雅黑" panose="020B0503020204020204" charset="-122"/>
                <a:ea typeface="微软雅黑" panose="020B0503020204020204" charset="-122"/>
                <a:cs typeface="Times New Roman" panose="02020603050405020304" pitchFamily="18" charset="0"/>
              </a:rPr>
              <a:t>、</a:t>
            </a:r>
            <a:r>
              <a:rPr lang="en-US" altLang="zh-CN" sz="1200" b="0" dirty="0" smtClean="0">
                <a:solidFill>
                  <a:schemeClr val="tx1"/>
                </a:solidFill>
                <a:latin typeface="微软雅黑" panose="020B0503020204020204" charset="-122"/>
                <a:ea typeface="微软雅黑" panose="020B0503020204020204" charset="-122"/>
                <a:cs typeface="Times New Roman" panose="02020603050405020304" pitchFamily="18" charset="0"/>
              </a:rPr>
              <a:t>CAD</a:t>
            </a:r>
            <a:r>
              <a:rPr lang="zh-CN" altLang="en-US" sz="1200" b="0" dirty="0" smtClean="0">
                <a:solidFill>
                  <a:schemeClr val="tx1"/>
                </a:solidFill>
                <a:latin typeface="微软雅黑" panose="020B0503020204020204" charset="-122"/>
                <a:ea typeface="微软雅黑" panose="020B0503020204020204" charset="-122"/>
                <a:cs typeface="Times New Roman" panose="02020603050405020304" pitchFamily="18" charset="0"/>
              </a:rPr>
              <a:t>等系统集成，项目进度会与各系统的集成接口开发进度相关。</a:t>
            </a:r>
            <a:endParaRPr lang="en-US" altLang="zh-CN" sz="1200" b="0" dirty="0" smtClean="0">
              <a:solidFill>
                <a:schemeClr val="tx1"/>
              </a:solidFill>
              <a:latin typeface="微软雅黑" panose="020B0503020204020204" charset="-122"/>
              <a:ea typeface="微软雅黑" panose="020B0503020204020204" charset="-122"/>
              <a:cs typeface="Times New Roman" panose="02020603050405020304" pitchFamily="18" charset="0"/>
            </a:endParaRPr>
          </a:p>
        </p:txBody>
      </p:sp>
      <p:sp>
        <p:nvSpPr>
          <p:cNvPr id="7" name="AutoShape 63"/>
          <p:cNvSpPr>
            <a:spLocks noChangeArrowheads="1"/>
          </p:cNvSpPr>
          <p:nvPr/>
        </p:nvSpPr>
        <p:spPr bwMode="auto">
          <a:xfrm>
            <a:off x="472495" y="5733256"/>
            <a:ext cx="587558" cy="648072"/>
          </a:xfrm>
          <a:prstGeom prst="roundRect">
            <a:avLst>
              <a:gd name="adj" fmla="val 0"/>
            </a:avLst>
          </a:prstGeom>
          <a:solidFill>
            <a:schemeClr val="accent5">
              <a:lumMod val="75000"/>
            </a:schemeClr>
          </a:solidFill>
        </p:spPr>
        <p:style>
          <a:lnRef idx="1">
            <a:schemeClr val="accent4"/>
          </a:lnRef>
          <a:fillRef idx="3">
            <a:schemeClr val="accent4"/>
          </a:fillRef>
          <a:effectRef idx="2">
            <a:schemeClr val="accent4"/>
          </a:effectRef>
          <a:fontRef idx="minor">
            <a:schemeClr val="lt1"/>
          </a:fontRef>
        </p:style>
        <p:txBody>
          <a:bodyPr lIns="36000" rIns="36000" anchor="ctr"/>
          <a:lstStyle/>
          <a:p>
            <a:pPr algn="ctr">
              <a:spcBef>
                <a:spcPts val="0"/>
              </a:spcBef>
              <a:defRPr/>
            </a:pPr>
            <a:r>
              <a:rPr lang="zh-CN" altLang="en-US" sz="1600" dirty="0" smtClean="0">
                <a:solidFill>
                  <a:schemeClr val="bg1"/>
                </a:solidFill>
                <a:latin typeface="微软雅黑" panose="020B0503020204020204" charset="-122"/>
                <a:ea typeface="微软雅黑" panose="020B0503020204020204" charset="-122"/>
              </a:rPr>
              <a:t>计划</a:t>
            </a:r>
            <a:endParaRPr lang="en-US" altLang="zh-CN" sz="1600" dirty="0" smtClean="0">
              <a:solidFill>
                <a:schemeClr val="bg1"/>
              </a:solidFill>
              <a:latin typeface="微软雅黑" panose="020B0503020204020204" charset="-122"/>
              <a:ea typeface="微软雅黑" panose="020B0503020204020204" charset="-122"/>
            </a:endParaRPr>
          </a:p>
          <a:p>
            <a:pPr algn="ctr">
              <a:spcBef>
                <a:spcPts val="0"/>
              </a:spcBef>
              <a:defRPr/>
            </a:pPr>
            <a:r>
              <a:rPr lang="zh-CN" altLang="en-US" sz="1600" dirty="0" smtClean="0">
                <a:solidFill>
                  <a:schemeClr val="bg1"/>
                </a:solidFill>
                <a:latin typeface="微软雅黑" panose="020B0503020204020204" charset="-122"/>
                <a:ea typeface="微软雅黑" panose="020B0503020204020204" charset="-122"/>
              </a:rPr>
              <a:t>说明</a:t>
            </a:r>
            <a:endParaRPr lang="zh-CN" altLang="en-US" sz="1600" dirty="0">
              <a:solidFill>
                <a:schemeClr val="bg1"/>
              </a:solidFill>
              <a:latin typeface="微软雅黑" panose="020B0503020204020204" charset="-122"/>
              <a:ea typeface="微软雅黑" panose="020B0503020204020204" charset="-122"/>
            </a:endParaRPr>
          </a:p>
        </p:txBody>
      </p:sp>
      <p:sp>
        <p:nvSpPr>
          <p:cNvPr id="8"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graphicFrame>
        <p:nvGraphicFramePr>
          <p:cNvPr id="2" name="表格 1"/>
          <p:cNvGraphicFramePr>
            <a:graphicFrameLocks noGrp="1"/>
          </p:cNvGraphicFramePr>
          <p:nvPr/>
        </p:nvGraphicFramePr>
        <p:xfrm>
          <a:off x="179515" y="908720"/>
          <a:ext cx="8784970" cy="4752532"/>
        </p:xfrm>
        <a:graphic>
          <a:graphicData uri="http://schemas.openxmlformats.org/drawingml/2006/table">
            <a:tbl>
              <a:tblPr firstRow="1" firstCol="1" bandRow="1"/>
              <a:tblGrid>
                <a:gridCol w="218246"/>
                <a:gridCol w="1800520"/>
                <a:gridCol w="281486"/>
                <a:gridCol w="281486"/>
                <a:gridCol w="281486"/>
                <a:gridCol w="281486"/>
                <a:gridCol w="281486"/>
                <a:gridCol w="281486"/>
                <a:gridCol w="281486"/>
                <a:gridCol w="282106"/>
                <a:gridCol w="282106"/>
                <a:gridCol w="282106"/>
                <a:gridCol w="282106"/>
                <a:gridCol w="282106"/>
                <a:gridCol w="282106"/>
                <a:gridCol w="282106"/>
                <a:gridCol w="282106"/>
                <a:gridCol w="282106"/>
                <a:gridCol w="282106"/>
                <a:gridCol w="282106"/>
                <a:gridCol w="282106"/>
                <a:gridCol w="282106"/>
                <a:gridCol w="282106"/>
                <a:gridCol w="282106"/>
                <a:gridCol w="282106"/>
                <a:gridCol w="282106"/>
              </a:tblGrid>
              <a:tr h="200106">
                <a:tc gridSpan="2">
                  <a:txBody>
                    <a:bodyPr/>
                    <a:lstStyle/>
                    <a:p>
                      <a:pPr algn="ctr">
                        <a:spcAft>
                          <a:spcPts val="0"/>
                        </a:spcAft>
                      </a:pPr>
                      <a:r>
                        <a:rPr lang="zh-CN" sz="800" kern="0" dirty="0">
                          <a:effectLst/>
                          <a:latin typeface="Calibri" panose="020F0502020204030204"/>
                          <a:ea typeface="宋体" panose="02010600030101010101" pitchFamily="2" charset="-122"/>
                          <a:cs typeface="Times New Roman" panose="02020603050405020304"/>
                        </a:rPr>
                        <a:t>任务</a:t>
                      </a:r>
                      <a:endParaRPr lang="zh-CN" sz="1000" kern="100" dirty="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a:txBody>
                    <a:bodyPr/>
                    <a:lstStyle/>
                    <a:p>
                      <a:pPr algn="ctr">
                        <a:spcAft>
                          <a:spcPts val="0"/>
                        </a:spcAft>
                      </a:pPr>
                      <a:r>
                        <a:rPr lang="en-US" sz="800" kern="0" dirty="0">
                          <a:effectLst/>
                          <a:latin typeface="Calibri" panose="020F0502020204030204"/>
                          <a:ea typeface="宋体" panose="02010600030101010101" pitchFamily="2" charset="-122"/>
                          <a:cs typeface="Times New Roman" panose="02020603050405020304"/>
                        </a:rPr>
                        <a:t>1</a:t>
                      </a:r>
                      <a:endParaRPr lang="zh-CN" sz="1000" kern="100" dirty="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800" kern="0" dirty="0">
                          <a:effectLst/>
                          <a:latin typeface="Calibri" panose="020F0502020204030204"/>
                          <a:ea typeface="宋体" panose="02010600030101010101" pitchFamily="2" charset="-122"/>
                          <a:cs typeface="Times New Roman" panose="02020603050405020304"/>
                        </a:rPr>
                        <a:t>2</a:t>
                      </a:r>
                      <a:endParaRPr lang="zh-CN" sz="1000" kern="100" dirty="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800" kern="0">
                          <a:effectLst/>
                          <a:latin typeface="Calibri" panose="020F0502020204030204"/>
                          <a:ea typeface="宋体" panose="02010600030101010101" pitchFamily="2" charset="-122"/>
                          <a:cs typeface="Times New Roman" panose="02020603050405020304"/>
                        </a:rPr>
                        <a:t>3</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800" kern="0">
                          <a:effectLst/>
                          <a:latin typeface="Calibri" panose="020F0502020204030204"/>
                          <a:ea typeface="宋体" panose="02010600030101010101" pitchFamily="2" charset="-122"/>
                          <a:cs typeface="Times New Roman" panose="02020603050405020304"/>
                        </a:rPr>
                        <a:t>4</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800" kern="0">
                          <a:effectLst/>
                          <a:latin typeface="Calibri" panose="020F0502020204030204"/>
                          <a:ea typeface="宋体" panose="02010600030101010101" pitchFamily="2" charset="-122"/>
                          <a:cs typeface="Times New Roman" panose="02020603050405020304"/>
                        </a:rPr>
                        <a:t>5</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800" kern="0">
                          <a:effectLst/>
                          <a:latin typeface="Calibri" panose="020F0502020204030204"/>
                          <a:ea typeface="宋体" panose="02010600030101010101" pitchFamily="2" charset="-122"/>
                          <a:cs typeface="Times New Roman" panose="02020603050405020304"/>
                        </a:rPr>
                        <a:t>6</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800" kern="0">
                          <a:effectLst/>
                          <a:latin typeface="Calibri" panose="020F0502020204030204"/>
                          <a:ea typeface="宋体" panose="02010600030101010101" pitchFamily="2" charset="-122"/>
                          <a:cs typeface="Times New Roman" panose="02020603050405020304"/>
                        </a:rPr>
                        <a:t>7</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800" kern="0" dirty="0">
                          <a:effectLst/>
                          <a:latin typeface="Calibri" panose="020F0502020204030204"/>
                          <a:ea typeface="宋体" panose="02010600030101010101" pitchFamily="2" charset="-122"/>
                          <a:cs typeface="Times New Roman" panose="02020603050405020304"/>
                        </a:rPr>
                        <a:t>8</a:t>
                      </a:r>
                      <a:endParaRPr lang="zh-CN" sz="1000" kern="100" dirty="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800" kern="0">
                          <a:effectLst/>
                          <a:latin typeface="Calibri" panose="020F0502020204030204"/>
                          <a:ea typeface="宋体" panose="02010600030101010101" pitchFamily="2" charset="-122"/>
                          <a:cs typeface="Times New Roman" panose="02020603050405020304"/>
                        </a:rPr>
                        <a:t>9</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800" kern="0" dirty="0">
                          <a:effectLst/>
                          <a:latin typeface="Calibri" panose="020F0502020204030204"/>
                          <a:ea typeface="宋体" panose="02010600030101010101" pitchFamily="2" charset="-122"/>
                          <a:cs typeface="Times New Roman" panose="02020603050405020304"/>
                        </a:rPr>
                        <a:t>10</a:t>
                      </a:r>
                      <a:endParaRPr lang="zh-CN" sz="1000" kern="100" dirty="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800" kern="0" dirty="0">
                          <a:effectLst/>
                          <a:latin typeface="Calibri" panose="020F0502020204030204"/>
                          <a:ea typeface="宋体" panose="02010600030101010101" pitchFamily="2" charset="-122"/>
                          <a:cs typeface="Times New Roman" panose="02020603050405020304"/>
                        </a:rPr>
                        <a:t>11</a:t>
                      </a:r>
                      <a:endParaRPr lang="zh-CN" sz="1000" kern="100" dirty="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800" kern="0">
                          <a:effectLst/>
                          <a:latin typeface="Calibri" panose="020F0502020204030204"/>
                          <a:ea typeface="宋体" panose="02010600030101010101" pitchFamily="2" charset="-122"/>
                          <a:cs typeface="Times New Roman" panose="02020603050405020304"/>
                        </a:rPr>
                        <a:t>12</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800" kern="0" dirty="0">
                          <a:effectLst/>
                          <a:latin typeface="Calibri" panose="020F0502020204030204"/>
                          <a:ea typeface="宋体" panose="02010600030101010101" pitchFamily="2" charset="-122"/>
                          <a:cs typeface="Times New Roman" panose="02020603050405020304"/>
                        </a:rPr>
                        <a:t>13</a:t>
                      </a:r>
                      <a:endParaRPr lang="zh-CN" sz="1000" kern="100" dirty="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800" kern="0">
                          <a:effectLst/>
                          <a:latin typeface="Calibri" panose="020F0502020204030204"/>
                          <a:ea typeface="宋体" panose="02010600030101010101" pitchFamily="2" charset="-122"/>
                          <a:cs typeface="Times New Roman" panose="02020603050405020304"/>
                        </a:rPr>
                        <a:t>14</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800" kern="0" dirty="0">
                          <a:effectLst/>
                          <a:latin typeface="Calibri" panose="020F0502020204030204"/>
                          <a:ea typeface="宋体" panose="02010600030101010101" pitchFamily="2" charset="-122"/>
                          <a:cs typeface="Times New Roman" panose="02020603050405020304"/>
                        </a:rPr>
                        <a:t>15</a:t>
                      </a:r>
                      <a:endParaRPr lang="zh-CN" sz="1000" kern="100" dirty="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800" kern="0">
                          <a:effectLst/>
                          <a:latin typeface="Calibri" panose="020F0502020204030204"/>
                          <a:ea typeface="宋体" panose="02010600030101010101" pitchFamily="2" charset="-122"/>
                          <a:cs typeface="Times New Roman" panose="02020603050405020304"/>
                        </a:rPr>
                        <a:t>16</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800" kern="0" dirty="0">
                          <a:effectLst/>
                          <a:latin typeface="Calibri" panose="020F0502020204030204"/>
                          <a:ea typeface="宋体" panose="02010600030101010101" pitchFamily="2" charset="-122"/>
                          <a:cs typeface="Times New Roman" panose="02020603050405020304"/>
                        </a:rPr>
                        <a:t>17</a:t>
                      </a:r>
                      <a:endParaRPr lang="zh-CN" sz="1000" kern="100" dirty="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800" kern="0" dirty="0">
                          <a:effectLst/>
                          <a:latin typeface="Calibri" panose="020F0502020204030204"/>
                          <a:ea typeface="宋体" panose="02010600030101010101" pitchFamily="2" charset="-122"/>
                          <a:cs typeface="Times New Roman" panose="02020603050405020304"/>
                        </a:rPr>
                        <a:t>18</a:t>
                      </a:r>
                      <a:endParaRPr lang="zh-CN" sz="1000" kern="100" dirty="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800" kern="0" dirty="0">
                          <a:effectLst/>
                          <a:latin typeface="Calibri" panose="020F0502020204030204"/>
                          <a:ea typeface="宋体" panose="02010600030101010101" pitchFamily="2" charset="-122"/>
                          <a:cs typeface="Times New Roman" panose="02020603050405020304"/>
                        </a:rPr>
                        <a:t>19</a:t>
                      </a:r>
                      <a:endParaRPr lang="zh-CN" sz="1000" kern="100" dirty="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800" kern="0">
                          <a:effectLst/>
                          <a:latin typeface="Calibri" panose="020F0502020204030204"/>
                          <a:ea typeface="宋体" panose="02010600030101010101" pitchFamily="2" charset="-122"/>
                          <a:cs typeface="Times New Roman" panose="02020603050405020304"/>
                        </a:rPr>
                        <a:t>20</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800" kern="0" dirty="0">
                          <a:effectLst/>
                          <a:latin typeface="Calibri" panose="020F0502020204030204"/>
                          <a:ea typeface="宋体" panose="02010600030101010101" pitchFamily="2" charset="-122"/>
                          <a:cs typeface="Times New Roman" panose="02020603050405020304"/>
                        </a:rPr>
                        <a:t>21</a:t>
                      </a:r>
                      <a:endParaRPr lang="zh-CN" sz="1000" kern="100" dirty="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800" kern="0" dirty="0">
                          <a:effectLst/>
                          <a:latin typeface="Calibri" panose="020F0502020204030204"/>
                          <a:ea typeface="宋体" panose="02010600030101010101" pitchFamily="2" charset="-122"/>
                          <a:cs typeface="Times New Roman" panose="02020603050405020304"/>
                        </a:rPr>
                        <a:t>22</a:t>
                      </a:r>
                      <a:endParaRPr lang="zh-CN" sz="1000" kern="100" dirty="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800" kern="0" dirty="0">
                          <a:effectLst/>
                          <a:latin typeface="Calibri" panose="020F0502020204030204"/>
                          <a:ea typeface="宋体" panose="02010600030101010101" pitchFamily="2" charset="-122"/>
                          <a:cs typeface="Times New Roman" panose="02020603050405020304"/>
                        </a:rPr>
                        <a:t>23</a:t>
                      </a:r>
                      <a:endParaRPr lang="zh-CN" sz="1000" kern="100" dirty="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800" kern="0" dirty="0">
                          <a:effectLst/>
                          <a:latin typeface="Calibri" panose="020F0502020204030204"/>
                          <a:ea typeface="宋体" panose="02010600030101010101" pitchFamily="2" charset="-122"/>
                          <a:cs typeface="Times New Roman" panose="02020603050405020304"/>
                        </a:rPr>
                        <a:t>24</a:t>
                      </a:r>
                      <a:endParaRPr lang="zh-CN" sz="1000" kern="100" dirty="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600">
                <a:tc>
                  <a:txBody>
                    <a:bodyPr/>
                    <a:lstStyle/>
                    <a:p>
                      <a:pPr algn="l">
                        <a:spcAft>
                          <a:spcPts val="0"/>
                        </a:spcAft>
                      </a:pPr>
                      <a:r>
                        <a:rPr lang="en-US" sz="800" b="1" kern="0">
                          <a:effectLst/>
                          <a:latin typeface="Calibri" panose="020F0502020204030204"/>
                          <a:ea typeface="宋体" panose="02010600030101010101" pitchFamily="2" charset="-122"/>
                          <a:cs typeface="Times New Roman" panose="02020603050405020304"/>
                        </a:rPr>
                        <a:t>1</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b="1" kern="0">
                          <a:effectLst/>
                          <a:latin typeface="Calibri" panose="020F0502020204030204"/>
                          <a:ea typeface="宋体" panose="02010600030101010101" pitchFamily="2" charset="-122"/>
                          <a:cs typeface="Times New Roman" panose="02020603050405020304"/>
                        </a:rPr>
                        <a:t>环境准备</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600">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软硬件准备及安装</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7626">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落实组织机构及分工</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sz="1000" kern="100">
                        <a:effectLst/>
                        <a:latin typeface="Calibri" panose="020F0502020204030204"/>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endParaRPr lang="zh-CN" sz="1000" kern="100">
                        <a:effectLst/>
                        <a:latin typeface="Calibri" panose="020F0502020204030204"/>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600">
                <a:tc>
                  <a:txBody>
                    <a:bodyPr/>
                    <a:lstStyle/>
                    <a:p>
                      <a:pPr algn="l">
                        <a:spcAft>
                          <a:spcPts val="0"/>
                        </a:spcAft>
                      </a:pPr>
                      <a:r>
                        <a:rPr lang="en-US" sz="800" b="1"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产品安装及初步培训</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highlight>
                            <a:srgbClr val="D3D3D3"/>
                          </a:highligh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7600">
                <a:tc>
                  <a:txBody>
                    <a:bodyPr/>
                    <a:lstStyle/>
                    <a:p>
                      <a:pPr algn="l">
                        <a:spcAft>
                          <a:spcPts val="0"/>
                        </a:spcAft>
                      </a:pPr>
                      <a:r>
                        <a:rPr lang="en-US" sz="800" b="1" kern="0">
                          <a:effectLst/>
                          <a:latin typeface="Calibri" panose="020F0502020204030204"/>
                          <a:ea typeface="宋体" panose="02010600030101010101" pitchFamily="2" charset="-122"/>
                          <a:cs typeface="Times New Roman" panose="02020603050405020304"/>
                        </a:rPr>
                        <a:t>2</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zh-CN" sz="800" b="1" kern="0">
                          <a:effectLst/>
                          <a:latin typeface="Calibri" panose="020F0502020204030204"/>
                          <a:ea typeface="宋体" panose="02010600030101010101" pitchFamily="2" charset="-122"/>
                          <a:cs typeface="Times New Roman" panose="02020603050405020304"/>
                        </a:rPr>
                        <a:t>需求分析</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7600">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主数据管理现状及需求调研</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7600">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结合进行差异分析</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7600">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形成客户化开发需求规格书</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7600">
                <a:tc>
                  <a:txBody>
                    <a:bodyPr/>
                    <a:lstStyle/>
                    <a:p>
                      <a:pPr algn="l">
                        <a:spcAft>
                          <a:spcPts val="0"/>
                        </a:spcAft>
                      </a:pPr>
                      <a:r>
                        <a:rPr lang="en-US" sz="800" b="1" kern="0">
                          <a:effectLst/>
                          <a:latin typeface="Calibri" panose="020F0502020204030204"/>
                          <a:ea typeface="宋体" panose="02010600030101010101" pitchFamily="2" charset="-122"/>
                          <a:cs typeface="Times New Roman" panose="02020603050405020304"/>
                        </a:rPr>
                        <a:t>3</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zh-CN" sz="800" b="1" kern="0">
                          <a:effectLst/>
                          <a:latin typeface="Calibri" panose="020F0502020204030204"/>
                          <a:ea typeface="宋体" panose="02010600030101010101" pitchFamily="2" charset="-122"/>
                          <a:cs typeface="Times New Roman" panose="02020603050405020304"/>
                        </a:rPr>
                        <a:t>系统开发</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7600">
                <a:tc>
                  <a:txBody>
                    <a:bodyPr/>
                    <a:lstStyle/>
                    <a:p>
                      <a:pPr algn="l">
                        <a:spcAft>
                          <a:spcPts val="0"/>
                        </a:spcAft>
                      </a:pPr>
                      <a:r>
                        <a:rPr lang="en-US" sz="800" b="1"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平台设计、开发、测试、部署</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7600">
                <a:tc>
                  <a:txBody>
                    <a:bodyPr/>
                    <a:lstStyle/>
                    <a:p>
                      <a:pPr algn="l">
                        <a:spcAft>
                          <a:spcPts val="0"/>
                        </a:spcAft>
                      </a:pPr>
                      <a:r>
                        <a:rPr lang="en-US" sz="800" b="1"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确定与</a:t>
                      </a:r>
                      <a:r>
                        <a:rPr lang="en-US" sz="800" kern="0">
                          <a:effectLst/>
                          <a:latin typeface="Calibri" panose="020F0502020204030204"/>
                          <a:ea typeface="宋体" panose="02010600030101010101" pitchFamily="2" charset="-122"/>
                          <a:cs typeface="Times New Roman" panose="02020603050405020304"/>
                        </a:rPr>
                        <a:t>ERP</a:t>
                      </a:r>
                      <a:r>
                        <a:rPr lang="zh-CN" sz="800" kern="0">
                          <a:effectLst/>
                          <a:latin typeface="Calibri" panose="020F0502020204030204"/>
                          <a:ea typeface="宋体" panose="02010600030101010101" pitchFamily="2" charset="-122"/>
                          <a:cs typeface="Times New Roman" panose="02020603050405020304"/>
                        </a:rPr>
                        <a:t>、</a:t>
                      </a:r>
                      <a:r>
                        <a:rPr lang="en-US" sz="800" kern="0">
                          <a:effectLst/>
                          <a:latin typeface="Calibri" panose="020F0502020204030204"/>
                          <a:ea typeface="宋体" panose="02010600030101010101" pitchFamily="2" charset="-122"/>
                          <a:cs typeface="Times New Roman" panose="02020603050405020304"/>
                        </a:rPr>
                        <a:t>CAD</a:t>
                      </a:r>
                      <a:r>
                        <a:rPr lang="zh-CN" sz="800" kern="0">
                          <a:effectLst/>
                          <a:latin typeface="Calibri" panose="020F0502020204030204"/>
                          <a:ea typeface="宋体" panose="02010600030101010101" pitchFamily="2" charset="-122"/>
                          <a:cs typeface="Times New Roman" panose="02020603050405020304"/>
                        </a:rPr>
                        <a:t>系统接口方案</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7600">
                <a:tc>
                  <a:txBody>
                    <a:bodyPr/>
                    <a:lstStyle/>
                    <a:p>
                      <a:pPr algn="l">
                        <a:spcAft>
                          <a:spcPts val="0"/>
                        </a:spcAft>
                      </a:pPr>
                      <a:r>
                        <a:rPr lang="en-US" sz="800" b="1"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接口开发及调试</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7600">
                <a:tc>
                  <a:txBody>
                    <a:bodyPr/>
                    <a:lstStyle/>
                    <a:p>
                      <a:pPr algn="l">
                        <a:spcAft>
                          <a:spcPts val="0"/>
                        </a:spcAft>
                      </a:pPr>
                      <a:r>
                        <a:rPr lang="en-US" sz="800" b="1"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关键用户的培训</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7600">
                <a:tc>
                  <a:txBody>
                    <a:bodyPr/>
                    <a:lstStyle/>
                    <a:p>
                      <a:pPr algn="l">
                        <a:spcAft>
                          <a:spcPts val="0"/>
                        </a:spcAft>
                      </a:pPr>
                      <a:r>
                        <a:rPr lang="en-US" sz="800" b="1"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用户手册及相关文档的编写</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7600">
                <a:tc>
                  <a:txBody>
                    <a:bodyPr/>
                    <a:lstStyle/>
                    <a:p>
                      <a:pPr algn="l">
                        <a:spcAft>
                          <a:spcPts val="0"/>
                        </a:spcAft>
                      </a:pPr>
                      <a:r>
                        <a:rPr lang="en-US" sz="800" b="1" kern="0">
                          <a:effectLst/>
                          <a:latin typeface="Calibri" panose="020F0502020204030204"/>
                          <a:ea typeface="宋体" panose="02010600030101010101" pitchFamily="2" charset="-122"/>
                          <a:cs typeface="Times New Roman" panose="02020603050405020304"/>
                        </a:rPr>
                        <a:t>4</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zh-CN" sz="800" b="1" kern="0">
                          <a:effectLst/>
                          <a:latin typeface="Calibri" panose="020F0502020204030204"/>
                          <a:ea typeface="宋体" panose="02010600030101010101" pitchFamily="2" charset="-122"/>
                          <a:cs typeface="Times New Roman" panose="02020603050405020304"/>
                        </a:rPr>
                        <a:t>系统上线</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7600">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平台相关配置</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7600">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组织设置和人员权限</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7600">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主数据管理流程配置</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7600">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数据校验和导入</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7600">
                <a:tc>
                  <a:txBody>
                    <a:bodyPr/>
                    <a:lstStyle/>
                    <a:p>
                      <a:pPr algn="l">
                        <a:spcAft>
                          <a:spcPts val="0"/>
                        </a:spcAft>
                      </a:pPr>
                      <a:r>
                        <a:rPr lang="en-US" sz="800" b="1"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最终用户培训</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7600">
                <a:tc>
                  <a:txBody>
                    <a:bodyPr/>
                    <a:lstStyle/>
                    <a:p>
                      <a:pPr algn="l">
                        <a:spcAft>
                          <a:spcPts val="0"/>
                        </a:spcAft>
                      </a:pPr>
                      <a:r>
                        <a:rPr lang="en-US" sz="800" b="1" kern="0">
                          <a:effectLst/>
                          <a:latin typeface="Calibri" panose="020F0502020204030204"/>
                          <a:ea typeface="宋体" panose="02010600030101010101" pitchFamily="2" charset="-122"/>
                          <a:cs typeface="Times New Roman" panose="02020603050405020304"/>
                        </a:rPr>
                        <a:t>5</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zh-CN" sz="800" b="1" kern="0">
                          <a:effectLst/>
                          <a:latin typeface="Calibri" panose="020F0502020204030204"/>
                          <a:ea typeface="宋体" panose="02010600030101010101" pitchFamily="2" charset="-122"/>
                          <a:cs typeface="Times New Roman" panose="02020603050405020304"/>
                        </a:rPr>
                        <a:t>系统支持</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r>
              <a:tr h="187600">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系统后期支持</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187600">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成立主数据编码维护组织</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7600">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zh-CN" sz="800" kern="0">
                          <a:effectLst/>
                          <a:latin typeface="Calibri" panose="020F0502020204030204"/>
                          <a:ea typeface="宋体" panose="02010600030101010101" pitchFamily="2" charset="-122"/>
                          <a:cs typeface="Times New Roman" panose="02020603050405020304"/>
                        </a:rPr>
                        <a:t>主数据维护细则的编写和发布</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US" sz="800" kern="0">
                          <a:effectLst/>
                          <a:latin typeface="Calibri" panose="020F0502020204030204"/>
                          <a:ea typeface="宋体" panose="02010600030101010101" pitchFamily="2" charset="-122"/>
                          <a:cs typeface="Times New Roman" panose="02020603050405020304"/>
                        </a:rPr>
                        <a:t> </a:t>
                      </a:r>
                      <a:endParaRPr lang="zh-CN" sz="1000" kern="10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a:spcAft>
                          <a:spcPts val="0"/>
                        </a:spcAft>
                      </a:pPr>
                      <a:r>
                        <a:rPr lang="en-US" sz="800" kern="0" dirty="0">
                          <a:effectLst/>
                          <a:latin typeface="Calibri" panose="020F0502020204030204"/>
                          <a:ea typeface="宋体" panose="02010600030101010101" pitchFamily="2" charset="-122"/>
                          <a:cs typeface="Times New Roman" panose="02020603050405020304"/>
                        </a:rPr>
                        <a:t> </a:t>
                      </a:r>
                      <a:endParaRPr lang="zh-CN" sz="1000" kern="100" dirty="0">
                        <a:effectLst/>
                        <a:latin typeface="Calibri" panose="020F0502020204030204"/>
                        <a:ea typeface="宋体" panose="02010600030101010101" pitchFamily="2" charset="-122"/>
                        <a:cs typeface="Times New Roman" panose="02020603050405020304"/>
                      </a:endParaRPr>
                    </a:p>
                  </a:txBody>
                  <a:tcPr marL="63863" marR="63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bl>
          </a:graphicData>
        </a:graphic>
      </p:graphicFrame>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81000" y="0"/>
            <a:ext cx="8229600" cy="838200"/>
          </a:xfrm>
        </p:spPr>
        <p:txBody>
          <a:bodyPr/>
          <a:lstStyle/>
          <a:p>
            <a:pPr>
              <a:defRPr/>
            </a:pPr>
            <a:r>
              <a:rPr lang="zh-CN" altLang="en-US" dirty="0" smtClean="0">
                <a:latin typeface="微软雅黑" panose="020B0503020204020204" charset="-122"/>
                <a:ea typeface="微软雅黑" panose="020B0503020204020204" charset="-122"/>
              </a:rPr>
              <a:t>目  录</a:t>
            </a:r>
            <a:endParaRPr lang="en-US" altLang="zh-CN" dirty="0" smtClean="0">
              <a:latin typeface="微软雅黑" panose="020B0503020204020204" charset="-122"/>
              <a:ea typeface="微软雅黑" panose="020B0503020204020204" charset="-122"/>
            </a:endParaRPr>
          </a:p>
        </p:txBody>
      </p:sp>
      <p:sp>
        <p:nvSpPr>
          <p:cNvPr id="20"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
        <p:nvSpPr>
          <p:cNvPr id="16" name="AutoShape 11"/>
          <p:cNvSpPr>
            <a:spLocks noChangeArrowheads="1"/>
          </p:cNvSpPr>
          <p:nvPr/>
        </p:nvSpPr>
        <p:spPr bwMode="auto">
          <a:xfrm>
            <a:off x="2123728" y="1196752"/>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sz="1800" b="1" dirty="0" smtClean="0">
                <a:latin typeface="Arial" panose="020B0604020202020204" pitchFamily="34" charset="0"/>
                <a:cs typeface="+mn-cs"/>
              </a:rPr>
              <a:t>1</a:t>
            </a:r>
            <a:endParaRPr lang="en-GB" altLang="zh-CN" sz="1800" b="1" dirty="0">
              <a:latin typeface="Arial" panose="020B0604020202020204" pitchFamily="34" charset="0"/>
              <a:cs typeface="+mn-cs"/>
            </a:endParaRPr>
          </a:p>
        </p:txBody>
      </p:sp>
      <p:sp>
        <p:nvSpPr>
          <p:cNvPr id="17" name="AutoShape 3"/>
          <p:cNvSpPr>
            <a:spLocks noChangeArrowheads="1"/>
          </p:cNvSpPr>
          <p:nvPr/>
        </p:nvSpPr>
        <p:spPr bwMode="auto">
          <a:xfrm>
            <a:off x="2831183" y="1196752"/>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en-US" altLang="zh-CN" dirty="0" smtClean="0">
                <a:latin typeface="微软雅黑" panose="020B0503020204020204" charset="-122"/>
                <a:ea typeface="微软雅黑" panose="020B0503020204020204" charset="-122"/>
              </a:rPr>
              <a:t>A</a:t>
            </a:r>
            <a:r>
              <a:rPr lang="zh-CN" altLang="en-US" dirty="0" smtClean="0">
                <a:latin typeface="微软雅黑" panose="020B0503020204020204" charset="-122"/>
                <a:ea typeface="微软雅黑" panose="020B0503020204020204" charset="-122"/>
              </a:rPr>
              <a:t>公司介绍</a:t>
            </a:r>
            <a:endParaRPr lang="zh-CN" altLang="en-US" dirty="0">
              <a:latin typeface="微软雅黑" panose="020B0503020204020204" charset="-122"/>
              <a:ea typeface="微软雅黑" panose="020B0503020204020204" charset="-122"/>
            </a:endParaRPr>
          </a:p>
        </p:txBody>
      </p:sp>
      <p:sp>
        <p:nvSpPr>
          <p:cNvPr id="43" name="AutoShape 11"/>
          <p:cNvSpPr>
            <a:spLocks noChangeArrowheads="1"/>
          </p:cNvSpPr>
          <p:nvPr/>
        </p:nvSpPr>
        <p:spPr bwMode="auto">
          <a:xfrm>
            <a:off x="2123728" y="1916832"/>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sz="1800" b="1" dirty="0" smtClean="0">
                <a:latin typeface="Arial" panose="020B0604020202020204" pitchFamily="34" charset="0"/>
                <a:cs typeface="+mn-cs"/>
              </a:rPr>
              <a:t>2</a:t>
            </a:r>
            <a:endParaRPr lang="en-GB" altLang="zh-CN" sz="1800" b="1" dirty="0">
              <a:latin typeface="Arial" panose="020B0604020202020204" pitchFamily="34" charset="0"/>
              <a:cs typeface="+mn-cs"/>
            </a:endParaRPr>
          </a:p>
        </p:txBody>
      </p:sp>
      <p:sp>
        <p:nvSpPr>
          <p:cNvPr id="44" name="AutoShape 3"/>
          <p:cNvSpPr>
            <a:spLocks noChangeArrowheads="1"/>
          </p:cNvSpPr>
          <p:nvPr/>
        </p:nvSpPr>
        <p:spPr bwMode="auto">
          <a:xfrm>
            <a:off x="2831183" y="1916832"/>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smtClean="0">
                <a:latin typeface="微软雅黑" panose="020B0503020204020204" charset="-122"/>
                <a:ea typeface="微软雅黑" panose="020B0503020204020204" charset="-122"/>
              </a:rPr>
              <a:t>术语及基本概念</a:t>
            </a:r>
            <a:endParaRPr lang="zh-CN" altLang="en-US" dirty="0">
              <a:latin typeface="微软雅黑" panose="020B0503020204020204" charset="-122"/>
              <a:ea typeface="微软雅黑" panose="020B0503020204020204" charset="-122"/>
            </a:endParaRPr>
          </a:p>
        </p:txBody>
      </p:sp>
      <p:sp>
        <p:nvSpPr>
          <p:cNvPr id="45" name="AutoShape 11"/>
          <p:cNvSpPr>
            <a:spLocks noChangeArrowheads="1"/>
          </p:cNvSpPr>
          <p:nvPr/>
        </p:nvSpPr>
        <p:spPr bwMode="auto">
          <a:xfrm>
            <a:off x="2123728" y="2636912"/>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t>3</a:t>
            </a:r>
            <a:endParaRPr lang="en-GB" altLang="zh-CN" sz="1800" b="1" dirty="0">
              <a:latin typeface="Arial" panose="020B0604020202020204" pitchFamily="34" charset="0"/>
              <a:cs typeface="+mn-cs"/>
            </a:endParaRPr>
          </a:p>
        </p:txBody>
      </p:sp>
      <p:sp>
        <p:nvSpPr>
          <p:cNvPr id="46" name="AutoShape 3"/>
          <p:cNvSpPr>
            <a:spLocks noChangeArrowheads="1"/>
          </p:cNvSpPr>
          <p:nvPr/>
        </p:nvSpPr>
        <p:spPr bwMode="auto">
          <a:xfrm>
            <a:off x="2831183" y="2636912"/>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a:latin typeface="微软雅黑" panose="020B0503020204020204" charset="-122"/>
                <a:ea typeface="微软雅黑" panose="020B0503020204020204" charset="-122"/>
              </a:rPr>
              <a:t>主数据管理系统建设思路</a:t>
            </a:r>
            <a:endParaRPr lang="zh-CN" altLang="en-US" dirty="0">
              <a:latin typeface="微软雅黑" panose="020B0503020204020204" charset="-122"/>
              <a:ea typeface="微软雅黑" panose="020B0503020204020204" charset="-122"/>
            </a:endParaRPr>
          </a:p>
        </p:txBody>
      </p:sp>
      <p:sp>
        <p:nvSpPr>
          <p:cNvPr id="49" name="AutoShape 11"/>
          <p:cNvSpPr>
            <a:spLocks noChangeArrowheads="1"/>
          </p:cNvSpPr>
          <p:nvPr/>
        </p:nvSpPr>
        <p:spPr bwMode="auto">
          <a:xfrm>
            <a:off x="2123728" y="3390900"/>
            <a:ext cx="552595" cy="432048"/>
          </a:xfrm>
          <a:prstGeom prst="roundRect">
            <a:avLst>
              <a:gd name="adj" fmla="val 16667"/>
            </a:avLst>
          </a:prstGeom>
          <a:solidFill>
            <a:srgbClr val="00B0F0"/>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solidFill>
                  <a:schemeClr val="bg1"/>
                </a:solidFill>
              </a:rPr>
              <a:t>4</a:t>
            </a:r>
            <a:endParaRPr lang="en-GB" altLang="zh-CN" sz="1800" b="1" dirty="0">
              <a:solidFill>
                <a:schemeClr val="bg1"/>
              </a:solidFill>
              <a:latin typeface="Arial" panose="020B0604020202020204" pitchFamily="34" charset="0"/>
              <a:cs typeface="+mn-cs"/>
            </a:endParaRPr>
          </a:p>
        </p:txBody>
      </p:sp>
      <p:sp>
        <p:nvSpPr>
          <p:cNvPr id="50" name="AutoShape 3"/>
          <p:cNvSpPr>
            <a:spLocks noChangeArrowheads="1"/>
          </p:cNvSpPr>
          <p:nvPr/>
        </p:nvSpPr>
        <p:spPr bwMode="auto">
          <a:xfrm>
            <a:off x="2831183" y="3390900"/>
            <a:ext cx="5413225" cy="432048"/>
          </a:xfrm>
          <a:prstGeom prst="roundRect">
            <a:avLst>
              <a:gd name="adj" fmla="val 16667"/>
            </a:avLst>
          </a:prstGeom>
          <a:solidFill>
            <a:srgbClr val="00B0F0"/>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en-US" altLang="zh-CN" dirty="0" smtClean="0">
                <a:solidFill>
                  <a:schemeClr val="bg1"/>
                </a:solidFill>
                <a:latin typeface="微软雅黑" panose="020B0503020204020204" charset="-122"/>
                <a:ea typeface="微软雅黑" panose="020B0503020204020204" charset="-122"/>
              </a:rPr>
              <a:t>XX</a:t>
            </a:r>
            <a:r>
              <a:rPr lang="zh-CN" altLang="en-US" dirty="0" smtClean="0">
                <a:solidFill>
                  <a:schemeClr val="bg1"/>
                </a:solidFill>
                <a:latin typeface="微软雅黑" panose="020B0503020204020204" charset="-122"/>
                <a:ea typeface="微软雅黑" panose="020B0503020204020204" charset="-122"/>
              </a:rPr>
              <a:t>集团主数据管理工作建议</a:t>
            </a:r>
            <a:endParaRPr lang="zh-CN" altLang="en-US" dirty="0">
              <a:solidFill>
                <a:schemeClr val="bg1"/>
              </a:solidFill>
              <a:latin typeface="微软雅黑" panose="020B0503020204020204" charset="-122"/>
              <a:ea typeface="微软雅黑" panose="020B0503020204020204" charset="-122"/>
            </a:endParaRPr>
          </a:p>
        </p:txBody>
      </p:sp>
      <p:sp>
        <p:nvSpPr>
          <p:cNvPr id="51" name="AutoShape 11"/>
          <p:cNvSpPr>
            <a:spLocks noChangeArrowheads="1"/>
          </p:cNvSpPr>
          <p:nvPr/>
        </p:nvSpPr>
        <p:spPr bwMode="auto">
          <a:xfrm>
            <a:off x="2123728" y="5275808"/>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t>5</a:t>
            </a:r>
            <a:endParaRPr lang="en-GB" altLang="zh-CN" sz="1800" b="1" dirty="0">
              <a:latin typeface="Arial" panose="020B0604020202020204" pitchFamily="34" charset="0"/>
              <a:cs typeface="+mn-cs"/>
            </a:endParaRPr>
          </a:p>
        </p:txBody>
      </p:sp>
      <p:sp>
        <p:nvSpPr>
          <p:cNvPr id="52" name="AutoShape 3"/>
          <p:cNvSpPr>
            <a:spLocks noChangeArrowheads="1"/>
          </p:cNvSpPr>
          <p:nvPr/>
        </p:nvSpPr>
        <p:spPr bwMode="auto">
          <a:xfrm>
            <a:off x="2831183" y="5275808"/>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smtClean="0">
                <a:latin typeface="微软雅黑" panose="020B0503020204020204" charset="-122"/>
                <a:ea typeface="微软雅黑" panose="020B0503020204020204" charset="-122"/>
              </a:rPr>
              <a:t>案例介绍</a:t>
            </a:r>
            <a:endParaRPr lang="en-GB" altLang="zh-CN" dirty="0">
              <a:latin typeface="微软雅黑" panose="020B0503020204020204" charset="-122"/>
              <a:ea typeface="微软雅黑" panose="020B0503020204020204" charset="-122"/>
            </a:endParaRPr>
          </a:p>
        </p:txBody>
      </p:sp>
      <p:sp>
        <p:nvSpPr>
          <p:cNvPr id="24" name="AutoShape 3"/>
          <p:cNvSpPr>
            <a:spLocks noChangeArrowheads="1"/>
          </p:cNvSpPr>
          <p:nvPr/>
        </p:nvSpPr>
        <p:spPr bwMode="auto">
          <a:xfrm>
            <a:off x="3563888" y="3991143"/>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a:latin typeface="微软雅黑" panose="020B0503020204020204" charset="-122"/>
                <a:ea typeface="微软雅黑" panose="020B0503020204020204" charset="-122"/>
              </a:rPr>
              <a:t>目标及建设内容</a:t>
            </a:r>
            <a:endParaRPr lang="zh-CN" altLang="en-US" sz="1600" dirty="0">
              <a:latin typeface="微软雅黑" panose="020B0503020204020204" charset="-122"/>
              <a:ea typeface="微软雅黑" panose="020B0503020204020204" charset="-122"/>
            </a:endParaRPr>
          </a:p>
        </p:txBody>
      </p:sp>
      <p:sp>
        <p:nvSpPr>
          <p:cNvPr id="25" name="AutoShape 3"/>
          <p:cNvSpPr>
            <a:spLocks noChangeArrowheads="1"/>
          </p:cNvSpPr>
          <p:nvPr/>
        </p:nvSpPr>
        <p:spPr bwMode="auto">
          <a:xfrm>
            <a:off x="3563888" y="4423191"/>
            <a:ext cx="4320000" cy="288000"/>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smtClean="0">
                <a:latin typeface="微软雅黑" panose="020B0503020204020204" charset="-122"/>
                <a:ea typeface="微软雅黑" panose="020B0503020204020204" charset="-122"/>
              </a:rPr>
              <a:t>进度建议</a:t>
            </a:r>
            <a:endParaRPr lang="zh-CN" altLang="en-US" sz="1600" dirty="0">
              <a:latin typeface="微软雅黑" panose="020B0503020204020204" charset="-122"/>
              <a:ea typeface="微软雅黑" panose="020B0503020204020204" charset="-122"/>
            </a:endParaRPr>
          </a:p>
        </p:txBody>
      </p:sp>
      <p:sp>
        <p:nvSpPr>
          <p:cNvPr id="26" name="AutoShape 3"/>
          <p:cNvSpPr>
            <a:spLocks noChangeArrowheads="1"/>
          </p:cNvSpPr>
          <p:nvPr/>
        </p:nvSpPr>
        <p:spPr bwMode="auto">
          <a:xfrm>
            <a:off x="3563888" y="4836505"/>
            <a:ext cx="4320000" cy="288000"/>
          </a:xfrm>
          <a:prstGeom prst="roundRect">
            <a:avLst>
              <a:gd name="adj" fmla="val 16667"/>
            </a:avLst>
          </a:prstGeom>
          <a:solidFill>
            <a:srgbClr val="00B0F0"/>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sz="1600" dirty="0">
                <a:solidFill>
                  <a:schemeClr val="bg1"/>
                </a:solidFill>
                <a:latin typeface="微软雅黑" panose="020B0503020204020204" charset="-122"/>
                <a:ea typeface="微软雅黑" panose="020B0503020204020204" charset="-122"/>
              </a:rPr>
              <a:t>实施组织</a:t>
            </a:r>
            <a:endParaRPr lang="zh-CN" altLang="en-US" sz="1600" dirty="0">
              <a:solidFill>
                <a:schemeClr val="bg1"/>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人员建议</a:t>
            </a:r>
            <a:endParaRPr lang="zh-CN" altLang="en-US"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6"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
        <p:nvSpPr>
          <p:cNvPr id="2" name="Rectangle 5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5" name="Rectangle 10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20585" name="Rectangle 105"/>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zh-CN" altLang="en-US"/>
          </a:p>
        </p:txBody>
      </p:sp>
      <p:sp>
        <p:nvSpPr>
          <p:cNvPr id="134148" name="Rectangle 4"/>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zh-CN" altLang="en-US"/>
          </a:p>
        </p:txBody>
      </p:sp>
      <p:sp>
        <p:nvSpPr>
          <p:cNvPr id="7" name="Rectangle 7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graphicFrame>
        <p:nvGraphicFramePr>
          <p:cNvPr id="19" name="表格 18"/>
          <p:cNvGraphicFramePr>
            <a:graphicFrameLocks noGrp="1"/>
          </p:cNvGraphicFramePr>
          <p:nvPr/>
        </p:nvGraphicFramePr>
        <p:xfrm>
          <a:off x="251520" y="2606304"/>
          <a:ext cx="8712969" cy="3703016"/>
        </p:xfrm>
        <a:graphic>
          <a:graphicData uri="http://schemas.openxmlformats.org/drawingml/2006/table">
            <a:tbl>
              <a:tblPr/>
              <a:tblGrid>
                <a:gridCol w="450671"/>
                <a:gridCol w="629449"/>
                <a:gridCol w="576064"/>
                <a:gridCol w="432048"/>
                <a:gridCol w="2524516"/>
                <a:gridCol w="4100221"/>
              </a:tblGrid>
              <a:tr h="346850">
                <a:tc>
                  <a:txBody>
                    <a:bodyPr/>
                    <a:lstStyle/>
                    <a:p>
                      <a:pPr algn="ctr">
                        <a:spcAft>
                          <a:spcPts val="0"/>
                        </a:spcAft>
                      </a:pP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序号</a:t>
                      </a:r>
                      <a:endParaRPr lang="zh-CN" sz="1200" kern="100" dirty="0">
                        <a:latin typeface="Times New Roman" panose="02020603050405020304"/>
                        <a:ea typeface="宋体" panose="02010600030101010101" pitchFamily="2" charset="-122"/>
                      </a:endParaRPr>
                    </a:p>
                  </a:txBody>
                  <a:tcPr marL="48456" marR="48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a:spcAft>
                          <a:spcPts val="0"/>
                        </a:spcAft>
                      </a:pPr>
                      <a:r>
                        <a:rPr lang="zh-CN" sz="1200" kern="0">
                          <a:solidFill>
                            <a:srgbClr val="000000"/>
                          </a:solidFill>
                          <a:latin typeface="Times New Roman" panose="02020603050405020304"/>
                          <a:ea typeface="宋体" panose="02010600030101010101" pitchFamily="2" charset="-122"/>
                          <a:cs typeface="宋体" panose="02010600030101010101" pitchFamily="2" charset="-122"/>
                        </a:rPr>
                        <a:t>岗位名称</a:t>
                      </a:r>
                      <a:endParaRPr lang="zh-CN" sz="1200" kern="100">
                        <a:latin typeface="Times New Roman" panose="02020603050405020304"/>
                        <a:ea typeface="宋体" panose="02010600030101010101" pitchFamily="2" charset="-122"/>
                      </a:endParaRPr>
                    </a:p>
                  </a:txBody>
                  <a:tcPr marL="48456" marR="48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a:spcAft>
                          <a:spcPts val="0"/>
                        </a:spcAft>
                      </a:pPr>
                      <a:r>
                        <a:rPr lang="zh-CN" sz="1200" kern="0">
                          <a:solidFill>
                            <a:srgbClr val="000000"/>
                          </a:solidFill>
                          <a:latin typeface="Times New Roman" panose="02020603050405020304"/>
                          <a:ea typeface="宋体" panose="02010600030101010101" pitchFamily="2" charset="-122"/>
                          <a:cs typeface="宋体" panose="02010600030101010101" pitchFamily="2" charset="-122"/>
                        </a:rPr>
                        <a:t>岗位性质</a:t>
                      </a:r>
                      <a:endParaRPr lang="zh-CN" sz="1200" kern="100">
                        <a:latin typeface="Times New Roman" panose="02020603050405020304"/>
                        <a:ea typeface="宋体" panose="02010600030101010101" pitchFamily="2" charset="-122"/>
                      </a:endParaRPr>
                    </a:p>
                  </a:txBody>
                  <a:tcPr marL="48456" marR="48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a:spcAft>
                          <a:spcPts val="0"/>
                        </a:spcAft>
                      </a:pPr>
                      <a:r>
                        <a:rPr lang="zh-CN" sz="1200" kern="0">
                          <a:solidFill>
                            <a:srgbClr val="000000"/>
                          </a:solidFill>
                          <a:latin typeface="Times New Roman" panose="02020603050405020304"/>
                          <a:ea typeface="宋体" panose="02010600030101010101" pitchFamily="2" charset="-122"/>
                          <a:cs typeface="宋体" panose="02010600030101010101" pitchFamily="2" charset="-122"/>
                        </a:rPr>
                        <a:t>人数</a:t>
                      </a:r>
                      <a:endParaRPr lang="zh-CN" sz="1200" kern="100">
                        <a:latin typeface="Times New Roman" panose="02020603050405020304"/>
                        <a:ea typeface="宋体" panose="02010600030101010101" pitchFamily="2" charset="-122"/>
                      </a:endParaRPr>
                    </a:p>
                  </a:txBody>
                  <a:tcPr marL="48456" marR="48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a:spcAft>
                          <a:spcPts val="0"/>
                        </a:spcAft>
                      </a:pPr>
                      <a:r>
                        <a:rPr lang="zh-CN" sz="1200" kern="0">
                          <a:solidFill>
                            <a:srgbClr val="000000"/>
                          </a:solidFill>
                          <a:latin typeface="Times New Roman" panose="02020603050405020304"/>
                          <a:ea typeface="宋体" panose="02010600030101010101" pitchFamily="2" charset="-122"/>
                          <a:cs typeface="宋体" panose="02010600030101010101" pitchFamily="2" charset="-122"/>
                        </a:rPr>
                        <a:t>职责描述</a:t>
                      </a:r>
                      <a:endParaRPr lang="zh-CN" sz="1200" kern="100">
                        <a:latin typeface="Times New Roman" panose="02020603050405020304"/>
                        <a:ea typeface="宋体" panose="02010600030101010101" pitchFamily="2" charset="-122"/>
                      </a:endParaRPr>
                    </a:p>
                  </a:txBody>
                  <a:tcPr marL="48456" marR="48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a:spcAft>
                          <a:spcPts val="0"/>
                        </a:spcAft>
                      </a:pPr>
                      <a:r>
                        <a:rPr lang="zh-CN" sz="1200" kern="0">
                          <a:solidFill>
                            <a:srgbClr val="000000"/>
                          </a:solidFill>
                          <a:latin typeface="Times New Roman" panose="02020603050405020304"/>
                          <a:ea typeface="宋体" panose="02010600030101010101" pitchFamily="2" charset="-122"/>
                          <a:cs typeface="宋体" panose="02010600030101010101" pitchFamily="2" charset="-122"/>
                        </a:rPr>
                        <a:t>资质要求</a:t>
                      </a:r>
                      <a:endParaRPr lang="zh-CN" sz="1200" kern="100">
                        <a:latin typeface="Times New Roman" panose="02020603050405020304"/>
                        <a:ea typeface="宋体" panose="02010600030101010101" pitchFamily="2" charset="-122"/>
                      </a:endParaRPr>
                    </a:p>
                  </a:txBody>
                  <a:tcPr marL="48456" marR="48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r>
              <a:tr h="1618742">
                <a:tc>
                  <a:txBody>
                    <a:bodyPr/>
                    <a:lstStyle/>
                    <a:p>
                      <a:pPr algn="ctr">
                        <a:spcAft>
                          <a:spcPts val="0"/>
                        </a:spcAft>
                      </a:pPr>
                      <a:r>
                        <a:rPr lang="en-US" sz="1200" kern="0">
                          <a:solidFill>
                            <a:srgbClr val="000000"/>
                          </a:solidFill>
                          <a:latin typeface="宋体" panose="02010600030101010101" pitchFamily="2" charset="-122"/>
                          <a:ea typeface="宋体" panose="02010600030101010101" pitchFamily="2" charset="-122"/>
                          <a:cs typeface="宋体" panose="02010600030101010101" pitchFamily="2" charset="-122"/>
                        </a:rPr>
                        <a:t>1</a:t>
                      </a:r>
                      <a:endParaRPr lang="zh-CN" sz="1200" kern="100">
                        <a:latin typeface="Times New Roman" panose="02020603050405020304"/>
                        <a:ea typeface="宋体" panose="02010600030101010101" pitchFamily="2" charset="-122"/>
                      </a:endParaRPr>
                    </a:p>
                  </a:txBody>
                  <a:tcPr marL="48456" marR="48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物资数据管理员</a:t>
                      </a:r>
                      <a:endParaRPr lang="zh-CN" sz="1200" kern="100" dirty="0">
                        <a:latin typeface="Times New Roman" panose="02020603050405020304"/>
                        <a:ea typeface="宋体" panose="02010600030101010101" pitchFamily="2" charset="-122"/>
                      </a:endParaRPr>
                    </a:p>
                  </a:txBody>
                  <a:tcPr marL="48456" marR="48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全职</a:t>
                      </a:r>
                      <a:endParaRPr lang="zh-CN" sz="1200" kern="100" dirty="0">
                        <a:latin typeface="Times New Roman" panose="02020603050405020304"/>
                        <a:ea typeface="宋体" panose="02010600030101010101" pitchFamily="2" charset="-122"/>
                      </a:endParaRPr>
                    </a:p>
                  </a:txBody>
                  <a:tcPr marL="48456" marR="48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0">
                          <a:solidFill>
                            <a:srgbClr val="000000"/>
                          </a:solidFill>
                          <a:latin typeface="宋体" panose="02010600030101010101" pitchFamily="2" charset="-122"/>
                          <a:ea typeface="宋体" panose="02010600030101010101" pitchFamily="2" charset="-122"/>
                          <a:cs typeface="宋体" panose="02010600030101010101" pitchFamily="2" charset="-122"/>
                        </a:rPr>
                        <a:t>2</a:t>
                      </a:r>
                      <a:endParaRPr lang="zh-CN" sz="1200" kern="100">
                        <a:latin typeface="Times New Roman" panose="02020603050405020304"/>
                        <a:ea typeface="宋体" panose="02010600030101010101" pitchFamily="2" charset="-122"/>
                      </a:endParaRPr>
                    </a:p>
                  </a:txBody>
                  <a:tcPr marL="48456" marR="48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200" kern="0" dirty="0">
                          <a:solidFill>
                            <a:srgbClr val="000000"/>
                          </a:solidFill>
                          <a:latin typeface="宋体" panose="02010600030101010101" pitchFamily="2" charset="-122"/>
                          <a:ea typeface="宋体" panose="02010600030101010101" pitchFamily="2" charset="-122"/>
                          <a:cs typeface="宋体" panose="02010600030101010101" pitchFamily="2" charset="-122"/>
                        </a:rPr>
                        <a:t>1</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a:t>
                      </a:r>
                      <a:r>
                        <a:rPr lang="zh-CN" sz="1200" kern="0" dirty="0" smtClean="0">
                          <a:solidFill>
                            <a:srgbClr val="000000"/>
                          </a:solidFill>
                          <a:latin typeface="Times New Roman" panose="02020603050405020304"/>
                          <a:ea typeface="宋体" panose="02010600030101010101" pitchFamily="2" charset="-122"/>
                          <a:cs typeface="宋体" panose="02010600030101010101" pitchFamily="2" charset="-122"/>
                        </a:rPr>
                        <a:t>负责</a:t>
                      </a:r>
                      <a:r>
                        <a:rPr lang="en-US" altLang="zh-CN" sz="1200" kern="0" dirty="0" smtClean="0">
                          <a:solidFill>
                            <a:srgbClr val="000000"/>
                          </a:solidFill>
                          <a:latin typeface="Times New Roman" panose="02020603050405020304"/>
                          <a:ea typeface="宋体" panose="02010600030101010101" pitchFamily="2" charset="-122"/>
                          <a:cs typeface="宋体" panose="02010600030101010101" pitchFamily="2" charset="-122"/>
                        </a:rPr>
                        <a:t>XX</a:t>
                      </a:r>
                      <a:r>
                        <a:rPr lang="zh-CN" altLang="en-US" sz="1200" kern="0" dirty="0" smtClean="0">
                          <a:solidFill>
                            <a:srgbClr val="000000"/>
                          </a:solidFill>
                          <a:latin typeface="Times New Roman" panose="02020603050405020304"/>
                          <a:ea typeface="宋体" panose="02010600030101010101" pitchFamily="2" charset="-122"/>
                          <a:cs typeface="宋体" panose="02010600030101010101" pitchFamily="2" charset="-122"/>
                        </a:rPr>
                        <a:t>集团</a:t>
                      </a:r>
                      <a:r>
                        <a:rPr lang="zh-CN" sz="1200" kern="0" dirty="0" smtClean="0">
                          <a:solidFill>
                            <a:srgbClr val="000000"/>
                          </a:solidFill>
                          <a:latin typeface="Times New Roman" panose="02020603050405020304"/>
                          <a:ea typeface="宋体" panose="02010600030101010101" pitchFamily="2" charset="-122"/>
                          <a:cs typeface="宋体" panose="02010600030101010101" pitchFamily="2" charset="-122"/>
                        </a:rPr>
                        <a:t>所有</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物资数据的终审及其他维护工作，包括数据审批，用户答疑及培训、统计分析等。</a:t>
                      </a:r>
                      <a:r>
                        <a:rPr lang="zh-CN" sz="1200" kern="0" dirty="0" smtClean="0">
                          <a:solidFill>
                            <a:srgbClr val="000000"/>
                          </a:solidFill>
                          <a:latin typeface="Times New Roman" panose="02020603050405020304"/>
                          <a:ea typeface="宋体" panose="02010600030101010101" pitchFamily="2" charset="-122"/>
                          <a:cs typeface="宋体" panose="02010600030101010101" pitchFamily="2" charset="-122"/>
                        </a:rPr>
                        <a:t>保障</a:t>
                      </a:r>
                      <a:r>
                        <a:rPr lang="en-US" altLang="zh-CN" sz="1200" kern="0" dirty="0" smtClean="0">
                          <a:solidFill>
                            <a:srgbClr val="000000"/>
                          </a:solidFill>
                          <a:latin typeface="Times New Roman" panose="02020603050405020304"/>
                          <a:ea typeface="宋体" panose="02010600030101010101" pitchFamily="2" charset="-122"/>
                          <a:cs typeface="宋体" panose="02010600030101010101" pitchFamily="2" charset="-122"/>
                        </a:rPr>
                        <a:t>XX</a:t>
                      </a:r>
                      <a:r>
                        <a:rPr lang="zh-CN" altLang="en-US" sz="1200" kern="0" dirty="0" smtClean="0">
                          <a:solidFill>
                            <a:srgbClr val="000000"/>
                          </a:solidFill>
                          <a:latin typeface="Times New Roman" panose="02020603050405020304"/>
                          <a:ea typeface="宋体" panose="02010600030101010101" pitchFamily="2" charset="-122"/>
                          <a:cs typeface="宋体" panose="02010600030101010101" pitchFamily="2" charset="-122"/>
                        </a:rPr>
                        <a:t>集团</a:t>
                      </a:r>
                      <a:r>
                        <a:rPr lang="zh-CN" sz="1200" kern="0" dirty="0" smtClean="0">
                          <a:solidFill>
                            <a:srgbClr val="000000"/>
                          </a:solidFill>
                          <a:latin typeface="Times New Roman" panose="02020603050405020304"/>
                          <a:ea typeface="宋体" panose="02010600030101010101" pitchFamily="2" charset="-122"/>
                          <a:cs typeface="宋体" panose="02010600030101010101" pitchFamily="2" charset="-122"/>
                        </a:rPr>
                        <a:t>各</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分子公司物资主数据申请的及时审批。</a:t>
                      </a:r>
                      <a:br>
                        <a:rPr lang="en-US" sz="1200" kern="0" dirty="0">
                          <a:solidFill>
                            <a:srgbClr val="000000"/>
                          </a:solidFill>
                          <a:latin typeface="Times New Roman" panose="02020603050405020304"/>
                          <a:ea typeface="宋体" panose="02010600030101010101" pitchFamily="2" charset="-122"/>
                          <a:cs typeface="宋体" panose="02010600030101010101" pitchFamily="2" charset="-122"/>
                        </a:rPr>
                      </a:br>
                      <a:r>
                        <a:rPr lang="en-US" sz="1200" kern="0" dirty="0">
                          <a:solidFill>
                            <a:srgbClr val="000000"/>
                          </a:solidFill>
                          <a:latin typeface="Times New Roman" panose="02020603050405020304"/>
                          <a:ea typeface="宋体" panose="02010600030101010101" pitchFamily="2" charset="-122"/>
                          <a:cs typeface="宋体" panose="02010600030101010101" pitchFamily="2" charset="-122"/>
                        </a:rPr>
                        <a:t>2</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、协助开展物料标准的修订工作；</a:t>
                      </a:r>
                      <a:endParaRPr lang="zh-CN" sz="1200" kern="100" dirty="0">
                        <a:latin typeface="Times New Roman" panose="02020603050405020304"/>
                        <a:ea typeface="宋体" panose="02010600030101010101" pitchFamily="2" charset="-122"/>
                      </a:endParaRPr>
                    </a:p>
                    <a:p>
                      <a:pPr algn="l">
                        <a:spcAft>
                          <a:spcPts val="0"/>
                        </a:spcAft>
                      </a:pPr>
                      <a:r>
                        <a:rPr lang="en-US" sz="1200" kern="0" dirty="0">
                          <a:solidFill>
                            <a:srgbClr val="000000"/>
                          </a:solidFill>
                          <a:latin typeface="宋体" panose="02010600030101010101" pitchFamily="2" charset="-122"/>
                          <a:ea typeface="宋体" panose="02010600030101010101" pitchFamily="2" charset="-122"/>
                          <a:cs typeface="宋体" panose="02010600030101010101" pitchFamily="2" charset="-122"/>
                        </a:rPr>
                        <a:t>3</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、负责编码库的建立工作；</a:t>
                      </a:r>
                      <a:br>
                        <a:rPr lang="en-US" sz="1200" kern="0" dirty="0">
                          <a:solidFill>
                            <a:srgbClr val="000000"/>
                          </a:solidFill>
                          <a:latin typeface="Times New Roman" panose="02020603050405020304"/>
                          <a:ea typeface="宋体" panose="02010600030101010101" pitchFamily="2" charset="-122"/>
                          <a:cs typeface="宋体" panose="02010600030101010101" pitchFamily="2" charset="-122"/>
                        </a:rPr>
                      </a:br>
                      <a:r>
                        <a:rPr lang="en-US" sz="1200" kern="0" dirty="0">
                          <a:solidFill>
                            <a:srgbClr val="000000"/>
                          </a:solidFill>
                          <a:latin typeface="Times New Roman" panose="02020603050405020304"/>
                          <a:ea typeface="宋体" panose="02010600030101010101" pitchFamily="2" charset="-122"/>
                          <a:cs typeface="宋体" panose="02010600030101010101" pitchFamily="2" charset="-122"/>
                        </a:rPr>
                        <a:t>4</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、协助制定物料标准的应用细则和考核规范</a:t>
                      </a:r>
                      <a:endParaRPr lang="zh-CN" sz="1200" kern="100" dirty="0">
                        <a:latin typeface="Times New Roman" panose="02020603050405020304"/>
                        <a:ea typeface="宋体" panose="02010600030101010101" pitchFamily="2" charset="-122"/>
                      </a:endParaRPr>
                    </a:p>
                  </a:txBody>
                  <a:tcPr marL="48456" marR="48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200" kern="0" dirty="0">
                          <a:solidFill>
                            <a:srgbClr val="000000"/>
                          </a:solidFill>
                          <a:latin typeface="宋体" panose="02010600030101010101" pitchFamily="2" charset="-122"/>
                          <a:ea typeface="宋体" panose="02010600030101010101" pitchFamily="2" charset="-122"/>
                          <a:cs typeface="宋体" panose="02010600030101010101" pitchFamily="2" charset="-122"/>
                        </a:rPr>
                        <a:t>1</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、深厚</a:t>
                      </a:r>
                      <a:r>
                        <a:rPr lang="zh-CN" sz="1200" kern="0" dirty="0" smtClean="0">
                          <a:solidFill>
                            <a:srgbClr val="000000"/>
                          </a:solidFill>
                          <a:latin typeface="Times New Roman" panose="02020603050405020304"/>
                          <a:ea typeface="宋体" panose="02010600030101010101" pitchFamily="2" charset="-122"/>
                          <a:cs typeface="宋体" panose="02010600030101010101" pitchFamily="2" charset="-122"/>
                        </a:rPr>
                        <a:t>的制造</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行业背景，</a:t>
                      </a:r>
                      <a:r>
                        <a:rPr lang="zh-CN" sz="1200" kern="0" dirty="0" smtClean="0">
                          <a:solidFill>
                            <a:srgbClr val="000000"/>
                          </a:solidFill>
                          <a:latin typeface="Times New Roman" panose="02020603050405020304"/>
                          <a:ea typeface="宋体" panose="02010600030101010101" pitchFamily="2" charset="-122"/>
                          <a:cs typeface="宋体" panose="02010600030101010101" pitchFamily="2" charset="-122"/>
                        </a:rPr>
                        <a:t>对公司</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所使用的</a:t>
                      </a:r>
                      <a:r>
                        <a:rPr lang="zh-CN" sz="1200" kern="0" dirty="0">
                          <a:latin typeface="Times New Roman" panose="02020603050405020304"/>
                          <a:ea typeface="宋体" panose="02010600030101010101" pitchFamily="2" charset="-122"/>
                        </a:rPr>
                        <a:t>物资类物料即原材料</a:t>
                      </a:r>
                      <a:r>
                        <a:rPr lang="en-US" sz="1200" kern="0" dirty="0">
                          <a:latin typeface="Times New Roman" panose="02020603050405020304"/>
                          <a:ea typeface="宋体" panose="02010600030101010101" pitchFamily="2" charset="-122"/>
                        </a:rPr>
                        <a:t>/</a:t>
                      </a:r>
                      <a:r>
                        <a:rPr lang="zh-CN" sz="1200" kern="0" dirty="0">
                          <a:latin typeface="Times New Roman" panose="02020603050405020304"/>
                          <a:ea typeface="宋体" panose="02010600030101010101" pitchFamily="2" charset="-122"/>
                        </a:rPr>
                        <a:t>外购件物料（部件、组件或产品装配的机、电、液、仪等配套件</a:t>
                      </a:r>
                      <a:r>
                        <a:rPr lang="zh-CN" sz="1200" kern="0" dirty="0" smtClean="0">
                          <a:solidFill>
                            <a:srgbClr val="000000"/>
                          </a:solidFill>
                          <a:latin typeface="Times New Roman" panose="02020603050405020304"/>
                          <a:ea typeface="宋体" panose="02010600030101010101" pitchFamily="2" charset="-122"/>
                          <a:cs typeface="宋体" panose="02010600030101010101" pitchFamily="2" charset="-122"/>
                        </a:rPr>
                        <a:t>、办公</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设备、备品备件）；自制半成品（</a:t>
                      </a:r>
                      <a:r>
                        <a:rPr lang="zh-CN" sz="1200" kern="0" dirty="0">
                          <a:latin typeface="Times New Roman" panose="02020603050405020304"/>
                          <a:ea typeface="宋体" panose="02010600030101010101" pitchFamily="2" charset="-122"/>
                        </a:rPr>
                        <a:t>成品、部件、零件、自制工装、夹具</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）等物料比较熟悉；</a:t>
                      </a:r>
                      <a:br>
                        <a:rPr lang="en-US" sz="1200" kern="0" dirty="0">
                          <a:solidFill>
                            <a:srgbClr val="000000"/>
                          </a:solidFill>
                          <a:latin typeface="Times New Roman" panose="02020603050405020304"/>
                          <a:ea typeface="宋体" panose="02010600030101010101" pitchFamily="2" charset="-122"/>
                          <a:cs typeface="宋体" panose="02010600030101010101" pitchFamily="2" charset="-122"/>
                        </a:rPr>
                      </a:br>
                      <a:r>
                        <a:rPr lang="en-US" sz="1200" kern="0" dirty="0">
                          <a:solidFill>
                            <a:srgbClr val="000000"/>
                          </a:solidFill>
                          <a:latin typeface="Times New Roman" panose="02020603050405020304"/>
                          <a:ea typeface="宋体" panose="02010600030101010101" pitchFamily="2" charset="-122"/>
                          <a:cs typeface="宋体" panose="02010600030101010101" pitchFamily="2" charset="-122"/>
                        </a:rPr>
                        <a:t>2</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、具有较强的人际沟通能力与团队协作精神，能吃苦耐劳；</a:t>
                      </a:r>
                      <a:br>
                        <a:rPr lang="en-US" sz="1200" kern="0" dirty="0">
                          <a:solidFill>
                            <a:srgbClr val="000000"/>
                          </a:solidFill>
                          <a:latin typeface="Times New Roman" panose="02020603050405020304"/>
                          <a:ea typeface="宋体" panose="02010600030101010101" pitchFamily="2" charset="-122"/>
                          <a:cs typeface="宋体" panose="02010600030101010101" pitchFamily="2" charset="-122"/>
                        </a:rPr>
                      </a:br>
                      <a:r>
                        <a:rPr lang="en-US" sz="1200" kern="0" dirty="0">
                          <a:solidFill>
                            <a:srgbClr val="000000"/>
                          </a:solidFill>
                          <a:latin typeface="Times New Roman" panose="02020603050405020304"/>
                          <a:ea typeface="宋体" panose="02010600030101010101" pitchFamily="2" charset="-122"/>
                          <a:cs typeface="宋体" panose="02010600030101010101" pitchFamily="2" charset="-122"/>
                        </a:rPr>
                        <a:t>3</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、具备较好的协调能力，有强烈的进取心；</a:t>
                      </a:r>
                      <a:br>
                        <a:rPr lang="en-US" sz="1200" kern="0" dirty="0">
                          <a:solidFill>
                            <a:srgbClr val="000000"/>
                          </a:solidFill>
                          <a:latin typeface="Times New Roman" panose="02020603050405020304"/>
                          <a:ea typeface="宋体" panose="02010600030101010101" pitchFamily="2" charset="-122"/>
                          <a:cs typeface="宋体" panose="02010600030101010101" pitchFamily="2" charset="-122"/>
                        </a:rPr>
                      </a:br>
                      <a:r>
                        <a:rPr lang="en-US" sz="1200" kern="0" dirty="0">
                          <a:solidFill>
                            <a:srgbClr val="000000"/>
                          </a:solidFill>
                          <a:latin typeface="Times New Roman" panose="02020603050405020304"/>
                          <a:ea typeface="宋体" panose="02010600030101010101" pitchFamily="2" charset="-122"/>
                          <a:cs typeface="宋体" panose="02010600030101010101" pitchFamily="2" charset="-122"/>
                        </a:rPr>
                        <a:t>4</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、对</a:t>
                      </a:r>
                      <a:r>
                        <a:rPr lang="en-US" sz="1200" kern="0" dirty="0">
                          <a:solidFill>
                            <a:srgbClr val="000000"/>
                          </a:solidFill>
                          <a:latin typeface="Times New Roman" panose="02020603050405020304"/>
                          <a:ea typeface="宋体" panose="02010600030101010101" pitchFamily="2" charset="-122"/>
                          <a:cs typeface="宋体" panose="02010600030101010101" pitchFamily="2" charset="-122"/>
                        </a:rPr>
                        <a:t>EXCEL</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操作比较熟练；</a:t>
                      </a:r>
                      <a:br>
                        <a:rPr lang="en-US" sz="1200" kern="0" dirty="0">
                          <a:solidFill>
                            <a:srgbClr val="000000"/>
                          </a:solidFill>
                          <a:latin typeface="Times New Roman" panose="02020603050405020304"/>
                          <a:ea typeface="宋体" panose="02010600030101010101" pitchFamily="2" charset="-122"/>
                          <a:cs typeface="宋体" panose="02010600030101010101" pitchFamily="2" charset="-122"/>
                        </a:rPr>
                      </a:br>
                      <a:r>
                        <a:rPr lang="en-US" sz="1200" kern="0" dirty="0">
                          <a:solidFill>
                            <a:srgbClr val="000000"/>
                          </a:solidFill>
                          <a:latin typeface="Times New Roman" panose="02020603050405020304"/>
                          <a:ea typeface="宋体" panose="02010600030101010101" pitchFamily="2" charset="-122"/>
                          <a:cs typeface="宋体" panose="02010600030101010101" pitchFamily="2" charset="-122"/>
                        </a:rPr>
                        <a:t>5</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、至少了解一种物资管理软件；</a:t>
                      </a:r>
                      <a:br>
                        <a:rPr lang="en-US" sz="1200" kern="0" dirty="0">
                          <a:solidFill>
                            <a:srgbClr val="000000"/>
                          </a:solidFill>
                          <a:latin typeface="Times New Roman" panose="02020603050405020304"/>
                          <a:ea typeface="宋体" panose="02010600030101010101" pitchFamily="2" charset="-122"/>
                          <a:cs typeface="宋体" panose="02010600030101010101" pitchFamily="2" charset="-122"/>
                        </a:rPr>
                      </a:br>
                      <a:r>
                        <a:rPr lang="en-US" sz="1200" kern="0" dirty="0">
                          <a:solidFill>
                            <a:srgbClr val="000000"/>
                          </a:solidFill>
                          <a:latin typeface="Times New Roman" panose="02020603050405020304"/>
                          <a:ea typeface="宋体" panose="02010600030101010101" pitchFamily="2" charset="-122"/>
                          <a:cs typeface="宋体" panose="02010600030101010101" pitchFamily="2" charset="-122"/>
                        </a:rPr>
                        <a:t>6</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、可以从集团目前的采购人员或者库管人员抽调。</a:t>
                      </a:r>
                      <a:endParaRPr lang="zh-CN" sz="1200" kern="100" dirty="0">
                        <a:latin typeface="Times New Roman" panose="02020603050405020304"/>
                        <a:ea typeface="宋体" panose="02010600030101010101" pitchFamily="2" charset="-122"/>
                      </a:endParaRPr>
                    </a:p>
                  </a:txBody>
                  <a:tcPr marL="48456" marR="48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1336">
                <a:tc>
                  <a:txBody>
                    <a:bodyPr/>
                    <a:lstStyle/>
                    <a:p>
                      <a:pPr algn="ctr">
                        <a:spcAft>
                          <a:spcPts val="0"/>
                        </a:spcAft>
                      </a:pPr>
                      <a:r>
                        <a:rPr lang="en-US" sz="1200" kern="0">
                          <a:solidFill>
                            <a:srgbClr val="000000"/>
                          </a:solidFill>
                          <a:latin typeface="宋体" panose="02010600030101010101" pitchFamily="2" charset="-122"/>
                          <a:ea typeface="宋体" panose="02010600030101010101" pitchFamily="2" charset="-122"/>
                          <a:cs typeface="宋体" panose="02010600030101010101" pitchFamily="2" charset="-122"/>
                        </a:rPr>
                        <a:t>2</a:t>
                      </a:r>
                      <a:endParaRPr lang="zh-CN" sz="1200" kern="100">
                        <a:latin typeface="Times New Roman" panose="02020603050405020304"/>
                        <a:ea typeface="宋体" panose="02010600030101010101" pitchFamily="2" charset="-122"/>
                      </a:endParaRPr>
                    </a:p>
                  </a:txBody>
                  <a:tcPr marL="48456" marR="48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物资数据专业审核</a:t>
                      </a:r>
                      <a:r>
                        <a:rPr lang="zh-CN" sz="1200" kern="0" dirty="0" smtClean="0">
                          <a:solidFill>
                            <a:srgbClr val="000000"/>
                          </a:solidFill>
                          <a:latin typeface="Times New Roman" panose="02020603050405020304"/>
                          <a:ea typeface="宋体" panose="02010600030101010101" pitchFamily="2" charset="-122"/>
                          <a:cs typeface="宋体" panose="02010600030101010101" pitchFamily="2" charset="-122"/>
                        </a:rPr>
                        <a:t>人员</a:t>
                      </a:r>
                      <a:endParaRPr lang="zh-CN" sz="1200" kern="100" dirty="0">
                        <a:latin typeface="Times New Roman" panose="02020603050405020304"/>
                        <a:ea typeface="宋体" panose="02010600030101010101" pitchFamily="2" charset="-122"/>
                      </a:endParaRPr>
                    </a:p>
                  </a:txBody>
                  <a:tcPr marL="48456" marR="48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兼职</a:t>
                      </a:r>
                      <a:endParaRPr lang="zh-CN" sz="1200" kern="100" dirty="0">
                        <a:latin typeface="Times New Roman" panose="02020603050405020304"/>
                        <a:ea typeface="宋体" panose="02010600030101010101" pitchFamily="2" charset="-122"/>
                      </a:endParaRPr>
                    </a:p>
                  </a:txBody>
                  <a:tcPr marL="48456" marR="48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0">
                          <a:solidFill>
                            <a:srgbClr val="000000"/>
                          </a:solidFill>
                          <a:latin typeface="宋体" panose="02010600030101010101" pitchFamily="2" charset="-122"/>
                          <a:ea typeface="宋体" panose="02010600030101010101" pitchFamily="2" charset="-122"/>
                          <a:cs typeface="宋体" panose="02010600030101010101" pitchFamily="2" charset="-122"/>
                        </a:rPr>
                        <a:t>2-3</a:t>
                      </a:r>
                      <a:endParaRPr lang="zh-CN" sz="1200" kern="100">
                        <a:latin typeface="Times New Roman" panose="02020603050405020304"/>
                        <a:ea typeface="宋体" panose="02010600030101010101" pitchFamily="2" charset="-122"/>
                      </a:endParaRPr>
                    </a:p>
                  </a:txBody>
                  <a:tcPr marL="48456" marR="48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1200" kern="0" dirty="0" smtClean="0">
                          <a:solidFill>
                            <a:srgbClr val="000000"/>
                          </a:solidFill>
                          <a:latin typeface="Times New Roman" panose="02020603050405020304"/>
                          <a:ea typeface="宋体" panose="02010600030101010101" pitchFamily="2" charset="-122"/>
                          <a:cs typeface="宋体" panose="02010600030101010101" pitchFamily="2" charset="-122"/>
                        </a:rPr>
                        <a:t>负责</a:t>
                      </a:r>
                      <a:r>
                        <a:rPr lang="zh-CN" altLang="en-US" sz="1200" kern="0" dirty="0" smtClean="0">
                          <a:solidFill>
                            <a:srgbClr val="000000"/>
                          </a:solidFill>
                          <a:latin typeface="Times New Roman" panose="02020603050405020304"/>
                          <a:ea typeface="宋体" panose="02010600030101010101" pitchFamily="2" charset="-122"/>
                          <a:cs typeface="宋体" panose="02010600030101010101" pitchFamily="2" charset="-122"/>
                        </a:rPr>
                        <a:t>物料</a:t>
                      </a:r>
                      <a:r>
                        <a:rPr lang="zh-CN" sz="1200" kern="0" dirty="0" smtClean="0">
                          <a:solidFill>
                            <a:srgbClr val="000000"/>
                          </a:solidFill>
                          <a:latin typeface="Times New Roman" panose="02020603050405020304"/>
                          <a:ea typeface="宋体" panose="02010600030101010101" pitchFamily="2" charset="-122"/>
                          <a:cs typeface="宋体" panose="02010600030101010101" pitchFamily="2" charset="-122"/>
                        </a:rPr>
                        <a:t>数据</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的专业审批工作。保障分子公司或者板块物资主数据申请的及时审批。</a:t>
                      </a:r>
                      <a:endParaRPr lang="zh-CN" sz="1200" kern="100" dirty="0">
                        <a:latin typeface="Times New Roman" panose="02020603050405020304"/>
                        <a:ea typeface="宋体" panose="02010600030101010101" pitchFamily="2" charset="-122"/>
                      </a:endParaRPr>
                    </a:p>
                  </a:txBody>
                  <a:tcPr marL="48456" marR="48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200" kern="0" dirty="0">
                          <a:solidFill>
                            <a:srgbClr val="000000"/>
                          </a:solidFill>
                          <a:latin typeface="宋体" panose="02010600030101010101" pitchFamily="2" charset="-122"/>
                          <a:ea typeface="宋体" panose="02010600030101010101" pitchFamily="2" charset="-122"/>
                          <a:cs typeface="宋体" panose="02010600030101010101" pitchFamily="2" charset="-122"/>
                        </a:rPr>
                        <a:t>1</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、深厚</a:t>
                      </a:r>
                      <a:r>
                        <a:rPr lang="zh-CN" sz="1200" kern="0" dirty="0" smtClean="0">
                          <a:solidFill>
                            <a:srgbClr val="000000"/>
                          </a:solidFill>
                          <a:latin typeface="Times New Roman" panose="02020603050405020304"/>
                          <a:ea typeface="宋体" panose="02010600030101010101" pitchFamily="2" charset="-122"/>
                          <a:cs typeface="宋体" panose="02010600030101010101" pitchFamily="2" charset="-122"/>
                        </a:rPr>
                        <a:t>的制造</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行业背景，</a:t>
                      </a:r>
                      <a:r>
                        <a:rPr lang="zh-CN" sz="1200" kern="0" dirty="0" smtClean="0">
                          <a:solidFill>
                            <a:srgbClr val="000000"/>
                          </a:solidFill>
                          <a:latin typeface="Times New Roman" panose="02020603050405020304"/>
                          <a:ea typeface="宋体" panose="02010600030101010101" pitchFamily="2" charset="-122"/>
                          <a:cs typeface="宋体" panose="02010600030101010101" pitchFamily="2" charset="-122"/>
                        </a:rPr>
                        <a:t>对公司</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所使用的</a:t>
                      </a:r>
                      <a:r>
                        <a:rPr lang="zh-CN" sz="1200" kern="0" dirty="0">
                          <a:latin typeface="Times New Roman" panose="02020603050405020304"/>
                          <a:ea typeface="宋体" panose="02010600030101010101" pitchFamily="2" charset="-122"/>
                        </a:rPr>
                        <a:t>物资类物料即原材料</a:t>
                      </a:r>
                      <a:r>
                        <a:rPr lang="en-US" sz="1200" kern="0" dirty="0">
                          <a:latin typeface="Times New Roman" panose="02020603050405020304"/>
                          <a:ea typeface="宋体" panose="02010600030101010101" pitchFamily="2" charset="-122"/>
                        </a:rPr>
                        <a:t>/</a:t>
                      </a:r>
                      <a:r>
                        <a:rPr lang="zh-CN" sz="1200" kern="0" dirty="0">
                          <a:latin typeface="Times New Roman" panose="02020603050405020304"/>
                          <a:ea typeface="宋体" panose="02010600030101010101" pitchFamily="2" charset="-122"/>
                        </a:rPr>
                        <a:t>外购件物料（部件、组件或产品装配的机、电、液、仪等配套件</a:t>
                      </a:r>
                      <a:r>
                        <a:rPr lang="zh-CN" sz="1200" kern="0" dirty="0" smtClean="0">
                          <a:solidFill>
                            <a:srgbClr val="000000"/>
                          </a:solidFill>
                          <a:latin typeface="Times New Roman" panose="02020603050405020304"/>
                          <a:ea typeface="宋体" panose="02010600030101010101" pitchFamily="2" charset="-122"/>
                          <a:cs typeface="宋体" panose="02010600030101010101" pitchFamily="2" charset="-122"/>
                        </a:rPr>
                        <a:t>、办公</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设备、备品备件）；自制半成品（</a:t>
                      </a:r>
                      <a:r>
                        <a:rPr lang="zh-CN" sz="1200" kern="0" dirty="0">
                          <a:latin typeface="Times New Roman" panose="02020603050405020304"/>
                          <a:ea typeface="宋体" panose="02010600030101010101" pitchFamily="2" charset="-122"/>
                        </a:rPr>
                        <a:t>成品、部件、零件、自制工装、夹具</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）等物料比较熟悉；</a:t>
                      </a:r>
                      <a:br>
                        <a:rPr lang="en-US" sz="1200" kern="0" dirty="0">
                          <a:solidFill>
                            <a:srgbClr val="000000"/>
                          </a:solidFill>
                          <a:latin typeface="Times New Roman" panose="02020603050405020304"/>
                          <a:ea typeface="宋体" panose="02010600030101010101" pitchFamily="2" charset="-122"/>
                          <a:cs typeface="宋体" panose="02010600030101010101" pitchFamily="2" charset="-122"/>
                        </a:rPr>
                      </a:br>
                      <a:r>
                        <a:rPr lang="en-US" sz="1200" kern="0" dirty="0">
                          <a:solidFill>
                            <a:srgbClr val="000000"/>
                          </a:solidFill>
                          <a:latin typeface="Times New Roman" panose="02020603050405020304"/>
                          <a:ea typeface="宋体" panose="02010600030101010101" pitchFamily="2" charset="-122"/>
                          <a:cs typeface="宋体" panose="02010600030101010101" pitchFamily="2" charset="-122"/>
                        </a:rPr>
                        <a:t>2</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、具有较强的人际沟通能力与团队协作精神，能吃苦耐劳；</a:t>
                      </a:r>
                      <a:br>
                        <a:rPr lang="en-US" sz="1200" kern="0" dirty="0">
                          <a:solidFill>
                            <a:srgbClr val="000000"/>
                          </a:solidFill>
                          <a:latin typeface="Times New Roman" panose="02020603050405020304"/>
                          <a:ea typeface="宋体" panose="02010600030101010101" pitchFamily="2" charset="-122"/>
                          <a:cs typeface="宋体" panose="02010600030101010101" pitchFamily="2" charset="-122"/>
                        </a:rPr>
                      </a:br>
                      <a:r>
                        <a:rPr lang="en-US" sz="1200" kern="0" dirty="0">
                          <a:solidFill>
                            <a:srgbClr val="000000"/>
                          </a:solidFill>
                          <a:latin typeface="Times New Roman" panose="02020603050405020304"/>
                          <a:ea typeface="宋体" panose="02010600030101010101" pitchFamily="2" charset="-122"/>
                          <a:cs typeface="宋体" panose="02010600030101010101" pitchFamily="2" charset="-122"/>
                        </a:rPr>
                        <a:t>3</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、具备较好的协调能力，有强烈的进取心；</a:t>
                      </a:r>
                      <a:br>
                        <a:rPr lang="en-US" sz="1200" kern="0" dirty="0">
                          <a:solidFill>
                            <a:srgbClr val="000000"/>
                          </a:solidFill>
                          <a:latin typeface="Times New Roman" panose="02020603050405020304"/>
                          <a:ea typeface="宋体" panose="02010600030101010101" pitchFamily="2" charset="-122"/>
                          <a:cs typeface="宋体" panose="02010600030101010101" pitchFamily="2" charset="-122"/>
                        </a:rPr>
                      </a:br>
                      <a:r>
                        <a:rPr lang="en-US" sz="1200" kern="0" dirty="0">
                          <a:solidFill>
                            <a:srgbClr val="000000"/>
                          </a:solidFill>
                          <a:latin typeface="Times New Roman" panose="02020603050405020304"/>
                          <a:ea typeface="宋体" panose="02010600030101010101" pitchFamily="2" charset="-122"/>
                          <a:cs typeface="宋体" panose="02010600030101010101" pitchFamily="2" charset="-122"/>
                        </a:rPr>
                        <a:t>4</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、对</a:t>
                      </a:r>
                      <a:r>
                        <a:rPr lang="en-US" sz="1200" kern="0" dirty="0">
                          <a:solidFill>
                            <a:srgbClr val="000000"/>
                          </a:solidFill>
                          <a:latin typeface="Times New Roman" panose="02020603050405020304"/>
                          <a:ea typeface="宋体" panose="02010600030101010101" pitchFamily="2" charset="-122"/>
                          <a:cs typeface="宋体" panose="02010600030101010101" pitchFamily="2" charset="-122"/>
                        </a:rPr>
                        <a:t>EXCEL</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操作比较熟练；</a:t>
                      </a:r>
                      <a:br>
                        <a:rPr lang="en-US" sz="1200" kern="0" dirty="0">
                          <a:solidFill>
                            <a:srgbClr val="000000"/>
                          </a:solidFill>
                          <a:latin typeface="Times New Roman" panose="02020603050405020304"/>
                          <a:ea typeface="宋体" panose="02010600030101010101" pitchFamily="2" charset="-122"/>
                          <a:cs typeface="宋体" panose="02010600030101010101" pitchFamily="2" charset="-122"/>
                        </a:rPr>
                      </a:br>
                      <a:r>
                        <a:rPr lang="en-US" sz="1200" kern="0" dirty="0">
                          <a:solidFill>
                            <a:srgbClr val="000000"/>
                          </a:solidFill>
                          <a:latin typeface="Times New Roman" panose="02020603050405020304"/>
                          <a:ea typeface="宋体" panose="02010600030101010101" pitchFamily="2" charset="-122"/>
                          <a:cs typeface="宋体" panose="02010600030101010101" pitchFamily="2" charset="-122"/>
                        </a:rPr>
                        <a:t>5</a:t>
                      </a:r>
                      <a:r>
                        <a:rPr lang="zh-CN" sz="1200" kern="0" dirty="0">
                          <a:solidFill>
                            <a:srgbClr val="000000"/>
                          </a:solidFill>
                          <a:latin typeface="Times New Roman" panose="02020603050405020304"/>
                          <a:ea typeface="宋体" panose="02010600030101010101" pitchFamily="2" charset="-122"/>
                          <a:cs typeface="宋体" panose="02010600030101010101" pitchFamily="2" charset="-122"/>
                        </a:rPr>
                        <a:t>、可以从分子公司目前的采购人员或者库管人员抽调。</a:t>
                      </a:r>
                      <a:endParaRPr lang="zh-CN" sz="1200" kern="100" dirty="0">
                        <a:latin typeface="Times New Roman" panose="02020603050405020304"/>
                        <a:ea typeface="宋体" panose="02010600030101010101" pitchFamily="2" charset="-122"/>
                      </a:endParaRPr>
                    </a:p>
                  </a:txBody>
                  <a:tcPr marL="48456" marR="48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0" name="内容占位符 1"/>
          <p:cNvSpPr>
            <a:spLocks noGrp="1"/>
          </p:cNvSpPr>
          <p:nvPr>
            <p:ph idx="1"/>
          </p:nvPr>
        </p:nvSpPr>
        <p:spPr>
          <a:xfrm>
            <a:off x="107504" y="764704"/>
            <a:ext cx="8856984" cy="1584176"/>
          </a:xfrm>
        </p:spPr>
        <p:txBody>
          <a:bodyPr/>
          <a:lstStyle/>
          <a:p>
            <a:pPr marL="0" lvl="0" indent="0"/>
            <a:r>
              <a:rPr lang="zh-CN" altLang="zh-CN" sz="1400" dirty="0" smtClean="0"/>
              <a:t>在建设过程中人员建议</a:t>
            </a:r>
            <a:r>
              <a:rPr lang="zh-CN" altLang="zh-CN" sz="1200" dirty="0" smtClean="0"/>
              <a:t>：</a:t>
            </a:r>
            <a:endParaRPr lang="zh-CN" altLang="zh-CN" sz="1200" dirty="0" smtClean="0"/>
          </a:p>
          <a:p>
            <a:pPr marL="82550" lvl="1" indent="-82550"/>
            <a:r>
              <a:rPr lang="zh-CN" altLang="zh-CN" sz="1400" b="0" dirty="0" smtClean="0"/>
              <a:t>在项目启动的时候，总部物料主数据管理员</a:t>
            </a:r>
            <a:r>
              <a:rPr lang="en-US" altLang="zh-CN" sz="1400" b="0" dirty="0" smtClean="0"/>
              <a:t>2</a:t>
            </a:r>
            <a:r>
              <a:rPr lang="zh-CN" altLang="zh-CN" sz="1400" b="0" dirty="0" smtClean="0"/>
              <a:t>名、需要全程参与项目</a:t>
            </a:r>
            <a:endParaRPr lang="zh-CN" altLang="zh-CN" sz="1400" b="0" dirty="0" smtClean="0"/>
          </a:p>
          <a:p>
            <a:pPr marL="0" lvl="1" indent="0"/>
            <a:r>
              <a:rPr lang="zh-CN" altLang="zh-CN" sz="1400" b="0" dirty="0" smtClean="0"/>
              <a:t>从下属企业或</a:t>
            </a:r>
            <a:r>
              <a:rPr lang="zh-CN" altLang="en-US" sz="1400" b="0" dirty="0" smtClean="0"/>
              <a:t>业务部门</a:t>
            </a:r>
            <a:r>
              <a:rPr lang="zh-CN" altLang="zh-CN" sz="1400" b="0" dirty="0" smtClean="0"/>
              <a:t>（</a:t>
            </a:r>
            <a:r>
              <a:rPr lang="zh-CN" altLang="en-US" sz="1400" b="0" dirty="0" smtClean="0"/>
              <a:t>技术中心</a:t>
            </a:r>
            <a:r>
              <a:rPr lang="zh-CN" altLang="zh-CN" sz="1400" b="0" dirty="0" smtClean="0"/>
              <a:t>、工艺、采购部门）借调</a:t>
            </a:r>
            <a:r>
              <a:rPr lang="en-US" altLang="zh-CN" sz="1400" b="0" dirty="0" smtClean="0"/>
              <a:t>2-3</a:t>
            </a:r>
            <a:r>
              <a:rPr lang="zh-CN" altLang="zh-CN" sz="1400" b="0" dirty="0" smtClean="0"/>
              <a:t>名数据整理员，参加物料标准的建立和编码库建立</a:t>
            </a:r>
            <a:endParaRPr lang="zh-CN" altLang="zh-CN" sz="1400" b="0" dirty="0" smtClean="0"/>
          </a:p>
          <a:p>
            <a:pPr marL="0" lvl="1" indent="0"/>
            <a:r>
              <a:rPr lang="zh-CN" altLang="zh-CN" sz="1400" b="0" dirty="0" smtClean="0"/>
              <a:t>物资数据专业审核人员</a:t>
            </a:r>
            <a:r>
              <a:rPr lang="zh-CN" altLang="en-US" sz="1400" b="0" dirty="0" smtClean="0"/>
              <a:t>各</a:t>
            </a:r>
            <a:r>
              <a:rPr lang="zh-CN" altLang="zh-CN" sz="1400" b="0" dirty="0" smtClean="0"/>
              <a:t>部门中抽取合适人员</a:t>
            </a:r>
            <a:r>
              <a:rPr lang="en-US" altLang="zh-CN" sz="1400" b="0" dirty="0" smtClean="0"/>
              <a:t>2-3</a:t>
            </a:r>
            <a:r>
              <a:rPr lang="zh-CN" altLang="zh-CN" sz="1400" b="0" dirty="0" smtClean="0"/>
              <a:t>人）作为关键用户参与物料标准制定和编码库的建立</a:t>
            </a:r>
            <a:endParaRPr lang="zh-CN" altLang="zh-CN" sz="1400" b="0" dirty="0" smtClean="0"/>
          </a:p>
          <a:p>
            <a:pPr marL="0" lvl="0" indent="0"/>
            <a:r>
              <a:rPr lang="zh-CN" altLang="zh-CN" sz="1400" dirty="0" smtClean="0"/>
              <a:t>运维阶段人员建议：</a:t>
            </a:r>
            <a:r>
              <a:rPr lang="zh-CN" altLang="zh-CN" sz="1400" b="0" dirty="0" smtClean="0"/>
              <a:t>以下是系统建设好过日常的运维人员及角色的建议</a:t>
            </a:r>
            <a:r>
              <a:rPr lang="zh-CN" altLang="en-US" sz="1400" b="0" dirty="0"/>
              <a:t>：</a:t>
            </a:r>
            <a:endParaRPr lang="zh-CN" altLang="zh-CN" sz="1400" b="0"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标题 1"/>
          <p:cNvSpPr>
            <a:spLocks noGrp="1"/>
          </p:cNvSpPr>
          <p:nvPr>
            <p:ph type="title"/>
          </p:nvPr>
        </p:nvSpPr>
        <p:spPr>
          <a:xfrm>
            <a:off x="381000" y="116632"/>
            <a:ext cx="8229600" cy="721568"/>
          </a:xfrm>
        </p:spPr>
        <p:txBody>
          <a:bodyPr/>
          <a:lstStyle/>
          <a:p>
            <a:r>
              <a:rPr lang="zh-CN" altLang="en-US" dirty="0" smtClean="0"/>
              <a:t>关键用户要求</a:t>
            </a:r>
            <a:endParaRPr lang="zh-CN" altLang="en-US" dirty="0" smtClean="0"/>
          </a:p>
        </p:txBody>
      </p:sp>
      <p:graphicFrame>
        <p:nvGraphicFramePr>
          <p:cNvPr id="5" name="图示 4"/>
          <p:cNvGraphicFramePr/>
          <p:nvPr/>
        </p:nvGraphicFramePr>
        <p:xfrm>
          <a:off x="35496" y="980728"/>
          <a:ext cx="8748464" cy="4480272"/>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pSp>
        <p:nvGrpSpPr>
          <p:cNvPr id="2" name="组合 3"/>
          <p:cNvGrpSpPr/>
          <p:nvPr/>
        </p:nvGrpSpPr>
        <p:grpSpPr bwMode="auto">
          <a:xfrm>
            <a:off x="1547813" y="4576763"/>
            <a:ext cx="6704012" cy="782637"/>
            <a:chOff x="1547668" y="2104010"/>
            <a:chExt cx="6703814" cy="782637"/>
          </a:xfrm>
          <a:solidFill>
            <a:schemeClr val="accent5">
              <a:lumMod val="40000"/>
              <a:lumOff val="60000"/>
            </a:schemeClr>
          </a:solidFill>
        </p:grpSpPr>
        <p:sp>
          <p:nvSpPr>
            <p:cNvPr id="6" name="同侧圆角矩形 5"/>
            <p:cNvSpPr/>
            <p:nvPr/>
          </p:nvSpPr>
          <p:spPr>
            <a:xfrm rot="5400000">
              <a:off x="4508256" y="-856578"/>
              <a:ext cx="782637" cy="6703814"/>
            </a:xfrm>
            <a:prstGeom prst="round2SameRect">
              <a:avLst/>
            </a:prstGeom>
            <a:grpFill/>
            <a:ln>
              <a:noFill/>
            </a:ln>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sp>
        <p:sp>
          <p:nvSpPr>
            <p:cNvPr id="7" name="同侧圆角矩形 4"/>
            <p:cNvSpPr/>
            <p:nvPr/>
          </p:nvSpPr>
          <p:spPr>
            <a:xfrm>
              <a:off x="1547668" y="2142110"/>
              <a:ext cx="6665715" cy="706437"/>
            </a:xfrm>
            <a:prstGeom prst="rect">
              <a:avLst/>
            </a:prstGeom>
            <a:solidFill>
              <a:schemeClr val="accent1">
                <a:lumMod val="20000"/>
                <a:lumOff val="80000"/>
              </a:schemeClr>
            </a:solid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247650" tIns="123825" rIns="247650" bIns="123825" spcCol="1270" anchor="ctr"/>
            <a:lstStyle/>
            <a:p>
              <a:pPr marL="171450" lvl="1" indent="-171450" defTabSz="711200">
                <a:lnSpc>
                  <a:spcPct val="90000"/>
                </a:lnSpc>
                <a:spcAft>
                  <a:spcPct val="15000"/>
                </a:spcAft>
                <a:buFontTx/>
                <a:buChar char="•"/>
                <a:defRPr/>
              </a:pPr>
              <a:r>
                <a:rPr lang="zh-CN" altLang="en-US" sz="1600" b="0" dirty="0" smtClean="0">
                  <a:latin typeface="微软雅黑" panose="020B0503020204020204" charset="-122"/>
                  <a:ea typeface="微软雅黑" panose="020B0503020204020204" charset="-122"/>
                </a:rPr>
                <a:t>要求</a:t>
              </a:r>
              <a:r>
                <a:rPr lang="zh-CN" altLang="en-US" sz="1600" b="0" dirty="0">
                  <a:latin typeface="微软雅黑" panose="020B0503020204020204" charset="-122"/>
                  <a:ea typeface="微软雅黑" panose="020B0503020204020204" charset="-122"/>
                </a:rPr>
                <a:t>具备很强的责任心，能够</a:t>
              </a:r>
              <a:r>
                <a:rPr lang="zh-CN" altLang="en-US" sz="1600" b="0" dirty="0" smtClean="0">
                  <a:latin typeface="微软雅黑" panose="020B0503020204020204" charset="-122"/>
                  <a:ea typeface="微软雅黑" panose="020B0503020204020204" charset="-122"/>
                </a:rPr>
                <a:t>将编码</a:t>
              </a:r>
              <a:r>
                <a:rPr lang="zh-CN" altLang="en-US" sz="1600" b="0" dirty="0">
                  <a:latin typeface="微软雅黑" panose="020B0503020204020204" charset="-122"/>
                  <a:ea typeface="微软雅黑" panose="020B0503020204020204" charset="-122"/>
                </a:rPr>
                <a:t>工作做为提升企业业务管理规范性的一次契机，通过标准化工</a:t>
              </a:r>
              <a:r>
                <a:rPr lang="zh-CN" altLang="en-US" sz="1600" b="0" dirty="0" smtClean="0">
                  <a:latin typeface="微软雅黑" panose="020B0503020204020204" charset="-122"/>
                  <a:ea typeface="微软雅黑" panose="020B0503020204020204" charset="-122"/>
                </a:rPr>
                <a:t>作来提升企业业务管理水平</a:t>
              </a:r>
              <a:r>
                <a:rPr lang="zh-CN" altLang="en-US" sz="1600" b="0" dirty="0">
                  <a:latin typeface="微软雅黑" panose="020B0503020204020204" charset="-122"/>
                  <a:ea typeface="微软雅黑" panose="020B0503020204020204" charset="-122"/>
                </a:rPr>
                <a:t>。</a:t>
              </a:r>
              <a:endParaRPr lang="zh-CN" altLang="en-US" sz="1600" b="0" dirty="0">
                <a:latin typeface="微软雅黑" panose="020B0503020204020204" charset="-122"/>
                <a:ea typeface="微软雅黑" panose="020B0503020204020204" charset="-122"/>
              </a:endParaRPr>
            </a:p>
          </p:txBody>
        </p:sp>
      </p:grpSp>
      <p:sp>
        <p:nvSpPr>
          <p:cNvPr id="8"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81000" y="0"/>
            <a:ext cx="8229600" cy="838200"/>
          </a:xfrm>
        </p:spPr>
        <p:txBody>
          <a:bodyPr/>
          <a:lstStyle/>
          <a:p>
            <a:pPr>
              <a:defRPr/>
            </a:pPr>
            <a:r>
              <a:rPr lang="zh-CN" altLang="en-US" dirty="0" smtClean="0">
                <a:latin typeface="微软雅黑" panose="020B0503020204020204" charset="-122"/>
                <a:ea typeface="微软雅黑" panose="020B0503020204020204" charset="-122"/>
              </a:rPr>
              <a:t>目  录</a:t>
            </a:r>
            <a:endParaRPr lang="en-US" altLang="zh-CN" dirty="0" smtClean="0">
              <a:latin typeface="微软雅黑" panose="020B0503020204020204" charset="-122"/>
              <a:ea typeface="微软雅黑" panose="020B0503020204020204" charset="-122"/>
            </a:endParaRPr>
          </a:p>
        </p:txBody>
      </p:sp>
      <p:sp>
        <p:nvSpPr>
          <p:cNvPr id="20"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
        <p:nvSpPr>
          <p:cNvPr id="16" name="AutoShape 11"/>
          <p:cNvSpPr>
            <a:spLocks noChangeArrowheads="1"/>
          </p:cNvSpPr>
          <p:nvPr/>
        </p:nvSpPr>
        <p:spPr bwMode="auto">
          <a:xfrm>
            <a:off x="2123728" y="1196752"/>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sz="1800" b="1" dirty="0" smtClean="0">
                <a:latin typeface="Arial" panose="020B0604020202020204" pitchFamily="34" charset="0"/>
                <a:cs typeface="+mn-cs"/>
              </a:rPr>
              <a:t>1</a:t>
            </a:r>
            <a:endParaRPr lang="en-GB" altLang="zh-CN" sz="1800" b="1" dirty="0">
              <a:latin typeface="Arial" panose="020B0604020202020204" pitchFamily="34" charset="0"/>
              <a:cs typeface="+mn-cs"/>
            </a:endParaRPr>
          </a:p>
        </p:txBody>
      </p:sp>
      <p:sp>
        <p:nvSpPr>
          <p:cNvPr id="17" name="AutoShape 3"/>
          <p:cNvSpPr>
            <a:spLocks noChangeArrowheads="1"/>
          </p:cNvSpPr>
          <p:nvPr/>
        </p:nvSpPr>
        <p:spPr bwMode="auto">
          <a:xfrm>
            <a:off x="2831183" y="1196752"/>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en-US" altLang="zh-CN" dirty="0" smtClean="0">
                <a:latin typeface="微软雅黑" panose="020B0503020204020204" charset="-122"/>
                <a:ea typeface="微软雅黑" panose="020B0503020204020204" charset="-122"/>
              </a:rPr>
              <a:t>A</a:t>
            </a:r>
            <a:r>
              <a:rPr lang="zh-CN" altLang="en-US" dirty="0" smtClean="0">
                <a:latin typeface="微软雅黑" panose="020B0503020204020204" charset="-122"/>
                <a:ea typeface="微软雅黑" panose="020B0503020204020204" charset="-122"/>
              </a:rPr>
              <a:t>公司介绍</a:t>
            </a:r>
            <a:endParaRPr lang="zh-CN" altLang="en-US" dirty="0">
              <a:latin typeface="微软雅黑" panose="020B0503020204020204" charset="-122"/>
              <a:ea typeface="微软雅黑" panose="020B0503020204020204" charset="-122"/>
            </a:endParaRPr>
          </a:p>
        </p:txBody>
      </p:sp>
      <p:sp>
        <p:nvSpPr>
          <p:cNvPr id="43" name="AutoShape 11"/>
          <p:cNvSpPr>
            <a:spLocks noChangeArrowheads="1"/>
          </p:cNvSpPr>
          <p:nvPr/>
        </p:nvSpPr>
        <p:spPr bwMode="auto">
          <a:xfrm>
            <a:off x="2123728" y="1819424"/>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sz="1800" b="1" dirty="0" smtClean="0">
                <a:latin typeface="Arial" panose="020B0604020202020204" pitchFamily="34" charset="0"/>
                <a:cs typeface="+mn-cs"/>
              </a:rPr>
              <a:t>2</a:t>
            </a:r>
            <a:endParaRPr lang="en-GB" altLang="zh-CN" sz="1800" b="1" dirty="0">
              <a:latin typeface="Arial" panose="020B0604020202020204" pitchFamily="34" charset="0"/>
              <a:cs typeface="+mn-cs"/>
            </a:endParaRPr>
          </a:p>
        </p:txBody>
      </p:sp>
      <p:sp>
        <p:nvSpPr>
          <p:cNvPr id="44" name="AutoShape 3"/>
          <p:cNvSpPr>
            <a:spLocks noChangeArrowheads="1"/>
          </p:cNvSpPr>
          <p:nvPr/>
        </p:nvSpPr>
        <p:spPr bwMode="auto">
          <a:xfrm>
            <a:off x="2831183" y="1819424"/>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a:latin typeface="微软雅黑" panose="020B0503020204020204" charset="-122"/>
                <a:ea typeface="微软雅黑" panose="020B0503020204020204" charset="-122"/>
              </a:rPr>
              <a:t>术语及基本</a:t>
            </a:r>
            <a:r>
              <a:rPr lang="zh-CN" altLang="en-US" dirty="0" smtClean="0">
                <a:latin typeface="微软雅黑" panose="020B0503020204020204" charset="-122"/>
                <a:ea typeface="微软雅黑" panose="020B0503020204020204" charset="-122"/>
              </a:rPr>
              <a:t>概念</a:t>
            </a:r>
            <a:endParaRPr lang="zh-CN" altLang="en-US" dirty="0">
              <a:latin typeface="微软雅黑" panose="020B0503020204020204" charset="-122"/>
              <a:ea typeface="微软雅黑" panose="020B0503020204020204" charset="-122"/>
            </a:endParaRPr>
          </a:p>
        </p:txBody>
      </p:sp>
      <p:sp>
        <p:nvSpPr>
          <p:cNvPr id="45" name="AutoShape 11"/>
          <p:cNvSpPr>
            <a:spLocks noChangeArrowheads="1"/>
          </p:cNvSpPr>
          <p:nvPr/>
        </p:nvSpPr>
        <p:spPr bwMode="auto">
          <a:xfrm>
            <a:off x="2123728" y="2522488"/>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t>3</a:t>
            </a:r>
            <a:endParaRPr lang="en-GB" altLang="zh-CN" sz="1800" b="1" dirty="0">
              <a:latin typeface="Arial" panose="020B0604020202020204" pitchFamily="34" charset="0"/>
              <a:cs typeface="+mn-cs"/>
            </a:endParaRPr>
          </a:p>
        </p:txBody>
      </p:sp>
      <p:sp>
        <p:nvSpPr>
          <p:cNvPr id="46" name="AutoShape 3"/>
          <p:cNvSpPr>
            <a:spLocks noChangeArrowheads="1"/>
          </p:cNvSpPr>
          <p:nvPr/>
        </p:nvSpPr>
        <p:spPr bwMode="auto">
          <a:xfrm>
            <a:off x="2831183" y="2522488"/>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a:latin typeface="微软雅黑" panose="020B0503020204020204" charset="-122"/>
                <a:ea typeface="微软雅黑" panose="020B0503020204020204" charset="-122"/>
              </a:rPr>
              <a:t>主数据管理系统建设思路</a:t>
            </a:r>
            <a:endParaRPr lang="zh-CN" altLang="en-US" dirty="0">
              <a:latin typeface="微软雅黑" panose="020B0503020204020204" charset="-122"/>
              <a:ea typeface="微软雅黑" panose="020B0503020204020204" charset="-122"/>
            </a:endParaRPr>
          </a:p>
        </p:txBody>
      </p:sp>
      <p:sp>
        <p:nvSpPr>
          <p:cNvPr id="49" name="AutoShape 11"/>
          <p:cNvSpPr>
            <a:spLocks noChangeArrowheads="1"/>
          </p:cNvSpPr>
          <p:nvPr/>
        </p:nvSpPr>
        <p:spPr bwMode="auto">
          <a:xfrm>
            <a:off x="2123728" y="3204468"/>
            <a:ext cx="552595" cy="432048"/>
          </a:xfrm>
          <a:prstGeom prst="roundRect">
            <a:avLst>
              <a:gd name="adj" fmla="val 16667"/>
            </a:avLst>
          </a:prstGeom>
          <a:solidFill>
            <a:schemeClr val="bg1"/>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sz="1800" b="1" dirty="0" smtClean="0">
                <a:latin typeface="Arial" panose="020B0604020202020204" pitchFamily="34" charset="0"/>
                <a:cs typeface="+mn-cs"/>
              </a:rPr>
              <a:t>4</a:t>
            </a:r>
            <a:endParaRPr lang="en-GB" altLang="zh-CN" sz="1800" b="1" dirty="0">
              <a:latin typeface="Arial" panose="020B0604020202020204" pitchFamily="34" charset="0"/>
              <a:cs typeface="+mn-cs"/>
            </a:endParaRPr>
          </a:p>
        </p:txBody>
      </p:sp>
      <p:sp>
        <p:nvSpPr>
          <p:cNvPr id="50" name="AutoShape 3"/>
          <p:cNvSpPr>
            <a:spLocks noChangeArrowheads="1"/>
          </p:cNvSpPr>
          <p:nvPr/>
        </p:nvSpPr>
        <p:spPr bwMode="auto">
          <a:xfrm>
            <a:off x="2831183" y="3204468"/>
            <a:ext cx="5413225" cy="432048"/>
          </a:xfrm>
          <a:prstGeom prst="roundRect">
            <a:avLst>
              <a:gd name="adj" fmla="val 16667"/>
            </a:avLst>
          </a:prstGeom>
          <a:solidFill>
            <a:schemeClr val="bg1"/>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en-US" altLang="zh-CN" dirty="0" smtClean="0">
                <a:latin typeface="微软雅黑" panose="020B0503020204020204" charset="-122"/>
                <a:ea typeface="微软雅黑" panose="020B0503020204020204" charset="-122"/>
              </a:rPr>
              <a:t>XX</a:t>
            </a:r>
            <a:r>
              <a:rPr lang="zh-CN" altLang="en-US" dirty="0" smtClean="0">
                <a:latin typeface="微软雅黑" panose="020B0503020204020204" charset="-122"/>
                <a:ea typeface="微软雅黑" panose="020B0503020204020204" charset="-122"/>
              </a:rPr>
              <a:t>集团主数据管理工作建议</a:t>
            </a:r>
            <a:endParaRPr lang="zh-CN" altLang="en-US" dirty="0">
              <a:latin typeface="微软雅黑" panose="020B0503020204020204" charset="-122"/>
              <a:ea typeface="微软雅黑" panose="020B0503020204020204" charset="-122"/>
            </a:endParaRPr>
          </a:p>
        </p:txBody>
      </p:sp>
      <p:sp>
        <p:nvSpPr>
          <p:cNvPr id="51" name="AutoShape 11"/>
          <p:cNvSpPr>
            <a:spLocks noChangeArrowheads="1"/>
          </p:cNvSpPr>
          <p:nvPr/>
        </p:nvSpPr>
        <p:spPr bwMode="auto">
          <a:xfrm>
            <a:off x="2123728" y="3873748"/>
            <a:ext cx="552595" cy="432048"/>
          </a:xfrm>
          <a:prstGeom prst="roundRect">
            <a:avLst>
              <a:gd name="adj" fmla="val 16667"/>
            </a:avLst>
          </a:prstGeom>
          <a:solidFill>
            <a:srgbClr val="00B0F0"/>
          </a:solidFill>
          <a:ln w="9525">
            <a:solidFill>
              <a:srgbClr val="7D8C96"/>
            </a:solidFill>
            <a:round/>
          </a:ln>
          <a:effectLst>
            <a:outerShdw dist="53882" dir="2700000" algn="ctr" rotWithShape="0">
              <a:srgbClr val="D0D0D0"/>
            </a:outerShdw>
          </a:effectLst>
        </p:spPr>
        <p:txBody>
          <a:bodyPr lIns="36000" tIns="0" rIns="36000" bIns="0" anchor="ctr"/>
          <a:lstStyle/>
          <a:p>
            <a:pPr marL="241300" indent="-241300" algn="ctr" eaLnBrk="0" hangingPunct="0">
              <a:spcBef>
                <a:spcPct val="0"/>
              </a:spcBef>
              <a:buFontTx/>
              <a:buNone/>
              <a:defRPr/>
            </a:pPr>
            <a:r>
              <a:rPr lang="en-US" altLang="zh-CN" dirty="0">
                <a:solidFill>
                  <a:schemeClr val="bg1"/>
                </a:solidFill>
              </a:rPr>
              <a:t>5</a:t>
            </a:r>
            <a:endParaRPr lang="en-GB" altLang="zh-CN" sz="1800" b="1" dirty="0">
              <a:solidFill>
                <a:schemeClr val="bg1"/>
              </a:solidFill>
              <a:latin typeface="Arial" panose="020B0604020202020204" pitchFamily="34" charset="0"/>
              <a:cs typeface="+mn-cs"/>
            </a:endParaRPr>
          </a:p>
        </p:txBody>
      </p:sp>
      <p:sp>
        <p:nvSpPr>
          <p:cNvPr id="52" name="AutoShape 3"/>
          <p:cNvSpPr>
            <a:spLocks noChangeArrowheads="1"/>
          </p:cNvSpPr>
          <p:nvPr/>
        </p:nvSpPr>
        <p:spPr bwMode="auto">
          <a:xfrm>
            <a:off x="2831183" y="3873748"/>
            <a:ext cx="5413225" cy="432048"/>
          </a:xfrm>
          <a:prstGeom prst="roundRect">
            <a:avLst>
              <a:gd name="adj" fmla="val 16667"/>
            </a:avLst>
          </a:prstGeom>
          <a:solidFill>
            <a:srgbClr val="00B0F0"/>
          </a:solidFill>
          <a:ln w="9525" algn="ctr">
            <a:solidFill>
              <a:srgbClr val="7D8C96"/>
            </a:solidFill>
            <a:round/>
          </a:ln>
          <a:effectLst>
            <a:outerShdw dist="53882" dir="2700000" algn="ctr" rotWithShape="0">
              <a:srgbClr val="D0D0D0"/>
            </a:outerShdw>
          </a:effectLst>
        </p:spPr>
        <p:txBody>
          <a:bodyPr lIns="144000" tIns="0" rIns="36000" bIns="0" anchor="ctr"/>
          <a:lstStyle/>
          <a:p>
            <a:pPr marL="241300" indent="-241300" eaLnBrk="0" hangingPunct="0"/>
            <a:r>
              <a:rPr lang="zh-CN" altLang="en-US" dirty="0" smtClean="0">
                <a:solidFill>
                  <a:schemeClr val="bg1"/>
                </a:solidFill>
                <a:latin typeface="微软雅黑" panose="020B0503020204020204" charset="-122"/>
                <a:ea typeface="微软雅黑" panose="020B0503020204020204" charset="-122"/>
              </a:rPr>
              <a:t>案例介绍</a:t>
            </a:r>
            <a:endParaRPr lang="en-GB" altLang="zh-CN" dirty="0">
              <a:solidFill>
                <a:schemeClr val="bg1"/>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589405" y="2710180"/>
            <a:ext cx="5964555" cy="645160"/>
          </a:xfrm>
          <a:prstGeom prst="rect">
            <a:avLst/>
          </a:prstGeom>
          <a:noFill/>
          <a:effectLst>
            <a:glow rad="63500">
              <a:schemeClr val="accent2">
                <a:satMod val="175000"/>
                <a:alpha val="40000"/>
              </a:schemeClr>
            </a:glow>
            <a:outerShdw blurRad="50800" dist="38100" dir="8100000" algn="tr" rotWithShape="0">
              <a:prstClr val="black">
                <a:alpha val="40000"/>
              </a:prstClr>
            </a:outerShdw>
          </a:effectLst>
        </p:spPr>
        <p:txBody>
          <a:bodyPr wrap="square" rtlCol="0">
            <a:spAutoFit/>
          </a:bodyPr>
          <a:lstStyle/>
          <a:p>
            <a:r>
              <a:rPr lang="en-US" altLang="zh-CN" sz="3600" b="0" dirty="0" smtClean="0">
                <a:ln/>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a:t>
            </a:r>
            <a:r>
              <a:rPr lang="zh-CN" sz="3600" b="0" dirty="0" smtClean="0">
                <a:ln/>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数据治理体系</a:t>
            </a:r>
            <a:r>
              <a:rPr lang="zh-CN" sz="2800" b="0" dirty="0" smtClean="0">
                <a:ln/>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公众号推荐</a:t>
            </a:r>
            <a:endParaRPr lang="zh-CN" sz="2800" b="0" dirty="0" smtClean="0">
              <a:ln/>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lvl="1">
              <a:defRPr/>
            </a:pPr>
            <a:r>
              <a:rPr lang="zh-CN" altLang="zh-CN" kern="1200" dirty="0" smtClean="0">
                <a:solidFill>
                  <a:schemeClr val="bg1"/>
                </a:solidFill>
                <a:latin typeface="微软雅黑" panose="020B0503020204020204" charset="-122"/>
                <a:ea typeface="微软雅黑" panose="020B0503020204020204" charset="-122"/>
                <a:cs typeface="+mj-cs"/>
              </a:rPr>
              <a:t>主数据应用范围及定义一览表</a:t>
            </a:r>
            <a:endParaRPr lang="zh-CN" altLang="en-US" kern="1200" dirty="0" smtClean="0">
              <a:solidFill>
                <a:schemeClr val="bg1"/>
              </a:solidFill>
              <a:latin typeface="微软雅黑" panose="020B0503020204020204" charset="-122"/>
              <a:ea typeface="微软雅黑" panose="020B0503020204020204" charset="-122"/>
              <a:cs typeface="+mj-cs"/>
            </a:endParaRPr>
          </a:p>
        </p:txBody>
      </p:sp>
      <p:graphicFrame>
        <p:nvGraphicFramePr>
          <p:cNvPr id="6" name="表格 5"/>
          <p:cNvGraphicFramePr>
            <a:graphicFrameLocks noGrp="1"/>
          </p:cNvGraphicFramePr>
          <p:nvPr/>
        </p:nvGraphicFramePr>
        <p:xfrm>
          <a:off x="323528" y="864744"/>
          <a:ext cx="8496944" cy="5372568"/>
        </p:xfrm>
        <a:graphic>
          <a:graphicData uri="http://schemas.openxmlformats.org/drawingml/2006/table">
            <a:tbl>
              <a:tblPr/>
              <a:tblGrid>
                <a:gridCol w="523283"/>
                <a:gridCol w="628845"/>
                <a:gridCol w="7344816"/>
              </a:tblGrid>
              <a:tr h="396329">
                <a:tc>
                  <a:txBody>
                    <a:bodyPr/>
                    <a:lstStyle/>
                    <a:p>
                      <a:pPr marL="266700" indent="-266700" algn="ctr">
                        <a:spcAft>
                          <a:spcPts val="0"/>
                        </a:spcAft>
                      </a:pPr>
                      <a:r>
                        <a:rPr lang="zh-CN" altLang="en-US" sz="1400" b="1" dirty="0" smtClean="0">
                          <a:latin typeface="微软雅黑" panose="020B0503020204020204" charset="-122"/>
                          <a:ea typeface="微软雅黑" panose="020B0503020204020204" charset="-122"/>
                        </a:rPr>
                        <a:t>序号</a:t>
                      </a:r>
                      <a:endParaRPr lang="zh-CN" sz="1400" b="1" dirty="0">
                        <a:latin typeface="微软雅黑" panose="020B0503020204020204" charset="-122"/>
                        <a:ea typeface="微软雅黑" panose="020B0503020204020204" charset="-122"/>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266700" algn="l">
                        <a:spcAft>
                          <a:spcPts val="0"/>
                        </a:spcAft>
                      </a:pPr>
                      <a:r>
                        <a:rPr lang="zh-CN" altLang="en-US" sz="1400" b="1" dirty="0" smtClean="0">
                          <a:latin typeface="微软雅黑" panose="020B0503020204020204" charset="-122"/>
                          <a:ea typeface="微软雅黑" panose="020B0503020204020204" charset="-122"/>
                        </a:rPr>
                        <a:t>类别</a:t>
                      </a:r>
                      <a:endParaRPr lang="zh-CN" sz="1400" b="1" dirty="0">
                        <a:latin typeface="微软雅黑" panose="020B0503020204020204" charset="-122"/>
                        <a:ea typeface="微软雅黑" panose="020B0503020204020204" charset="-122"/>
                      </a:endParaRPr>
                    </a:p>
                  </a:txBody>
                  <a:tcPr marL="313" marR="313" marT="3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indent="0" algn="ctr">
                        <a:spcAft>
                          <a:spcPts val="0"/>
                        </a:spcAft>
                      </a:pPr>
                      <a:r>
                        <a:rPr lang="zh-CN" altLang="en-US" sz="1400" b="1" dirty="0" smtClean="0">
                          <a:latin typeface="微软雅黑" panose="020B0503020204020204" charset="-122"/>
                          <a:ea typeface="微软雅黑" panose="020B0503020204020204" charset="-122"/>
                        </a:rPr>
                        <a:t>应用范围及定义</a:t>
                      </a:r>
                      <a:endParaRPr lang="zh-CN" sz="1400" b="1" dirty="0">
                        <a:latin typeface="微软雅黑" panose="020B0503020204020204" charset="-122"/>
                        <a:ea typeface="微软雅黑" panose="020B0503020204020204" charset="-122"/>
                      </a:endParaRPr>
                    </a:p>
                  </a:txBody>
                  <a:tcPr marL="313" marR="313" marT="3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439638">
                <a:tc rowSpan="6">
                  <a:txBody>
                    <a:bodyPr/>
                    <a:lstStyle/>
                    <a:p>
                      <a:pPr marL="266700" indent="-266700" algn="ctr">
                        <a:spcAft>
                          <a:spcPts val="0"/>
                        </a:spcAft>
                      </a:pPr>
                      <a:r>
                        <a:rPr lang="en-US" sz="1400" b="1" dirty="0">
                          <a:latin typeface="微软雅黑" panose="020B0503020204020204" charset="-122"/>
                          <a:ea typeface="微软雅黑" panose="020B0503020204020204" charset="-122"/>
                        </a:rPr>
                        <a:t>1</a:t>
                      </a:r>
                      <a:endParaRPr lang="zh-CN" sz="1400" b="1" dirty="0">
                        <a:latin typeface="微软雅黑" panose="020B0503020204020204" charset="-122"/>
                        <a:ea typeface="微软雅黑" panose="020B0503020204020204" charset="-122"/>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marL="266700" algn="l">
                        <a:spcAft>
                          <a:spcPts val="0"/>
                        </a:spcAft>
                      </a:pPr>
                      <a:r>
                        <a:rPr lang="zh-CN" sz="1400" b="1" dirty="0">
                          <a:latin typeface="微软雅黑" panose="020B0503020204020204" charset="-122"/>
                          <a:ea typeface="微软雅黑" panose="020B0503020204020204" charset="-122"/>
                        </a:rPr>
                        <a:t>物料</a:t>
                      </a:r>
                      <a:endParaRPr lang="zh-CN" sz="1400" b="1" dirty="0">
                        <a:latin typeface="微软雅黑" panose="020B0503020204020204" charset="-122"/>
                        <a:ea typeface="微软雅黑" panose="020B0503020204020204" charset="-122"/>
                      </a:endParaRPr>
                    </a:p>
                  </a:txBody>
                  <a:tcPr marL="313" marR="313" marT="3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spcAft>
                          <a:spcPts val="0"/>
                        </a:spcAft>
                      </a:pPr>
                      <a:r>
                        <a:rPr lang="zh-CN" altLang="en-US" sz="1400" b="1" dirty="0" smtClean="0">
                          <a:latin typeface="微软雅黑" panose="020B0503020204020204" charset="-122"/>
                          <a:ea typeface="微软雅黑" panose="020B0503020204020204" charset="-122"/>
                        </a:rPr>
                        <a:t>定义：</a:t>
                      </a:r>
                      <a:r>
                        <a:rPr lang="zh-CN" sz="1400" dirty="0" smtClean="0">
                          <a:latin typeface="微软雅黑" panose="020B0503020204020204" charset="-122"/>
                          <a:ea typeface="微软雅黑" panose="020B0503020204020204" charset="-122"/>
                        </a:rPr>
                        <a:t>物料</a:t>
                      </a:r>
                      <a:r>
                        <a:rPr lang="zh-CN" sz="1400" dirty="0">
                          <a:latin typeface="微软雅黑" panose="020B0503020204020204" charset="-122"/>
                          <a:ea typeface="微软雅黑" panose="020B0503020204020204" charset="-122"/>
                        </a:rPr>
                        <a:t>的分类对象</a:t>
                      </a:r>
                      <a:r>
                        <a:rPr lang="zh-CN" sz="1400" dirty="0" smtClean="0">
                          <a:latin typeface="微软雅黑" panose="020B0503020204020204" charset="-122"/>
                          <a:ea typeface="微软雅黑" panose="020B0503020204020204" charset="-122"/>
                        </a:rPr>
                        <a:t>是生产、设计</a:t>
                      </a:r>
                      <a:r>
                        <a:rPr lang="zh-CN" altLang="en-US" sz="1400" dirty="0">
                          <a:latin typeface="微软雅黑" panose="020B0503020204020204" charset="-122"/>
                          <a:ea typeface="微软雅黑" panose="020B0503020204020204" charset="-122"/>
                        </a:rPr>
                        <a:t>和</a:t>
                      </a:r>
                      <a:r>
                        <a:rPr lang="zh-CN" sz="1400" dirty="0" smtClean="0">
                          <a:latin typeface="微软雅黑" panose="020B0503020204020204" charset="-122"/>
                          <a:ea typeface="微软雅黑" panose="020B0503020204020204" charset="-122"/>
                        </a:rPr>
                        <a:t>销售等</a:t>
                      </a:r>
                      <a:r>
                        <a:rPr lang="zh-CN" sz="1400" dirty="0">
                          <a:latin typeface="微软雅黑" panose="020B0503020204020204" charset="-122"/>
                          <a:ea typeface="微软雅黑" panose="020B0503020204020204" charset="-122"/>
                        </a:rPr>
                        <a:t>所涉及的全部物料。我们把物料按使用分成物资类物料、产品类物料（成品、中间产品</a:t>
                      </a:r>
                      <a:r>
                        <a:rPr lang="zh-CN" sz="1400" dirty="0" smtClean="0">
                          <a:latin typeface="微软雅黑" panose="020B0503020204020204" charset="-122"/>
                          <a:ea typeface="微软雅黑" panose="020B0503020204020204" charset="-122"/>
                        </a:rPr>
                        <a:t>和和产品</a:t>
                      </a:r>
                      <a:r>
                        <a:rPr lang="zh-CN" sz="1400" dirty="0">
                          <a:latin typeface="微软雅黑" panose="020B0503020204020204" charset="-122"/>
                          <a:ea typeface="微软雅黑" panose="020B0503020204020204" charset="-122"/>
                        </a:rPr>
                        <a:t>废次品）和服务类物料。</a:t>
                      </a:r>
                      <a:endParaRPr lang="zh-CN" sz="1400" dirty="0">
                        <a:latin typeface="微软雅黑" panose="020B0503020204020204" charset="-122"/>
                        <a:ea typeface="微软雅黑" panose="020B0503020204020204" charset="-122"/>
                      </a:endParaRPr>
                    </a:p>
                  </a:txBody>
                  <a:tcPr marL="313" marR="313" marT="3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7710">
                <a:tc vMerge="1">
                  <a:tcPr/>
                </a:tc>
                <a:tc vMerge="1">
                  <a:tcPr/>
                </a:tc>
                <a:tc>
                  <a:txBody>
                    <a:bodyPr/>
                    <a:lstStyle/>
                    <a:p>
                      <a:pPr marL="0" indent="0">
                        <a:spcAft>
                          <a:spcPts val="0"/>
                        </a:spcAft>
                      </a:pPr>
                      <a:r>
                        <a:rPr lang="zh-CN" altLang="zh-CN" sz="1400" b="1" kern="1200" dirty="0" smtClean="0">
                          <a:solidFill>
                            <a:schemeClr val="tx1"/>
                          </a:solidFill>
                          <a:latin typeface="微软雅黑" panose="020B0503020204020204" charset="-122"/>
                          <a:ea typeface="微软雅黑" panose="020B0503020204020204" charset="-122"/>
                          <a:cs typeface="+mn-cs"/>
                        </a:rPr>
                        <a:t>原材料</a:t>
                      </a:r>
                      <a:r>
                        <a:rPr lang="en-US" altLang="zh-CN" sz="1400" b="1" kern="1200" dirty="0" smtClean="0">
                          <a:solidFill>
                            <a:schemeClr val="tx1"/>
                          </a:solidFill>
                          <a:latin typeface="微软雅黑" panose="020B0503020204020204" charset="-122"/>
                          <a:ea typeface="微软雅黑" panose="020B0503020204020204" charset="-122"/>
                          <a:cs typeface="+mn-cs"/>
                        </a:rPr>
                        <a:t>/</a:t>
                      </a:r>
                      <a:r>
                        <a:rPr lang="zh-CN" altLang="zh-CN" sz="1400" b="1" kern="1200" dirty="0" smtClean="0">
                          <a:solidFill>
                            <a:schemeClr val="tx1"/>
                          </a:solidFill>
                          <a:latin typeface="微软雅黑" panose="020B0503020204020204" charset="-122"/>
                          <a:ea typeface="微软雅黑" panose="020B0503020204020204" charset="-122"/>
                          <a:cs typeface="+mn-cs"/>
                        </a:rPr>
                        <a:t>外购件</a:t>
                      </a:r>
                      <a:r>
                        <a:rPr lang="zh-CN" altLang="en-US" sz="1400" b="1" kern="1200" dirty="0" smtClean="0">
                          <a:solidFill>
                            <a:schemeClr val="tx1"/>
                          </a:solidFill>
                          <a:latin typeface="微软雅黑" panose="020B0503020204020204" charset="-122"/>
                          <a:ea typeface="微软雅黑" panose="020B0503020204020204" charset="-122"/>
                          <a:cs typeface="+mn-cs"/>
                        </a:rPr>
                        <a:t>物料：</a:t>
                      </a:r>
                      <a:r>
                        <a:rPr lang="zh-CN" altLang="zh-CN" sz="1400" kern="1200" dirty="0" smtClean="0">
                          <a:solidFill>
                            <a:schemeClr val="tx1"/>
                          </a:solidFill>
                          <a:latin typeface="微软雅黑" panose="020B0503020204020204" charset="-122"/>
                          <a:ea typeface="微软雅黑" panose="020B0503020204020204" charset="-122"/>
                          <a:cs typeface="+mn-cs"/>
                        </a:rPr>
                        <a:t>无须集团公司提供图样，由采购直接购入，不经 </a:t>
                      </a:r>
                      <a:r>
                        <a:rPr lang="en-US" altLang="zh-CN" sz="1400" kern="1200" dirty="0" smtClean="0">
                          <a:solidFill>
                            <a:schemeClr val="tx1"/>
                          </a:solidFill>
                          <a:latin typeface="微软雅黑" panose="020B0503020204020204" charset="-122"/>
                          <a:ea typeface="微软雅黑" panose="020B0503020204020204" charset="-122"/>
                          <a:cs typeface="+mn-cs"/>
                        </a:rPr>
                        <a:t>(</a:t>
                      </a:r>
                      <a:r>
                        <a:rPr lang="zh-CN" altLang="zh-CN" sz="1400" kern="1200" dirty="0" smtClean="0">
                          <a:solidFill>
                            <a:schemeClr val="tx1"/>
                          </a:solidFill>
                          <a:latin typeface="微软雅黑" panose="020B0503020204020204" charset="-122"/>
                          <a:ea typeface="微软雅黑" panose="020B0503020204020204" charset="-122"/>
                          <a:cs typeface="+mn-cs"/>
                        </a:rPr>
                        <a:t>集团公司内部</a:t>
                      </a:r>
                      <a:r>
                        <a:rPr lang="en-US" altLang="zh-CN" sz="1400" kern="1200" dirty="0" smtClean="0">
                          <a:solidFill>
                            <a:schemeClr val="tx1"/>
                          </a:solidFill>
                          <a:latin typeface="微软雅黑" panose="020B0503020204020204" charset="-122"/>
                          <a:ea typeface="微软雅黑" panose="020B0503020204020204" charset="-122"/>
                          <a:cs typeface="+mn-cs"/>
                        </a:rPr>
                        <a:t>) </a:t>
                      </a:r>
                      <a:r>
                        <a:rPr lang="zh-CN" altLang="zh-CN" sz="1400" kern="1200" dirty="0" smtClean="0">
                          <a:solidFill>
                            <a:schemeClr val="tx1"/>
                          </a:solidFill>
                          <a:latin typeface="微软雅黑" panose="020B0503020204020204" charset="-122"/>
                          <a:ea typeface="微软雅黑" panose="020B0503020204020204" charset="-122"/>
                          <a:cs typeface="+mn-cs"/>
                        </a:rPr>
                        <a:t>再加工即达到要求状态，直接（或经过必要的再处理）用于部件、组件或产品装配的机、电、液、仪等</a:t>
                      </a:r>
                      <a:r>
                        <a:rPr lang="zh-CN" altLang="zh-CN" sz="1400" b="1" kern="1200" dirty="0" smtClean="0">
                          <a:solidFill>
                            <a:schemeClr val="tx1"/>
                          </a:solidFill>
                          <a:latin typeface="微软雅黑" panose="020B0503020204020204" charset="-122"/>
                          <a:ea typeface="微软雅黑" panose="020B0503020204020204" charset="-122"/>
                          <a:cs typeface="+mn-cs"/>
                        </a:rPr>
                        <a:t>配套件</a:t>
                      </a:r>
                      <a:r>
                        <a:rPr lang="zh-CN" altLang="en-US" sz="1400" kern="1200" dirty="0" smtClean="0">
                          <a:solidFill>
                            <a:schemeClr val="tx1"/>
                          </a:solidFill>
                          <a:latin typeface="微软雅黑" panose="020B0503020204020204" charset="-122"/>
                          <a:ea typeface="微软雅黑" panose="020B0503020204020204" charset="-122"/>
                          <a:cs typeface="+mn-cs"/>
                        </a:rPr>
                        <a:t>、</a:t>
                      </a:r>
                      <a:r>
                        <a:rPr lang="zh-CN" altLang="zh-CN" sz="1400" b="1" kern="1200" dirty="0" smtClean="0">
                          <a:solidFill>
                            <a:schemeClr val="tx1"/>
                          </a:solidFill>
                          <a:latin typeface="微软雅黑" panose="020B0503020204020204" charset="-122"/>
                          <a:ea typeface="微软雅黑" panose="020B0503020204020204" charset="-122"/>
                          <a:cs typeface="+mn-cs"/>
                        </a:rPr>
                        <a:t>原材料</a:t>
                      </a:r>
                      <a:r>
                        <a:rPr lang="zh-CN" altLang="en-US" sz="1400" b="1" kern="1200" dirty="0" smtClean="0">
                          <a:solidFill>
                            <a:schemeClr val="tx1"/>
                          </a:solidFill>
                          <a:latin typeface="微软雅黑" panose="020B0503020204020204" charset="-122"/>
                          <a:ea typeface="微软雅黑" panose="020B0503020204020204" charset="-122"/>
                          <a:cs typeface="+mn-cs"/>
                        </a:rPr>
                        <a:t>、非金属件、标准件、办公用品等</a:t>
                      </a:r>
                      <a:r>
                        <a:rPr lang="zh-CN" altLang="zh-CN" sz="1400" kern="1200" dirty="0" smtClean="0">
                          <a:solidFill>
                            <a:schemeClr val="tx1"/>
                          </a:solidFill>
                          <a:latin typeface="微软雅黑" panose="020B0503020204020204" charset="-122"/>
                          <a:ea typeface="微软雅黑" panose="020B0503020204020204" charset="-122"/>
                          <a:cs typeface="+mn-cs"/>
                        </a:rPr>
                        <a:t>。</a:t>
                      </a:r>
                      <a:r>
                        <a:rPr lang="zh-CN" altLang="zh-CN" sz="1400" b="1" kern="1200" dirty="0" smtClean="0">
                          <a:solidFill>
                            <a:schemeClr val="tx1"/>
                          </a:solidFill>
                          <a:latin typeface="微软雅黑" panose="020B0503020204020204" charset="-122"/>
                          <a:ea typeface="微软雅黑" panose="020B0503020204020204" charset="-122"/>
                          <a:cs typeface="+mn-cs"/>
                        </a:rPr>
                        <a:t>原材料的范围</a:t>
                      </a:r>
                      <a:r>
                        <a:rPr lang="zh-CN" altLang="en-US" sz="1400" b="1" kern="1200" dirty="0" smtClean="0">
                          <a:solidFill>
                            <a:schemeClr val="tx1"/>
                          </a:solidFill>
                          <a:latin typeface="微软雅黑" panose="020B0503020204020204" charset="-122"/>
                          <a:ea typeface="微软雅黑" panose="020B0503020204020204" charset="-122"/>
                          <a:cs typeface="+mn-cs"/>
                        </a:rPr>
                        <a:t>：</a:t>
                      </a:r>
                      <a:r>
                        <a:rPr lang="zh-CN" altLang="zh-CN" sz="1400" kern="1200" dirty="0" smtClean="0">
                          <a:solidFill>
                            <a:schemeClr val="tx1"/>
                          </a:solidFill>
                          <a:latin typeface="微软雅黑" panose="020B0503020204020204" charset="-122"/>
                          <a:ea typeface="微软雅黑" panose="020B0503020204020204" charset="-122"/>
                          <a:cs typeface="+mn-cs"/>
                        </a:rPr>
                        <a:t>包括各种</a:t>
                      </a:r>
                      <a:r>
                        <a:rPr lang="zh-CN" altLang="en-US" sz="1400" kern="1200" dirty="0" smtClean="0">
                          <a:solidFill>
                            <a:schemeClr val="tx1"/>
                          </a:solidFill>
                          <a:latin typeface="微软雅黑" panose="020B0503020204020204" charset="-122"/>
                          <a:ea typeface="微软雅黑" panose="020B0503020204020204" charset="-122"/>
                          <a:cs typeface="+mn-cs"/>
                        </a:rPr>
                        <a:t>钢材、</a:t>
                      </a:r>
                      <a:r>
                        <a:rPr lang="zh-CN" altLang="zh-CN" sz="1400" kern="1200" dirty="0" smtClean="0">
                          <a:solidFill>
                            <a:schemeClr val="tx1"/>
                          </a:solidFill>
                          <a:latin typeface="微软雅黑" panose="020B0503020204020204" charset="-122"/>
                          <a:ea typeface="微软雅黑" panose="020B0503020204020204" charset="-122"/>
                          <a:cs typeface="+mn-cs"/>
                        </a:rPr>
                        <a:t>铸造材料</a:t>
                      </a:r>
                      <a:r>
                        <a:rPr lang="zh-CN" altLang="en-US" sz="1400" kern="1200" dirty="0" smtClean="0">
                          <a:solidFill>
                            <a:schemeClr val="tx1"/>
                          </a:solidFill>
                          <a:latin typeface="微软雅黑" panose="020B0503020204020204" charset="-122"/>
                          <a:ea typeface="微软雅黑" panose="020B0503020204020204" charset="-122"/>
                          <a:cs typeface="+mn-cs"/>
                        </a:rPr>
                        <a:t>、</a:t>
                      </a:r>
                      <a:r>
                        <a:rPr lang="zh-CN" altLang="zh-CN" sz="1400" kern="1200" dirty="0" smtClean="0">
                          <a:solidFill>
                            <a:schemeClr val="tx1"/>
                          </a:solidFill>
                          <a:latin typeface="微软雅黑" panose="020B0503020204020204" charset="-122"/>
                          <a:ea typeface="微软雅黑" panose="020B0503020204020204" charset="-122"/>
                          <a:cs typeface="+mn-cs"/>
                        </a:rPr>
                        <a:t>生产原料、型材、外购工具、辅助材料等</a:t>
                      </a:r>
                      <a:r>
                        <a:rPr lang="zh-CN" altLang="en-US" sz="1400" kern="1200" dirty="0" smtClean="0">
                          <a:solidFill>
                            <a:schemeClr val="tx1"/>
                          </a:solidFill>
                          <a:latin typeface="微软雅黑" panose="020B0503020204020204" charset="-122"/>
                          <a:ea typeface="微软雅黑" panose="020B0503020204020204" charset="-122"/>
                          <a:cs typeface="+mn-cs"/>
                        </a:rPr>
                        <a:t>。</a:t>
                      </a:r>
                      <a:endParaRPr lang="zh-CN" altLang="zh-CN" sz="1400" b="1" kern="1200" dirty="0">
                        <a:solidFill>
                          <a:schemeClr val="tx1"/>
                        </a:solidFill>
                        <a:latin typeface="微软雅黑" panose="020B0503020204020204" charset="-122"/>
                        <a:ea typeface="微软雅黑" panose="020B0503020204020204" charset="-122"/>
                        <a:cs typeface="+mn-cs"/>
                      </a:endParaRPr>
                    </a:p>
                  </a:txBody>
                  <a:tcPr marL="313" marR="313" marT="3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591">
                <a:tc vMerge="1">
                  <a:tcPr/>
                </a:tc>
                <a:tc vMerge="1">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zh-CN" sz="1400" b="1" kern="1200" dirty="0" smtClean="0">
                          <a:solidFill>
                            <a:schemeClr val="tx1"/>
                          </a:solidFill>
                          <a:latin typeface="微软雅黑" panose="020B0503020204020204" charset="-122"/>
                          <a:ea typeface="微软雅黑" panose="020B0503020204020204" charset="-122"/>
                          <a:cs typeface="+mn-cs"/>
                        </a:rPr>
                        <a:t>外协件物料</a:t>
                      </a:r>
                      <a:r>
                        <a:rPr lang="zh-CN" altLang="zh-CN" sz="1400" dirty="0" smtClean="0">
                          <a:latin typeface="微软雅黑" panose="020B0503020204020204" charset="-122"/>
                          <a:ea typeface="微软雅黑" panose="020B0503020204020204" charset="-122"/>
                        </a:rPr>
                        <a:t>：</a:t>
                      </a:r>
                      <a:r>
                        <a:rPr lang="zh-CN" altLang="zh-CN" sz="1400" kern="1200" dirty="0" smtClean="0">
                          <a:solidFill>
                            <a:schemeClr val="tx1"/>
                          </a:solidFill>
                          <a:latin typeface="微软雅黑" panose="020B0503020204020204" charset="-122"/>
                          <a:ea typeface="微软雅黑" panose="020B0503020204020204" charset="-122"/>
                          <a:cs typeface="+mn-cs"/>
                        </a:rPr>
                        <a:t>图号件。企业自己设计图纸，但不加工此类零件，由外面企业来加工。</a:t>
                      </a:r>
                      <a:endParaRPr lang="zh-CN" altLang="zh-CN" sz="1400" dirty="0">
                        <a:latin typeface="微软雅黑" panose="020B0503020204020204" charset="-122"/>
                        <a:ea typeface="微软雅黑" panose="020B0503020204020204" charset="-122"/>
                      </a:endParaRPr>
                    </a:p>
                  </a:txBody>
                  <a:tcPr marL="313" marR="313" marT="3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9009">
                <a:tc vMerge="1">
                  <a:tcPr/>
                </a:tc>
                <a:tc vMerge="1">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zh-CN" sz="1400" b="1" kern="1200" dirty="0" smtClean="0">
                          <a:solidFill>
                            <a:schemeClr val="tx1"/>
                          </a:solidFill>
                          <a:latin typeface="微软雅黑" panose="020B0503020204020204" charset="-122"/>
                          <a:ea typeface="微软雅黑" panose="020B0503020204020204" charset="-122"/>
                          <a:cs typeface="+mn-cs"/>
                        </a:rPr>
                        <a:t>自制件物料</a:t>
                      </a:r>
                      <a:r>
                        <a:rPr lang="zh-CN" altLang="en-US" sz="1400" b="1" kern="1200" dirty="0" smtClean="0">
                          <a:solidFill>
                            <a:schemeClr val="tx1"/>
                          </a:solidFill>
                          <a:latin typeface="微软雅黑" panose="020B0503020204020204" charset="-122"/>
                          <a:ea typeface="微软雅黑" panose="020B0503020204020204" charset="-122"/>
                          <a:cs typeface="+mn-cs"/>
                        </a:rPr>
                        <a:t>：</a:t>
                      </a:r>
                      <a:r>
                        <a:rPr lang="zh-CN" altLang="zh-CN" sz="1400" b="1" kern="1200" dirty="0" smtClean="0">
                          <a:solidFill>
                            <a:schemeClr val="tx1"/>
                          </a:solidFill>
                          <a:latin typeface="微软雅黑" panose="020B0503020204020204" charset="-122"/>
                          <a:ea typeface="微软雅黑" panose="020B0503020204020204" charset="-122"/>
                          <a:cs typeface="+mn-cs"/>
                        </a:rPr>
                        <a:t>图号件</a:t>
                      </a:r>
                      <a:r>
                        <a:rPr lang="zh-CN" altLang="en-US" sz="1400" b="1" kern="1200" dirty="0" smtClean="0">
                          <a:solidFill>
                            <a:schemeClr val="tx1"/>
                          </a:solidFill>
                          <a:latin typeface="微软雅黑" panose="020B0503020204020204" charset="-122"/>
                          <a:ea typeface="微软雅黑" panose="020B0503020204020204" charset="-122"/>
                          <a:cs typeface="+mn-cs"/>
                        </a:rPr>
                        <a:t>。</a:t>
                      </a:r>
                      <a:r>
                        <a:rPr lang="zh-CN" altLang="zh-CN" sz="1400" kern="1200" dirty="0" smtClean="0">
                          <a:solidFill>
                            <a:schemeClr val="tx1"/>
                          </a:solidFill>
                          <a:latin typeface="微软雅黑" panose="020B0503020204020204" charset="-122"/>
                          <a:ea typeface="微软雅黑" panose="020B0503020204020204" charset="-122"/>
                          <a:cs typeface="+mn-cs"/>
                        </a:rPr>
                        <a:t>成品、部件、零件</a:t>
                      </a:r>
                      <a:r>
                        <a:rPr lang="zh-CN" altLang="en-US" sz="1400" kern="1200" dirty="0" smtClean="0">
                          <a:solidFill>
                            <a:schemeClr val="tx1"/>
                          </a:solidFill>
                          <a:latin typeface="微软雅黑" panose="020B0503020204020204" charset="-122"/>
                          <a:ea typeface="微软雅黑" panose="020B0503020204020204" charset="-122"/>
                          <a:cs typeface="+mn-cs"/>
                        </a:rPr>
                        <a:t>、</a:t>
                      </a:r>
                      <a:r>
                        <a:rPr lang="zh-CN" altLang="zh-CN" sz="1400" kern="1200" dirty="0" smtClean="0">
                          <a:solidFill>
                            <a:schemeClr val="tx1"/>
                          </a:solidFill>
                          <a:latin typeface="微软雅黑" panose="020B0503020204020204" charset="-122"/>
                          <a:ea typeface="微软雅黑" panose="020B0503020204020204" charset="-122"/>
                          <a:cs typeface="+mn-cs"/>
                        </a:rPr>
                        <a:t>自制工装。由企业自己生产的产成品、自制半成品。</a:t>
                      </a:r>
                      <a:r>
                        <a:rPr lang="zh-CN" altLang="en-US" sz="1400" b="1" kern="1200" dirty="0" smtClean="0">
                          <a:solidFill>
                            <a:schemeClr val="tx1"/>
                          </a:solidFill>
                          <a:latin typeface="微软雅黑" panose="020B0503020204020204" charset="-122"/>
                          <a:ea typeface="微软雅黑" panose="020B0503020204020204" charset="-122"/>
                          <a:cs typeface="+mn-cs"/>
                        </a:rPr>
                        <a:t>无图号件：</a:t>
                      </a:r>
                      <a:r>
                        <a:rPr lang="zh-CN" altLang="en-US" sz="1400" kern="1200" dirty="0" smtClean="0">
                          <a:solidFill>
                            <a:schemeClr val="tx1"/>
                          </a:solidFill>
                          <a:latin typeface="微软雅黑" panose="020B0503020204020204" charset="-122"/>
                          <a:ea typeface="微软雅黑" panose="020B0503020204020204" charset="-122"/>
                          <a:cs typeface="+mn-cs"/>
                        </a:rPr>
                        <a:t>一些毛坯件只提供外形尺寸，并不画工程图，需企业自己生产。</a:t>
                      </a:r>
                      <a:endParaRPr lang="zh-CN" altLang="zh-CN" sz="1400" dirty="0" smtClean="0">
                        <a:latin typeface="微软雅黑" panose="020B0503020204020204" charset="-122"/>
                        <a:ea typeface="微软雅黑" panose="020B0503020204020204" charset="-122"/>
                      </a:endParaRPr>
                    </a:p>
                  </a:txBody>
                  <a:tcPr marL="313" marR="313" marT="3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7710">
                <a:tc vMerge="1">
                  <a:tcPr/>
                </a:tc>
                <a:tc vMerge="1">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zh-CN" sz="1400" b="1" kern="1200" dirty="0" smtClean="0">
                          <a:solidFill>
                            <a:schemeClr val="tx1"/>
                          </a:solidFill>
                          <a:latin typeface="微软雅黑" panose="020B0503020204020204" charset="-122"/>
                          <a:ea typeface="微软雅黑" panose="020B0503020204020204" charset="-122"/>
                          <a:cs typeface="+mn-cs"/>
                        </a:rPr>
                        <a:t>虚拟件</a:t>
                      </a:r>
                      <a:r>
                        <a:rPr lang="zh-CN" altLang="en-US" sz="1400" b="1" kern="1200" dirty="0" smtClean="0">
                          <a:solidFill>
                            <a:schemeClr val="tx1"/>
                          </a:solidFill>
                          <a:latin typeface="微软雅黑" panose="020B0503020204020204" charset="-122"/>
                          <a:ea typeface="微软雅黑" panose="020B0503020204020204" charset="-122"/>
                          <a:cs typeface="+mn-cs"/>
                        </a:rPr>
                        <a:t>：</a:t>
                      </a:r>
                      <a:r>
                        <a:rPr lang="zh-CN" altLang="zh-CN" sz="1400" kern="1200" dirty="0" smtClean="0">
                          <a:solidFill>
                            <a:schemeClr val="tx1"/>
                          </a:solidFill>
                          <a:latin typeface="微软雅黑" panose="020B0503020204020204" charset="-122"/>
                          <a:ea typeface="微软雅黑" panose="020B0503020204020204" charset="-122"/>
                          <a:cs typeface="+mn-cs"/>
                        </a:rPr>
                        <a:t>虚拟件是指一些假想的物料项目，实际上不生产或不存在。它是把一些相关的零部件组合在一起，并指定一个人为的物料号。虚拟件在库存交易中没有需求</a:t>
                      </a:r>
                      <a:r>
                        <a:rPr lang="zh-CN" altLang="en-US" sz="1400" kern="1200" dirty="0" smtClean="0">
                          <a:solidFill>
                            <a:schemeClr val="tx1"/>
                          </a:solidFill>
                          <a:latin typeface="微软雅黑" panose="020B0503020204020204" charset="-122"/>
                          <a:ea typeface="微软雅黑" panose="020B0503020204020204" charset="-122"/>
                          <a:cs typeface="+mn-cs"/>
                        </a:rPr>
                        <a:t>，</a:t>
                      </a:r>
                      <a:r>
                        <a:rPr lang="zh-CN" altLang="zh-CN" sz="1400" kern="1200" dirty="0" smtClean="0">
                          <a:solidFill>
                            <a:schemeClr val="tx1"/>
                          </a:solidFill>
                          <a:latin typeface="微软雅黑" panose="020B0503020204020204" charset="-122"/>
                          <a:ea typeface="微软雅黑" panose="020B0503020204020204" charset="-122"/>
                          <a:cs typeface="+mn-cs"/>
                        </a:rPr>
                        <a:t>但一般看来在</a:t>
                      </a:r>
                      <a:r>
                        <a:rPr lang="en-US" altLang="zh-CN" sz="1400" kern="1200" dirty="0" smtClean="0">
                          <a:solidFill>
                            <a:schemeClr val="tx1"/>
                          </a:solidFill>
                          <a:latin typeface="微软雅黑" panose="020B0503020204020204" charset="-122"/>
                          <a:ea typeface="微软雅黑" panose="020B0503020204020204" charset="-122"/>
                          <a:cs typeface="+mn-cs"/>
                        </a:rPr>
                        <a:t>BOM</a:t>
                      </a:r>
                      <a:r>
                        <a:rPr lang="zh-CN" altLang="zh-CN" sz="1400" kern="1200" dirty="0" smtClean="0">
                          <a:solidFill>
                            <a:schemeClr val="tx1"/>
                          </a:solidFill>
                          <a:latin typeface="微软雅黑" panose="020B0503020204020204" charset="-122"/>
                          <a:ea typeface="微软雅黑" panose="020B0503020204020204" charset="-122"/>
                          <a:cs typeface="+mn-cs"/>
                        </a:rPr>
                        <a:t>中对这种物料仍有需要，当运行生产计划时，此类物料不产生生产订单，同时也没有出入库交易，只在车间里直接流转，此类物料的应用使生产管理、库房管理的业务处理更加合理、简单。</a:t>
                      </a:r>
                      <a:endParaRPr lang="zh-CN" altLang="zh-CN" sz="1400" b="1" kern="1200" dirty="0" smtClean="0">
                        <a:solidFill>
                          <a:schemeClr val="tx1"/>
                        </a:solidFill>
                        <a:latin typeface="微软雅黑" panose="020B0503020204020204" charset="-122"/>
                        <a:ea typeface="微软雅黑" panose="020B0503020204020204" charset="-122"/>
                        <a:cs typeface="+mn-cs"/>
                      </a:endParaRPr>
                    </a:p>
                  </a:txBody>
                  <a:tcPr marL="313" marR="313" marT="3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3282">
                <a:tc vMerge="1">
                  <a:tcPr/>
                </a:tc>
                <a:tc vMerge="1">
                  <a:tcPr/>
                </a:tc>
                <a:tc>
                  <a:txBody>
                    <a:bodyPr/>
                    <a:lstStyle/>
                    <a:p>
                      <a:pPr marL="0" indent="0">
                        <a:spcAft>
                          <a:spcPts val="0"/>
                        </a:spcAft>
                      </a:pPr>
                      <a:r>
                        <a:rPr lang="zh-CN" altLang="zh-CN" sz="1400" b="1" dirty="0" smtClean="0">
                          <a:latin typeface="微软雅黑" panose="020B0503020204020204" charset="-122"/>
                          <a:ea typeface="微软雅黑" panose="020B0503020204020204" charset="-122"/>
                        </a:rPr>
                        <a:t>服务类物料</a:t>
                      </a:r>
                      <a:r>
                        <a:rPr lang="zh-CN" sz="1400" b="1" dirty="0" smtClean="0">
                          <a:latin typeface="微软雅黑" panose="020B0503020204020204" charset="-122"/>
                          <a:ea typeface="微软雅黑" panose="020B0503020204020204" charset="-122"/>
                        </a:rPr>
                        <a:t>：</a:t>
                      </a:r>
                      <a:r>
                        <a:rPr lang="zh-CN" altLang="en-US" sz="1400" kern="1200" dirty="0" smtClean="0">
                          <a:solidFill>
                            <a:schemeClr val="tx1"/>
                          </a:solidFill>
                          <a:latin typeface="微软雅黑" panose="020B0503020204020204" charset="-122"/>
                          <a:ea typeface="微软雅黑" panose="020B0503020204020204" charset="-122"/>
                          <a:cs typeface="+mn-cs"/>
                        </a:rPr>
                        <a:t>满足财务要用的物料。例如：咨询费、维修费等。</a:t>
                      </a:r>
                      <a:endParaRPr lang="zh-CN" altLang="zh-CN" sz="1400" kern="1200" dirty="0">
                        <a:solidFill>
                          <a:schemeClr val="tx1"/>
                        </a:solidFill>
                        <a:latin typeface="微软雅黑" panose="020B0503020204020204" charset="-122"/>
                        <a:ea typeface="微软雅黑" panose="020B0503020204020204" charset="-122"/>
                        <a:cs typeface="+mn-cs"/>
                      </a:endParaRPr>
                    </a:p>
                  </a:txBody>
                  <a:tcPr marL="313" marR="313" marT="3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8800">
                <a:tc>
                  <a:txBody>
                    <a:bodyPr/>
                    <a:lstStyle/>
                    <a:p>
                      <a:pPr marL="266700" indent="-266700" algn="ctr">
                        <a:spcAft>
                          <a:spcPts val="0"/>
                        </a:spcAft>
                      </a:pPr>
                      <a:r>
                        <a:rPr lang="en-US" sz="1400" b="1" dirty="0">
                          <a:latin typeface="微软雅黑" panose="020B0503020204020204" charset="-122"/>
                          <a:ea typeface="微软雅黑" panose="020B0503020204020204" charset="-122"/>
                        </a:rPr>
                        <a:t>2</a:t>
                      </a:r>
                      <a:endParaRPr lang="zh-CN" sz="1400" b="1" dirty="0">
                        <a:latin typeface="微软雅黑" panose="020B0503020204020204" charset="-122"/>
                        <a:ea typeface="微软雅黑" panose="020B0503020204020204" charset="-122"/>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66700" indent="-266700" algn="ctr">
                        <a:spcAft>
                          <a:spcPts val="0"/>
                        </a:spcAft>
                      </a:pPr>
                      <a:r>
                        <a:rPr lang="zh-CN" altLang="zh-CN" sz="1400" b="1" kern="1200" dirty="0" smtClean="0">
                          <a:solidFill>
                            <a:schemeClr val="tx1"/>
                          </a:solidFill>
                          <a:latin typeface="微软雅黑" panose="020B0503020204020204" charset="-122"/>
                          <a:ea typeface="微软雅黑" panose="020B0503020204020204" charset="-122"/>
                          <a:cs typeface="+mn-cs"/>
                        </a:rPr>
                        <a:t>组织类</a:t>
                      </a:r>
                      <a:endParaRPr lang="zh-CN" sz="1400" b="1" dirty="0">
                        <a:latin typeface="微软雅黑" panose="020B0503020204020204" charset="-122"/>
                        <a:ea typeface="微软雅黑" panose="020B0503020204020204" charset="-122"/>
                      </a:endParaRPr>
                    </a:p>
                  </a:txBody>
                  <a:tcPr marL="313" marR="313" marT="3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spcAft>
                          <a:spcPts val="0"/>
                        </a:spcAft>
                      </a:pPr>
                      <a:r>
                        <a:rPr lang="zh-CN" altLang="zh-CN" sz="1400" kern="1200" dirty="0" smtClean="0">
                          <a:solidFill>
                            <a:schemeClr val="tx1"/>
                          </a:solidFill>
                          <a:latin typeface="微软雅黑" panose="020B0503020204020204" charset="-122"/>
                          <a:ea typeface="微软雅黑" panose="020B0503020204020204" charset="-122"/>
                          <a:cs typeface="+mn-cs"/>
                        </a:rPr>
                        <a:t>部门、员工</a:t>
                      </a:r>
                      <a:r>
                        <a:rPr lang="zh-CN" altLang="en-US" sz="1400" kern="1200" dirty="0" smtClean="0">
                          <a:solidFill>
                            <a:schemeClr val="tx1"/>
                          </a:solidFill>
                          <a:latin typeface="微软雅黑" panose="020B0503020204020204" charset="-122"/>
                          <a:ea typeface="微软雅黑" panose="020B0503020204020204" charset="-122"/>
                          <a:cs typeface="+mn-cs"/>
                        </a:rPr>
                        <a:t>等代码</a:t>
                      </a:r>
                      <a:endParaRPr lang="zh-CN" altLang="zh-CN" sz="1400" kern="1200" dirty="0">
                        <a:solidFill>
                          <a:schemeClr val="tx1"/>
                        </a:solidFill>
                        <a:latin typeface="微软雅黑" panose="020B0503020204020204" charset="-122"/>
                        <a:ea typeface="微软雅黑" panose="020B0503020204020204" charset="-122"/>
                        <a:cs typeface="+mn-cs"/>
                      </a:endParaRPr>
                    </a:p>
                  </a:txBody>
                  <a:tcPr marL="313" marR="313" marT="3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6101">
                <a:tc>
                  <a:txBody>
                    <a:bodyPr/>
                    <a:lstStyle/>
                    <a:p>
                      <a:pPr marL="266700" indent="-266700" algn="ctr" defTabSz="914400" rtl="0" eaLnBrk="1" latinLnBrk="0" hangingPunct="1">
                        <a:spcAft>
                          <a:spcPts val="0"/>
                        </a:spcAft>
                      </a:pPr>
                      <a:r>
                        <a:rPr lang="en-US" altLang="zh-CN" sz="1400" b="1" kern="1200" dirty="0">
                          <a:solidFill>
                            <a:schemeClr val="tx1"/>
                          </a:solidFill>
                          <a:latin typeface="微软雅黑" panose="020B0503020204020204" charset="-122"/>
                          <a:ea typeface="微软雅黑" panose="020B0503020204020204" charset="-122"/>
                          <a:cs typeface="+mn-cs"/>
                        </a:rPr>
                        <a:t>3</a:t>
                      </a:r>
                      <a:endParaRPr lang="zh-CN" altLang="zh-CN" sz="1400" b="1" kern="1200" dirty="0">
                        <a:solidFill>
                          <a:schemeClr val="tx1"/>
                        </a:solidFill>
                        <a:latin typeface="微软雅黑" panose="020B0503020204020204" charset="-122"/>
                        <a:ea typeface="微软雅黑" panose="020B0503020204020204" charset="-122"/>
                        <a:cs typeface="+mn-cs"/>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defTabSz="914400" rtl="0" eaLnBrk="1" latinLnBrk="0" hangingPunct="1">
                        <a:spcAft>
                          <a:spcPts val="0"/>
                        </a:spcAft>
                      </a:pPr>
                      <a:r>
                        <a:rPr lang="zh-CN" altLang="en-US" sz="1400" b="1" kern="1200" dirty="0" smtClean="0">
                          <a:solidFill>
                            <a:schemeClr val="tx1"/>
                          </a:solidFill>
                          <a:latin typeface="微软雅黑" panose="020B0503020204020204" charset="-122"/>
                          <a:ea typeface="微软雅黑" panose="020B0503020204020204" charset="-122"/>
                          <a:cs typeface="+mn-cs"/>
                        </a:rPr>
                        <a:t>生产</a:t>
                      </a:r>
                      <a:r>
                        <a:rPr lang="zh-CN" altLang="zh-CN" sz="1400" b="1" kern="1200" dirty="0" smtClean="0">
                          <a:solidFill>
                            <a:schemeClr val="tx1"/>
                          </a:solidFill>
                          <a:latin typeface="微软雅黑" panose="020B0503020204020204" charset="-122"/>
                          <a:ea typeface="微软雅黑" panose="020B0503020204020204" charset="-122"/>
                          <a:cs typeface="+mn-cs"/>
                        </a:rPr>
                        <a:t>类</a:t>
                      </a:r>
                      <a:endParaRPr lang="zh-CN" altLang="zh-CN" sz="1400" b="1" kern="1200" dirty="0">
                        <a:solidFill>
                          <a:schemeClr val="tx1"/>
                        </a:solidFill>
                        <a:latin typeface="微软雅黑" panose="020B0503020204020204" charset="-122"/>
                        <a:ea typeface="微软雅黑" panose="020B0503020204020204" charset="-122"/>
                        <a:cs typeface="+mn-cs"/>
                      </a:endParaRPr>
                    </a:p>
                  </a:txBody>
                  <a:tcPr marL="313" marR="313" marT="3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400" kern="1200" dirty="0" smtClean="0">
                          <a:solidFill>
                            <a:schemeClr val="tx1"/>
                          </a:solidFill>
                          <a:latin typeface="微软雅黑" panose="020B0503020204020204" charset="-122"/>
                          <a:ea typeface="微软雅黑" panose="020B0503020204020204" charset="-122"/>
                          <a:cs typeface="+mn-cs"/>
                        </a:rPr>
                        <a:t>工作中心</a:t>
                      </a:r>
                      <a:r>
                        <a:rPr lang="zh-CN" altLang="zh-CN" sz="1400" kern="1200" dirty="0" smtClean="0">
                          <a:solidFill>
                            <a:schemeClr val="tx1"/>
                          </a:solidFill>
                          <a:latin typeface="微软雅黑" panose="020B0503020204020204" charset="-122"/>
                          <a:ea typeface="微软雅黑" panose="020B0503020204020204" charset="-122"/>
                          <a:cs typeface="+mn-cs"/>
                        </a:rPr>
                        <a:t>（如：设备、</a:t>
                      </a:r>
                      <a:r>
                        <a:rPr lang="zh-CN" altLang="en-US" sz="1400" kern="1200" dirty="0" smtClean="0">
                          <a:solidFill>
                            <a:schemeClr val="tx1"/>
                          </a:solidFill>
                          <a:latin typeface="微软雅黑" panose="020B0503020204020204" charset="-122"/>
                          <a:ea typeface="微软雅黑" panose="020B0503020204020204" charset="-122"/>
                          <a:cs typeface="+mn-cs"/>
                        </a:rPr>
                        <a:t>工种</a:t>
                      </a:r>
                      <a:r>
                        <a:rPr lang="zh-CN" altLang="zh-CN" sz="1400" kern="1200" dirty="0" smtClean="0">
                          <a:solidFill>
                            <a:schemeClr val="tx1"/>
                          </a:solidFill>
                          <a:latin typeface="微软雅黑" panose="020B0503020204020204" charset="-122"/>
                          <a:ea typeface="微软雅黑" panose="020B0503020204020204" charset="-122"/>
                          <a:cs typeface="+mn-cs"/>
                        </a:rPr>
                        <a:t>、</a:t>
                      </a:r>
                      <a:r>
                        <a:rPr lang="zh-CN" altLang="en-US" sz="1400" kern="1200" dirty="0" smtClean="0">
                          <a:solidFill>
                            <a:schemeClr val="tx1"/>
                          </a:solidFill>
                          <a:latin typeface="微软雅黑" panose="020B0503020204020204" charset="-122"/>
                          <a:ea typeface="微软雅黑" panose="020B0503020204020204" charset="-122"/>
                          <a:cs typeface="+mn-cs"/>
                        </a:rPr>
                        <a:t>工装夹具等</a:t>
                      </a:r>
                      <a:r>
                        <a:rPr lang="zh-CN" altLang="zh-CN" sz="1400" kern="1200" dirty="0" smtClean="0">
                          <a:solidFill>
                            <a:schemeClr val="tx1"/>
                          </a:solidFill>
                          <a:latin typeface="微软雅黑" panose="020B0503020204020204" charset="-122"/>
                          <a:ea typeface="微软雅黑" panose="020B0503020204020204" charset="-122"/>
                          <a:cs typeface="+mn-cs"/>
                        </a:rPr>
                        <a:t>）</a:t>
                      </a:r>
                      <a:r>
                        <a:rPr lang="zh-CN" altLang="en-US" sz="1400" kern="1200" dirty="0" smtClean="0">
                          <a:solidFill>
                            <a:schemeClr val="tx1"/>
                          </a:solidFill>
                          <a:latin typeface="微软雅黑" panose="020B0503020204020204" charset="-122"/>
                          <a:ea typeface="微软雅黑" panose="020B0503020204020204" charset="-122"/>
                          <a:cs typeface="+mn-cs"/>
                        </a:rPr>
                        <a:t>、工艺信息 、工序</a:t>
                      </a:r>
                      <a:endParaRPr lang="zh-CN" altLang="en-US" sz="1400" kern="1200" dirty="0" smtClean="0">
                        <a:solidFill>
                          <a:schemeClr val="tx1"/>
                        </a:solidFill>
                        <a:latin typeface="微软雅黑" panose="020B0503020204020204" charset="-122"/>
                        <a:ea typeface="微软雅黑" panose="020B0503020204020204" charset="-122"/>
                        <a:cs typeface="+mn-cs"/>
                      </a:endParaRPr>
                    </a:p>
                  </a:txBody>
                  <a:tcPr marL="313" marR="313" marT="3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4063">
                <a:tc>
                  <a:txBody>
                    <a:bodyPr/>
                    <a:lstStyle/>
                    <a:p>
                      <a:pPr marL="266700" indent="-266700" algn="ctr" defTabSz="914400" rtl="0" eaLnBrk="1" latinLnBrk="0" hangingPunct="1">
                        <a:spcAft>
                          <a:spcPts val="0"/>
                        </a:spcAft>
                      </a:pPr>
                      <a:r>
                        <a:rPr lang="en-US" altLang="zh-CN" sz="1400" b="1" kern="1200" dirty="0" smtClean="0">
                          <a:solidFill>
                            <a:schemeClr val="tx1"/>
                          </a:solidFill>
                          <a:latin typeface="微软雅黑" panose="020B0503020204020204" charset="-122"/>
                          <a:ea typeface="微软雅黑" panose="020B0503020204020204" charset="-122"/>
                          <a:cs typeface="+mn-cs"/>
                        </a:rPr>
                        <a:t>4</a:t>
                      </a:r>
                      <a:endParaRPr lang="zh-CN" altLang="zh-CN" sz="1400" b="1" kern="1200" dirty="0">
                        <a:solidFill>
                          <a:schemeClr val="tx1"/>
                        </a:solidFill>
                        <a:latin typeface="微软雅黑" panose="020B0503020204020204" charset="-122"/>
                        <a:ea typeface="微软雅黑" panose="020B0503020204020204" charset="-122"/>
                        <a:cs typeface="+mn-cs"/>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66700" indent="-266700" algn="ctr" defTabSz="914400" rtl="0" eaLnBrk="1" latinLnBrk="0" hangingPunct="1">
                        <a:spcAft>
                          <a:spcPts val="0"/>
                        </a:spcAft>
                      </a:pPr>
                      <a:r>
                        <a:rPr lang="zh-CN" altLang="en-US" sz="1400" b="1" kern="1200" dirty="0" smtClean="0">
                          <a:solidFill>
                            <a:schemeClr val="tx1"/>
                          </a:solidFill>
                          <a:latin typeface="微软雅黑" panose="020B0503020204020204" charset="-122"/>
                          <a:ea typeface="微软雅黑" panose="020B0503020204020204" charset="-122"/>
                          <a:cs typeface="+mn-cs"/>
                        </a:rPr>
                        <a:t>客商类</a:t>
                      </a:r>
                      <a:endParaRPr lang="zh-CN" altLang="zh-CN" sz="1400" b="1" kern="1200" dirty="0">
                        <a:solidFill>
                          <a:schemeClr val="tx1"/>
                        </a:solidFill>
                        <a:latin typeface="微软雅黑" panose="020B0503020204020204" charset="-122"/>
                        <a:ea typeface="微软雅黑" panose="020B0503020204020204" charset="-122"/>
                        <a:cs typeface="+mn-cs"/>
                      </a:endParaRPr>
                    </a:p>
                  </a:txBody>
                  <a:tcPr marL="313" marR="313" marT="3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85000"/>
                        </a:lnSpc>
                      </a:pPr>
                      <a:r>
                        <a:rPr lang="zh-CN" altLang="en-US" sz="1400" dirty="0" smtClean="0">
                          <a:latin typeface="微软雅黑" panose="020B0503020204020204" charset="-122"/>
                          <a:ea typeface="微软雅黑" panose="020B0503020204020204" charset="-122"/>
                        </a:rPr>
                        <a:t>客户</a:t>
                      </a:r>
                      <a:r>
                        <a:rPr lang="en-US" altLang="zh-CN" sz="1400" dirty="0" smtClean="0">
                          <a:latin typeface="微软雅黑" panose="020B0503020204020204" charset="-122"/>
                          <a:ea typeface="微软雅黑" panose="020B0503020204020204" charset="-122"/>
                        </a:rPr>
                        <a:t>\</a:t>
                      </a:r>
                      <a:r>
                        <a:rPr lang="zh-CN" altLang="en-US" sz="1400" dirty="0" smtClean="0">
                          <a:latin typeface="微软雅黑" panose="020B0503020204020204" charset="-122"/>
                          <a:ea typeface="微软雅黑" panose="020B0503020204020204" charset="-122"/>
                        </a:rPr>
                        <a:t>供应商基本资料，客户</a:t>
                      </a:r>
                      <a:r>
                        <a:rPr lang="en-US" altLang="zh-CN" sz="1400" dirty="0" smtClean="0">
                          <a:latin typeface="微软雅黑" panose="020B0503020204020204" charset="-122"/>
                          <a:ea typeface="微软雅黑" panose="020B0503020204020204" charset="-122"/>
                        </a:rPr>
                        <a:t>\</a:t>
                      </a:r>
                      <a:r>
                        <a:rPr lang="zh-CN" altLang="en-US" sz="1400" dirty="0" smtClean="0">
                          <a:latin typeface="微软雅黑" panose="020B0503020204020204" charset="-122"/>
                          <a:ea typeface="微软雅黑" panose="020B0503020204020204" charset="-122"/>
                        </a:rPr>
                        <a:t>供应商类别，客户行业，销售统计组，退货的原因码，订单类别</a:t>
                      </a:r>
                      <a:endParaRPr lang="zh-CN" altLang="en-US" sz="1400" dirty="0">
                        <a:latin typeface="微软雅黑" panose="020B0503020204020204" charset="-122"/>
                        <a:ea typeface="微软雅黑" panose="020B0503020204020204" charset="-122"/>
                      </a:endParaRPr>
                    </a:p>
                  </a:txBody>
                  <a:tcPr marL="313" marR="313" marT="3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4170">
                <a:tc>
                  <a:txBody>
                    <a:bodyPr/>
                    <a:lstStyle/>
                    <a:p>
                      <a:pPr marL="266700" indent="-266700" algn="ctr" defTabSz="914400" rtl="0" eaLnBrk="1" latinLnBrk="0" hangingPunct="1">
                        <a:spcAft>
                          <a:spcPts val="0"/>
                        </a:spcAft>
                      </a:pPr>
                      <a:r>
                        <a:rPr lang="en-US" altLang="zh-CN" sz="1400" b="1" kern="1200" dirty="0" smtClean="0">
                          <a:solidFill>
                            <a:schemeClr val="tx1"/>
                          </a:solidFill>
                          <a:latin typeface="微软雅黑" panose="020B0503020204020204" charset="-122"/>
                          <a:ea typeface="微软雅黑" panose="020B0503020204020204" charset="-122"/>
                          <a:cs typeface="+mn-cs"/>
                        </a:rPr>
                        <a:t>5</a:t>
                      </a:r>
                      <a:endParaRPr lang="zh-CN" altLang="zh-CN" sz="1400" b="1" kern="1200" dirty="0">
                        <a:solidFill>
                          <a:schemeClr val="tx1"/>
                        </a:solidFill>
                        <a:latin typeface="微软雅黑" panose="020B0503020204020204" charset="-122"/>
                        <a:ea typeface="微软雅黑" panose="020B0503020204020204" charset="-122"/>
                        <a:cs typeface="+mn-cs"/>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66700" indent="-266700" algn="ctr" defTabSz="914400" rtl="0" eaLnBrk="1" latinLnBrk="0" hangingPunct="1">
                        <a:spcAft>
                          <a:spcPts val="0"/>
                        </a:spcAft>
                      </a:pPr>
                      <a:r>
                        <a:rPr lang="zh-CN" altLang="en-US" sz="1400" b="1" kern="1200" dirty="0" smtClean="0">
                          <a:solidFill>
                            <a:schemeClr val="tx1"/>
                          </a:solidFill>
                          <a:latin typeface="微软雅黑" panose="020B0503020204020204" charset="-122"/>
                          <a:ea typeface="微软雅黑" panose="020B0503020204020204" charset="-122"/>
                          <a:cs typeface="+mn-cs"/>
                        </a:rPr>
                        <a:t>基础类</a:t>
                      </a:r>
                      <a:endParaRPr lang="zh-CN" altLang="zh-CN" sz="1400" b="1" kern="1200" dirty="0">
                        <a:solidFill>
                          <a:schemeClr val="tx1"/>
                        </a:solidFill>
                        <a:latin typeface="微软雅黑" panose="020B0503020204020204" charset="-122"/>
                        <a:ea typeface="微软雅黑" panose="020B0503020204020204" charset="-122"/>
                        <a:cs typeface="+mn-cs"/>
                      </a:endParaRPr>
                    </a:p>
                  </a:txBody>
                  <a:tcPr marL="313" marR="313" marT="3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85000"/>
                        </a:lnSpc>
                        <a:buFont typeface="Wingdings" panose="05000000000000000000" pitchFamily="2" charset="2"/>
                        <a:buNone/>
                      </a:pPr>
                      <a:r>
                        <a:rPr lang="zh-CN" altLang="en-US" sz="1400" dirty="0" smtClean="0">
                          <a:latin typeface="微软雅黑" panose="020B0503020204020204" charset="-122"/>
                          <a:ea typeface="微软雅黑" panose="020B0503020204020204" charset="-122"/>
                        </a:rPr>
                        <a:t>仓库属性信息、储位，序列号（产成品），批次号，计量单位、地区、单据编号</a:t>
                      </a:r>
                      <a:endParaRPr lang="zh-CN" altLang="en-US" sz="1400" dirty="0">
                        <a:latin typeface="微软雅黑" panose="020B0503020204020204" charset="-122"/>
                        <a:ea typeface="微软雅黑" panose="020B0503020204020204" charset="-122"/>
                      </a:endParaRPr>
                    </a:p>
                  </a:txBody>
                  <a:tcPr marL="313" marR="313" marT="3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4075">
                <a:tc>
                  <a:txBody>
                    <a:bodyPr/>
                    <a:lstStyle/>
                    <a:p>
                      <a:pPr marL="266700" indent="-266700" algn="ctr" defTabSz="914400" rtl="0" eaLnBrk="1" latinLnBrk="0" hangingPunct="1">
                        <a:spcAft>
                          <a:spcPts val="0"/>
                        </a:spcAft>
                      </a:pPr>
                      <a:r>
                        <a:rPr lang="en-US" altLang="zh-CN" sz="1400" b="1" kern="1200" dirty="0" smtClean="0">
                          <a:solidFill>
                            <a:schemeClr val="tx1"/>
                          </a:solidFill>
                          <a:latin typeface="微软雅黑" panose="020B0503020204020204" charset="-122"/>
                          <a:ea typeface="微软雅黑" panose="020B0503020204020204" charset="-122"/>
                          <a:cs typeface="+mn-cs"/>
                        </a:rPr>
                        <a:t>6</a:t>
                      </a:r>
                      <a:endParaRPr lang="zh-CN" altLang="zh-CN" sz="1400" b="1" kern="1200" dirty="0">
                        <a:solidFill>
                          <a:schemeClr val="tx1"/>
                        </a:solidFill>
                        <a:latin typeface="微软雅黑" panose="020B0503020204020204" charset="-122"/>
                        <a:ea typeface="微软雅黑" panose="020B0503020204020204" charset="-122"/>
                        <a:cs typeface="+mn-cs"/>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66700" indent="-266700" algn="ctr" defTabSz="914400" rtl="0" eaLnBrk="1" latinLnBrk="0" hangingPunct="1">
                        <a:spcAft>
                          <a:spcPts val="0"/>
                        </a:spcAft>
                      </a:pPr>
                      <a:r>
                        <a:rPr lang="zh-CN" altLang="en-US" sz="1400" b="1" kern="1200" dirty="0" smtClean="0">
                          <a:solidFill>
                            <a:schemeClr val="tx1"/>
                          </a:solidFill>
                          <a:latin typeface="微软雅黑" panose="020B0503020204020204" charset="-122"/>
                          <a:ea typeface="微软雅黑" panose="020B0503020204020204" charset="-122"/>
                          <a:cs typeface="+mn-cs"/>
                        </a:rPr>
                        <a:t>文档</a:t>
                      </a:r>
                      <a:r>
                        <a:rPr lang="zh-CN" altLang="zh-CN" sz="1400" b="1" kern="1200" dirty="0" smtClean="0">
                          <a:solidFill>
                            <a:schemeClr val="tx1"/>
                          </a:solidFill>
                          <a:latin typeface="微软雅黑" panose="020B0503020204020204" charset="-122"/>
                          <a:ea typeface="微软雅黑" panose="020B0503020204020204" charset="-122"/>
                          <a:cs typeface="+mn-cs"/>
                        </a:rPr>
                        <a:t>类</a:t>
                      </a:r>
                      <a:endParaRPr lang="zh-CN" altLang="zh-CN" sz="1400" b="1" kern="1200" dirty="0">
                        <a:solidFill>
                          <a:schemeClr val="tx1"/>
                        </a:solidFill>
                        <a:latin typeface="微软雅黑" panose="020B0503020204020204" charset="-122"/>
                        <a:ea typeface="微软雅黑" panose="020B0503020204020204" charset="-122"/>
                        <a:cs typeface="+mn-cs"/>
                      </a:endParaRPr>
                    </a:p>
                  </a:txBody>
                  <a:tcPr marL="313" marR="313" marT="3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66700" indent="-266700" algn="l" defTabSz="914400" rtl="0" eaLnBrk="1" latinLnBrk="0" hangingPunct="1">
                        <a:spcAft>
                          <a:spcPts val="0"/>
                        </a:spcAft>
                      </a:pPr>
                      <a:r>
                        <a:rPr lang="zh-CN" altLang="en-US" sz="1400" dirty="0" smtClean="0">
                          <a:latin typeface="微软雅黑" panose="020B0503020204020204" charset="-122"/>
                          <a:ea typeface="微软雅黑" panose="020B0503020204020204" charset="-122"/>
                        </a:rPr>
                        <a:t>设计任务书、工艺文件、变更文件、零件明细表、</a:t>
                      </a:r>
                      <a:r>
                        <a:rPr lang="zh-CN" altLang="zh-CN" sz="1400" kern="1200" dirty="0" smtClean="0">
                          <a:solidFill>
                            <a:schemeClr val="tx1"/>
                          </a:solidFill>
                          <a:latin typeface="微软雅黑" panose="020B0503020204020204" charset="-122"/>
                          <a:ea typeface="微软雅黑" panose="020B0503020204020204" charset="-122"/>
                          <a:cs typeface="+mn-cs"/>
                        </a:rPr>
                        <a:t>图样、文件、报表</a:t>
                      </a:r>
                      <a:r>
                        <a:rPr lang="zh-CN" altLang="en-US" sz="1400" kern="1200" dirty="0" smtClean="0">
                          <a:solidFill>
                            <a:schemeClr val="tx1"/>
                          </a:solidFill>
                          <a:latin typeface="微软雅黑" panose="020B0503020204020204" charset="-122"/>
                          <a:ea typeface="微软雅黑" panose="020B0503020204020204" charset="-122"/>
                          <a:cs typeface="+mn-cs"/>
                        </a:rPr>
                        <a:t>等</a:t>
                      </a:r>
                      <a:endParaRPr lang="zh-CN" altLang="zh-CN" sz="1400" kern="1200" dirty="0">
                        <a:solidFill>
                          <a:schemeClr val="tx1"/>
                        </a:solidFill>
                        <a:latin typeface="微软雅黑" panose="020B0503020204020204" charset="-122"/>
                        <a:ea typeface="微软雅黑" panose="020B0503020204020204" charset="-122"/>
                        <a:cs typeface="+mn-cs"/>
                      </a:endParaRPr>
                    </a:p>
                  </a:txBody>
                  <a:tcPr marL="313" marR="313" marT="3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4075">
                <a:tc>
                  <a:txBody>
                    <a:bodyPr/>
                    <a:lstStyle/>
                    <a:p>
                      <a:pPr marL="266700" indent="-266700" algn="ctr" defTabSz="914400" rtl="0" eaLnBrk="1" latinLnBrk="0" hangingPunct="1">
                        <a:spcAft>
                          <a:spcPts val="0"/>
                        </a:spcAft>
                      </a:pPr>
                      <a:r>
                        <a:rPr lang="en-US" altLang="zh-CN" sz="1400" b="1" kern="1200" dirty="0" smtClean="0">
                          <a:solidFill>
                            <a:schemeClr val="tx1"/>
                          </a:solidFill>
                          <a:latin typeface="微软雅黑" panose="020B0503020204020204" charset="-122"/>
                          <a:ea typeface="微软雅黑" panose="020B0503020204020204" charset="-122"/>
                          <a:cs typeface="+mn-cs"/>
                        </a:rPr>
                        <a:t>7</a:t>
                      </a:r>
                      <a:endParaRPr lang="zh-CN" altLang="zh-CN" sz="1400" b="1" kern="1200" dirty="0">
                        <a:solidFill>
                          <a:schemeClr val="tx1"/>
                        </a:solidFill>
                        <a:latin typeface="微软雅黑" panose="020B0503020204020204" charset="-122"/>
                        <a:ea typeface="微软雅黑" panose="020B0503020204020204" charset="-122"/>
                        <a:cs typeface="+mn-cs"/>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66700" indent="-266700" algn="ctr" defTabSz="914400" rtl="0" eaLnBrk="1" latinLnBrk="0" hangingPunct="1">
                        <a:spcAft>
                          <a:spcPts val="0"/>
                        </a:spcAft>
                      </a:pPr>
                      <a:r>
                        <a:rPr lang="zh-CN" altLang="en-US" sz="1400" b="1" kern="1200" dirty="0" smtClean="0">
                          <a:solidFill>
                            <a:schemeClr val="tx1"/>
                          </a:solidFill>
                          <a:latin typeface="微软雅黑" panose="020B0503020204020204" charset="-122"/>
                          <a:ea typeface="微软雅黑" panose="020B0503020204020204" charset="-122"/>
                          <a:cs typeface="+mn-cs"/>
                        </a:rPr>
                        <a:t>项目类</a:t>
                      </a:r>
                      <a:endParaRPr lang="zh-CN" altLang="zh-CN" sz="1400" b="1" kern="1200" dirty="0">
                        <a:solidFill>
                          <a:schemeClr val="tx1"/>
                        </a:solidFill>
                        <a:latin typeface="微软雅黑" panose="020B0503020204020204" charset="-122"/>
                        <a:ea typeface="微软雅黑" panose="020B0503020204020204" charset="-122"/>
                        <a:cs typeface="+mn-cs"/>
                      </a:endParaRPr>
                    </a:p>
                  </a:txBody>
                  <a:tcPr marL="313" marR="313" marT="3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66700" indent="-266700" algn="l" defTabSz="914400" rtl="0" eaLnBrk="1" latinLnBrk="0" hangingPunct="1">
                        <a:spcAft>
                          <a:spcPts val="0"/>
                        </a:spcAft>
                      </a:pPr>
                      <a:r>
                        <a:rPr lang="zh-CN" altLang="en-US" sz="1400" kern="1200" dirty="0" smtClean="0">
                          <a:solidFill>
                            <a:schemeClr val="tx1"/>
                          </a:solidFill>
                          <a:latin typeface="微软雅黑" panose="020B0503020204020204" charset="-122"/>
                          <a:ea typeface="微软雅黑" panose="020B0503020204020204" charset="-122"/>
                          <a:cs typeface="+mn-cs"/>
                        </a:rPr>
                        <a:t>项目代号、</a:t>
                      </a:r>
                      <a:r>
                        <a:rPr lang="en-US" altLang="zh-CN" sz="1400" kern="1200" dirty="0" smtClean="0">
                          <a:solidFill>
                            <a:schemeClr val="tx1"/>
                          </a:solidFill>
                          <a:latin typeface="微软雅黑" panose="020B0503020204020204" charset="-122"/>
                          <a:ea typeface="微软雅黑" panose="020B0503020204020204" charset="-122"/>
                          <a:cs typeface="+mn-cs"/>
                        </a:rPr>
                        <a:t>WBS</a:t>
                      </a:r>
                      <a:r>
                        <a:rPr lang="zh-CN" altLang="en-US" sz="1400" kern="1200" dirty="0" smtClean="0">
                          <a:solidFill>
                            <a:schemeClr val="tx1"/>
                          </a:solidFill>
                          <a:latin typeface="微软雅黑" panose="020B0503020204020204" charset="-122"/>
                          <a:ea typeface="微软雅黑" panose="020B0503020204020204" charset="-122"/>
                          <a:cs typeface="+mn-cs"/>
                        </a:rPr>
                        <a:t>、项目类型等 </a:t>
                      </a:r>
                      <a:endParaRPr lang="zh-CN" altLang="zh-CN" sz="1400" kern="1200" dirty="0">
                        <a:solidFill>
                          <a:schemeClr val="tx1"/>
                        </a:solidFill>
                        <a:latin typeface="微软雅黑" panose="020B0503020204020204" charset="-122"/>
                        <a:ea typeface="微软雅黑" panose="020B0503020204020204" charset="-122"/>
                        <a:cs typeface="+mn-cs"/>
                      </a:endParaRPr>
                    </a:p>
                  </a:txBody>
                  <a:tcPr marL="313" marR="313" marT="3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bwMode="auto">
          <a:xfrm>
            <a:off x="179512" y="2548525"/>
            <a:ext cx="1278168" cy="1008112"/>
          </a:xfrm>
          <a:prstGeom prst="rect">
            <a:avLst/>
          </a:prstGeom>
          <a:solidFill>
            <a:schemeClr val="accent5">
              <a:lumMod val="20000"/>
              <a:lumOff val="80000"/>
            </a:schemeClr>
          </a:solidFill>
          <a:ln>
            <a:headEnd type="none" w="med" len="med"/>
            <a:tailEnd type="none" w="med" len="med"/>
          </a:ln>
        </p:spPr>
        <p:style>
          <a:lnRef idx="1">
            <a:schemeClr val="accent3"/>
          </a:lnRef>
          <a:fillRef idx="1001">
            <a:schemeClr val="lt2"/>
          </a:fillRef>
          <a:effectRef idx="1">
            <a:schemeClr val="accent3"/>
          </a:effectRef>
          <a:fontRef idx="minor">
            <a:schemeClr val="dk1"/>
          </a:fontRef>
        </p:style>
        <p:txBody>
          <a:bodyPr vert="horz" wrap="square" lIns="87842" tIns="43921" rIns="87842" bIns="43921" numCol="1" rtlCol="0" anchor="ctr" anchorCtr="0" compatLnSpc="1"/>
          <a:lstStyle/>
          <a:p>
            <a:pPr algn="ctr">
              <a:spcBef>
                <a:spcPct val="20000"/>
              </a:spcBef>
            </a:pPr>
            <a:r>
              <a:rPr lang="en-US" altLang="zh-CN" sz="1200" b="0" dirty="0" smtClean="0">
                <a:latin typeface="微软雅黑" panose="020B0503020204020204" charset="-122"/>
                <a:ea typeface="微软雅黑" panose="020B0503020204020204" charset="-122"/>
              </a:rPr>
              <a:t>15010200011</a:t>
            </a:r>
            <a:endParaRPr lang="zh-CN" altLang="en-US" sz="1200" dirty="0" smtClean="0">
              <a:solidFill>
                <a:schemeClr val="tx1"/>
              </a:solidFill>
              <a:latin typeface="微软雅黑" panose="020B0503020204020204" charset="-122"/>
              <a:ea typeface="微软雅黑" panose="020B0503020204020204" charset="-122"/>
            </a:endParaRPr>
          </a:p>
        </p:txBody>
      </p:sp>
      <p:sp>
        <p:nvSpPr>
          <p:cNvPr id="6" name="矩形 5"/>
          <p:cNvSpPr/>
          <p:nvPr/>
        </p:nvSpPr>
        <p:spPr bwMode="auto">
          <a:xfrm>
            <a:off x="2915816" y="2067997"/>
            <a:ext cx="936104" cy="360040"/>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87842" tIns="43921" rIns="87842" bIns="43921" numCol="1" rtlCol="0" anchor="ctr" anchorCtr="0" compatLnSpc="1"/>
          <a:lstStyle/>
          <a:p>
            <a:pPr algn="ctr">
              <a:spcBef>
                <a:spcPct val="20000"/>
              </a:spcBef>
            </a:pPr>
            <a:r>
              <a:rPr lang="zh-CN" altLang="en-US" sz="1600" dirty="0" smtClean="0"/>
              <a:t>物料组</a:t>
            </a:r>
            <a:endParaRPr lang="zh-CN" altLang="en-US" sz="1600" dirty="0" smtClean="0"/>
          </a:p>
        </p:txBody>
      </p:sp>
      <p:sp>
        <p:nvSpPr>
          <p:cNvPr id="7" name="矩形 6"/>
          <p:cNvSpPr/>
          <p:nvPr/>
        </p:nvSpPr>
        <p:spPr bwMode="auto">
          <a:xfrm>
            <a:off x="179512" y="2063224"/>
            <a:ext cx="1278168" cy="360040"/>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87842" tIns="43921" rIns="87842" bIns="43921" numCol="1" rtlCol="0" anchor="ctr" anchorCtr="0" compatLnSpc="1"/>
          <a:lstStyle/>
          <a:p>
            <a:pPr algn="ctr">
              <a:spcBef>
                <a:spcPct val="20000"/>
              </a:spcBef>
            </a:pPr>
            <a:r>
              <a:rPr lang="zh-CN" altLang="en-US" sz="1600" dirty="0" smtClean="0">
                <a:latin typeface="微软雅黑" panose="020B0503020204020204" charset="-122"/>
                <a:ea typeface="微软雅黑" panose="020B0503020204020204" charset="-122"/>
              </a:rPr>
              <a:t>物料代码</a:t>
            </a:r>
            <a:endParaRPr lang="zh-CN" altLang="en-US" sz="1600" dirty="0" smtClean="0"/>
          </a:p>
        </p:txBody>
      </p:sp>
      <p:grpSp>
        <p:nvGrpSpPr>
          <p:cNvPr id="2" name="组合 22"/>
          <p:cNvGrpSpPr/>
          <p:nvPr/>
        </p:nvGrpSpPr>
        <p:grpSpPr>
          <a:xfrm>
            <a:off x="1547664" y="1045943"/>
            <a:ext cx="1224136" cy="654865"/>
            <a:chOff x="7380312" y="1766023"/>
            <a:chExt cx="864096" cy="654865"/>
          </a:xfrm>
        </p:grpSpPr>
        <p:sp>
          <p:nvSpPr>
            <p:cNvPr id="21" name="矩形 20"/>
            <p:cNvSpPr/>
            <p:nvPr/>
          </p:nvSpPr>
          <p:spPr bwMode="auto">
            <a:xfrm>
              <a:off x="7380312" y="1772816"/>
              <a:ext cx="864096" cy="648072"/>
            </a:xfrm>
            <a:prstGeom prst="rect">
              <a:avLst/>
            </a:prstGeom>
            <a:blipFill>
              <a:blip r:embed="rId1" cstate="print"/>
              <a:tile tx="0" ty="0" sx="100000" sy="100000" flip="none" algn="tl"/>
            </a:blipFill>
            <a:ln>
              <a:solidFill>
                <a:schemeClr val="accent4">
                  <a:lumMod val="40000"/>
                  <a:lumOff val="60000"/>
                </a:schemeClr>
              </a:solidFill>
              <a:headEnd type="none" w="med" len="med"/>
              <a:tailEnd type="none" w="med" len="med"/>
            </a:ln>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wrap="none" anchor="ctr"/>
            <a:lstStyle/>
            <a:p>
              <a:pPr algn="ctr" eaLnBrk="0" hangingPunct="0">
                <a:defRPr/>
              </a:pPr>
              <a:endParaRPr lang="zh-CN" altLang="en-US" sz="1400" i="1" dirty="0">
                <a:solidFill>
                  <a:schemeClr val="tx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22" name="Rectangle 3"/>
            <p:cNvSpPr txBox="1">
              <a:spLocks noChangeArrowheads="1"/>
            </p:cNvSpPr>
            <p:nvPr/>
          </p:nvSpPr>
          <p:spPr bwMode="auto">
            <a:xfrm>
              <a:off x="7496714" y="1766023"/>
              <a:ext cx="630572" cy="632856"/>
            </a:xfrm>
            <a:prstGeom prst="rect">
              <a:avLst/>
            </a:prstGeom>
            <a:noFill/>
            <a:ln w="9525">
              <a:noFill/>
              <a:miter lim="800000"/>
            </a:ln>
          </p:spPr>
          <p:txBody>
            <a:bodyPr wrap="square" lIns="0" tIns="36000" rIns="0" bIns="36000" anchor="ctr">
              <a:spAutoFit/>
            </a:bodyPr>
            <a:lstStyle/>
            <a:p>
              <a:pPr algn="ctr">
                <a:lnSpc>
                  <a:spcPct val="120000"/>
                </a:lnSpc>
                <a:spcBef>
                  <a:spcPct val="20000"/>
                </a:spcBef>
                <a:buSzPct val="60000"/>
                <a:defRPr/>
              </a:pPr>
              <a:r>
                <a:rPr lang="zh-CN" altLang="en-US" sz="1400" b="1" kern="0" dirty="0" smtClean="0">
                  <a:latin typeface="微软雅黑" panose="020B0503020204020204" charset="-122"/>
                  <a:ea typeface="微软雅黑" panose="020B0503020204020204" charset="-122"/>
                  <a:cs typeface="Arial" panose="020B0604020202020204" pitchFamily="34" charset="0"/>
                </a:rPr>
                <a:t>信息</a:t>
              </a:r>
              <a:endParaRPr lang="en-US" altLang="zh-CN" sz="1400" b="1" kern="0" dirty="0" smtClean="0">
                <a:latin typeface="微软雅黑" panose="020B0503020204020204" charset="-122"/>
                <a:ea typeface="微软雅黑" panose="020B0503020204020204" charset="-122"/>
                <a:cs typeface="Arial" panose="020B0604020202020204" pitchFamily="34" charset="0"/>
              </a:endParaRPr>
            </a:p>
            <a:p>
              <a:pPr algn="ctr">
                <a:lnSpc>
                  <a:spcPct val="120000"/>
                </a:lnSpc>
                <a:spcBef>
                  <a:spcPct val="20000"/>
                </a:spcBef>
                <a:buSzPct val="60000"/>
                <a:defRPr/>
              </a:pPr>
              <a:r>
                <a:rPr lang="zh-CN" altLang="en-US" sz="1400" b="1" kern="0" dirty="0" smtClean="0">
                  <a:latin typeface="微软雅黑" panose="020B0503020204020204" charset="-122"/>
                  <a:ea typeface="微软雅黑" panose="020B0503020204020204" charset="-122"/>
                  <a:cs typeface="Arial" panose="020B0604020202020204" pitchFamily="34" charset="0"/>
                </a:rPr>
                <a:t>属性字段</a:t>
              </a:r>
              <a:r>
                <a:rPr lang="en-US" altLang="zh-CN" sz="1400" b="1" kern="0" dirty="0" smtClean="0">
                  <a:latin typeface="微软雅黑" panose="020B0503020204020204" charset="-122"/>
                  <a:ea typeface="微软雅黑" panose="020B0503020204020204" charset="-122"/>
                  <a:cs typeface="Arial" panose="020B0604020202020204" pitchFamily="34" charset="0"/>
                </a:rPr>
                <a:t>1</a:t>
              </a:r>
              <a:endParaRPr lang="zh-CN" altLang="en-US" sz="1400" b="1" kern="0" dirty="0">
                <a:latin typeface="微软雅黑" panose="020B0503020204020204" charset="-122"/>
                <a:ea typeface="微软雅黑" panose="020B0503020204020204" charset="-122"/>
                <a:cs typeface="Arial" panose="020B0604020202020204" pitchFamily="34" charset="0"/>
              </a:endParaRPr>
            </a:p>
          </p:txBody>
        </p:sp>
      </p:grpSp>
      <p:grpSp>
        <p:nvGrpSpPr>
          <p:cNvPr id="3" name="组合 23"/>
          <p:cNvGrpSpPr/>
          <p:nvPr/>
        </p:nvGrpSpPr>
        <p:grpSpPr>
          <a:xfrm>
            <a:off x="251520" y="1052736"/>
            <a:ext cx="1152128" cy="648072"/>
            <a:chOff x="7380312" y="1772816"/>
            <a:chExt cx="864096" cy="648072"/>
          </a:xfrm>
        </p:grpSpPr>
        <p:sp>
          <p:nvSpPr>
            <p:cNvPr id="25" name="矩形 24"/>
            <p:cNvSpPr/>
            <p:nvPr/>
          </p:nvSpPr>
          <p:spPr bwMode="auto">
            <a:xfrm>
              <a:off x="7380312" y="1772816"/>
              <a:ext cx="864096" cy="648072"/>
            </a:xfrm>
            <a:prstGeom prst="rect">
              <a:avLst/>
            </a:prstGeom>
            <a:blipFill>
              <a:blip r:embed="rId1" cstate="print"/>
              <a:tile tx="0" ty="0" sx="100000" sy="100000" flip="none" algn="tl"/>
            </a:blipFill>
            <a:ln>
              <a:solidFill>
                <a:schemeClr val="accent4">
                  <a:lumMod val="40000"/>
                  <a:lumOff val="60000"/>
                </a:schemeClr>
              </a:solidFill>
              <a:headEnd type="none" w="med" len="med"/>
              <a:tailEnd type="none" w="med" len="med"/>
            </a:ln>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wrap="none" anchor="ctr"/>
            <a:lstStyle/>
            <a:p>
              <a:pPr algn="ctr" eaLnBrk="0" hangingPunct="0">
                <a:defRPr/>
              </a:pPr>
              <a:endParaRPr lang="zh-CN" altLang="en-US" sz="1400" i="1" dirty="0">
                <a:solidFill>
                  <a:schemeClr val="tx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26" name="Rectangle 3"/>
            <p:cNvSpPr txBox="1">
              <a:spLocks noChangeArrowheads="1"/>
            </p:cNvSpPr>
            <p:nvPr/>
          </p:nvSpPr>
          <p:spPr bwMode="auto">
            <a:xfrm>
              <a:off x="7447547" y="1943726"/>
              <a:ext cx="746974" cy="331235"/>
            </a:xfrm>
            <a:prstGeom prst="rect">
              <a:avLst/>
            </a:prstGeom>
            <a:noFill/>
            <a:ln w="9525">
              <a:noFill/>
              <a:miter lim="800000"/>
            </a:ln>
          </p:spPr>
          <p:txBody>
            <a:bodyPr wrap="square" lIns="0" tIns="36000" rIns="0" bIns="36000" anchor="ctr">
              <a:spAutoFit/>
            </a:bodyPr>
            <a:lstStyle/>
            <a:p>
              <a:pPr algn="ctr">
                <a:lnSpc>
                  <a:spcPct val="120000"/>
                </a:lnSpc>
                <a:spcBef>
                  <a:spcPct val="20000"/>
                </a:spcBef>
                <a:buSzPct val="60000"/>
                <a:defRPr/>
              </a:pPr>
              <a:r>
                <a:rPr lang="zh-CN" altLang="en-US" sz="1400" b="1" kern="0" dirty="0" smtClean="0">
                  <a:latin typeface="微软雅黑" panose="020B0503020204020204" charset="-122"/>
                  <a:ea typeface="微软雅黑" panose="020B0503020204020204" charset="-122"/>
                  <a:cs typeface="Arial" panose="020B0604020202020204" pitchFamily="34" charset="0"/>
                </a:rPr>
                <a:t>信息代码</a:t>
              </a:r>
              <a:endParaRPr lang="zh-CN" altLang="en-US" sz="1400" b="1" kern="0" dirty="0">
                <a:latin typeface="微软雅黑" panose="020B0503020204020204" charset="-122"/>
                <a:ea typeface="微软雅黑" panose="020B0503020204020204" charset="-122"/>
                <a:cs typeface="Arial" panose="020B0604020202020204" pitchFamily="34" charset="0"/>
              </a:endParaRPr>
            </a:p>
          </p:txBody>
        </p:sp>
      </p:grpSp>
      <p:sp>
        <p:nvSpPr>
          <p:cNvPr id="31" name="矩形 30"/>
          <p:cNvSpPr/>
          <p:nvPr/>
        </p:nvSpPr>
        <p:spPr bwMode="auto">
          <a:xfrm>
            <a:off x="5584013" y="2548525"/>
            <a:ext cx="1226143" cy="1008112"/>
          </a:xfrm>
          <a:prstGeom prst="rect">
            <a:avLst/>
          </a:prstGeom>
          <a:solidFill>
            <a:schemeClr val="accent5">
              <a:lumMod val="20000"/>
              <a:lumOff val="80000"/>
            </a:schemeClr>
          </a:solidFill>
          <a:ln>
            <a:headEnd type="none" w="med" len="med"/>
            <a:tailEnd type="none" w="med" len="med"/>
          </a:ln>
        </p:spPr>
        <p:style>
          <a:lnRef idx="1">
            <a:schemeClr val="accent3"/>
          </a:lnRef>
          <a:fillRef idx="1001">
            <a:schemeClr val="lt2"/>
          </a:fillRef>
          <a:effectRef idx="1">
            <a:schemeClr val="accent3"/>
          </a:effectRef>
          <a:fontRef idx="minor">
            <a:schemeClr val="dk1"/>
          </a:fontRef>
        </p:style>
        <p:txBody>
          <a:bodyPr vert="horz" wrap="square" lIns="87842" tIns="43921" rIns="87842" bIns="43921" numCol="1" rtlCol="0" anchor="ctr" anchorCtr="0" compatLnSpc="1"/>
          <a:lstStyle/>
          <a:p>
            <a:pPr>
              <a:spcBef>
                <a:spcPct val="20000"/>
              </a:spcBef>
              <a:buFont typeface="Wingdings" panose="05000000000000000000" pitchFamily="2" charset="2"/>
              <a:buChar char="p"/>
            </a:pPr>
            <a:r>
              <a:rPr lang="zh-CN" altLang="en-US" sz="1200" b="0" dirty="0" smtClean="0">
                <a:solidFill>
                  <a:schemeClr val="tx1"/>
                </a:solidFill>
                <a:latin typeface="微软雅黑" panose="020B0503020204020204" charset="-122"/>
                <a:ea typeface="微软雅黑" panose="020B0503020204020204" charset="-122"/>
              </a:rPr>
              <a:t>材料组</a:t>
            </a:r>
            <a:endParaRPr lang="en-US" altLang="zh-CN" sz="1200" b="0" dirty="0" smtClean="0">
              <a:solidFill>
                <a:schemeClr val="tx1"/>
              </a:solidFill>
              <a:latin typeface="微软雅黑" panose="020B0503020204020204" charset="-122"/>
              <a:ea typeface="微软雅黑" panose="020B0503020204020204" charset="-122"/>
            </a:endParaRPr>
          </a:p>
          <a:p>
            <a:pPr>
              <a:spcBef>
                <a:spcPct val="20000"/>
              </a:spcBef>
              <a:buFont typeface="Wingdings" panose="05000000000000000000" pitchFamily="2" charset="2"/>
              <a:buChar char="p"/>
            </a:pPr>
            <a:r>
              <a:rPr lang="zh-CN" altLang="en-US" sz="1200" b="0" dirty="0" smtClean="0">
                <a:solidFill>
                  <a:schemeClr val="tx1"/>
                </a:solidFill>
                <a:latin typeface="微软雅黑" panose="020B0503020204020204" charset="-122"/>
                <a:ea typeface="微软雅黑" panose="020B0503020204020204" charset="-122"/>
              </a:rPr>
              <a:t>设备组</a:t>
            </a:r>
            <a:endParaRPr lang="en-US" altLang="zh-CN" sz="1200" b="0" dirty="0" smtClean="0">
              <a:solidFill>
                <a:schemeClr val="tx1"/>
              </a:solidFill>
              <a:latin typeface="微软雅黑" panose="020B0503020204020204" charset="-122"/>
              <a:ea typeface="微软雅黑" panose="020B0503020204020204" charset="-122"/>
            </a:endParaRPr>
          </a:p>
          <a:p>
            <a:pPr>
              <a:spcBef>
                <a:spcPct val="20000"/>
              </a:spcBef>
              <a:buFont typeface="Wingdings" panose="05000000000000000000" pitchFamily="2" charset="2"/>
              <a:buChar char="p"/>
            </a:pPr>
            <a:r>
              <a:rPr lang="zh-CN" altLang="en-US" sz="1200" b="0" dirty="0" smtClean="0">
                <a:solidFill>
                  <a:schemeClr val="tx1"/>
                </a:solidFill>
                <a:latin typeface="微软雅黑" panose="020B0503020204020204" charset="-122"/>
                <a:ea typeface="微软雅黑" panose="020B0503020204020204" charset="-122"/>
              </a:rPr>
              <a:t>办公用品</a:t>
            </a:r>
            <a:endParaRPr lang="zh-CN" altLang="en-US" sz="1200" b="0" dirty="0" smtClean="0">
              <a:solidFill>
                <a:schemeClr val="tx1"/>
              </a:solidFill>
              <a:latin typeface="微软雅黑" panose="020B0503020204020204" charset="-122"/>
              <a:ea typeface="微软雅黑" panose="020B0503020204020204" charset="-122"/>
            </a:endParaRPr>
          </a:p>
        </p:txBody>
      </p:sp>
      <p:sp>
        <p:nvSpPr>
          <p:cNvPr id="32" name="矩形 31"/>
          <p:cNvSpPr/>
          <p:nvPr/>
        </p:nvSpPr>
        <p:spPr bwMode="auto">
          <a:xfrm>
            <a:off x="5584013" y="2067997"/>
            <a:ext cx="1226143" cy="360040"/>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87842" tIns="43921" rIns="87842" bIns="43921" numCol="1" rtlCol="0" anchor="ctr" anchorCtr="0" compatLnSpc="1"/>
          <a:lstStyle/>
          <a:p>
            <a:pPr algn="ctr">
              <a:spcBef>
                <a:spcPct val="20000"/>
              </a:spcBef>
            </a:pPr>
            <a:r>
              <a:rPr lang="zh-CN" altLang="en-US" sz="1600" dirty="0" smtClean="0">
                <a:latin typeface="微软雅黑" panose="020B0503020204020204" charset="-122"/>
                <a:ea typeface="微软雅黑" panose="020B0503020204020204" charset="-122"/>
              </a:rPr>
              <a:t>采购组</a:t>
            </a:r>
            <a:endParaRPr lang="zh-CN" altLang="en-US" sz="1600" dirty="0" smtClean="0"/>
          </a:p>
        </p:txBody>
      </p:sp>
      <p:grpSp>
        <p:nvGrpSpPr>
          <p:cNvPr id="4" name="组合 34"/>
          <p:cNvGrpSpPr/>
          <p:nvPr/>
        </p:nvGrpSpPr>
        <p:grpSpPr>
          <a:xfrm>
            <a:off x="2843808" y="1045942"/>
            <a:ext cx="1224136" cy="654866"/>
            <a:chOff x="7380312" y="1766022"/>
            <a:chExt cx="864096" cy="654866"/>
          </a:xfrm>
        </p:grpSpPr>
        <p:sp>
          <p:nvSpPr>
            <p:cNvPr id="36" name="矩形 35"/>
            <p:cNvSpPr/>
            <p:nvPr/>
          </p:nvSpPr>
          <p:spPr bwMode="auto">
            <a:xfrm>
              <a:off x="7380312" y="1772816"/>
              <a:ext cx="864096" cy="648072"/>
            </a:xfrm>
            <a:prstGeom prst="rect">
              <a:avLst/>
            </a:prstGeom>
            <a:blipFill>
              <a:blip r:embed="rId1" cstate="print"/>
              <a:tile tx="0" ty="0" sx="100000" sy="100000" flip="none" algn="tl"/>
            </a:blipFill>
            <a:ln>
              <a:solidFill>
                <a:schemeClr val="accent4">
                  <a:lumMod val="40000"/>
                  <a:lumOff val="60000"/>
                </a:schemeClr>
              </a:solidFill>
              <a:headEnd type="none" w="med" len="med"/>
              <a:tailEnd type="none" w="med" len="med"/>
            </a:ln>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wrap="none" anchor="ctr"/>
            <a:lstStyle/>
            <a:p>
              <a:pPr algn="ctr" eaLnBrk="0" hangingPunct="0">
                <a:defRPr/>
              </a:pPr>
              <a:endParaRPr lang="zh-CN" altLang="en-US" sz="1400" i="1" dirty="0">
                <a:solidFill>
                  <a:schemeClr val="tx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37" name="Rectangle 3"/>
            <p:cNvSpPr txBox="1">
              <a:spLocks noChangeArrowheads="1"/>
            </p:cNvSpPr>
            <p:nvPr/>
          </p:nvSpPr>
          <p:spPr bwMode="auto">
            <a:xfrm>
              <a:off x="7496714" y="1766022"/>
              <a:ext cx="630572" cy="632856"/>
            </a:xfrm>
            <a:prstGeom prst="rect">
              <a:avLst/>
            </a:prstGeom>
            <a:noFill/>
            <a:ln w="9525">
              <a:noFill/>
              <a:miter lim="800000"/>
            </a:ln>
          </p:spPr>
          <p:txBody>
            <a:bodyPr wrap="square" lIns="0" tIns="36000" rIns="0" bIns="36000" anchor="ctr">
              <a:spAutoFit/>
            </a:bodyPr>
            <a:lstStyle/>
            <a:p>
              <a:pPr algn="ctr">
                <a:lnSpc>
                  <a:spcPct val="120000"/>
                </a:lnSpc>
                <a:spcBef>
                  <a:spcPct val="20000"/>
                </a:spcBef>
                <a:buSzPct val="60000"/>
                <a:defRPr/>
              </a:pPr>
              <a:r>
                <a:rPr lang="zh-CN" altLang="en-US" sz="1400" kern="0" dirty="0" smtClean="0">
                  <a:latin typeface="微软雅黑" panose="020B0503020204020204" charset="-122"/>
                  <a:ea typeface="微软雅黑" panose="020B0503020204020204" charset="-122"/>
                  <a:cs typeface="Arial" panose="020B0604020202020204" pitchFamily="34" charset="0"/>
                </a:rPr>
                <a:t>子表</a:t>
              </a:r>
              <a:endParaRPr lang="en-US" altLang="zh-CN" sz="1400" b="1" kern="0" dirty="0" smtClean="0">
                <a:latin typeface="微软雅黑" panose="020B0503020204020204" charset="-122"/>
                <a:ea typeface="微软雅黑" panose="020B0503020204020204" charset="-122"/>
                <a:cs typeface="Arial" panose="020B0604020202020204" pitchFamily="34" charset="0"/>
              </a:endParaRPr>
            </a:p>
            <a:p>
              <a:pPr algn="ctr">
                <a:lnSpc>
                  <a:spcPct val="120000"/>
                </a:lnSpc>
                <a:spcBef>
                  <a:spcPct val="20000"/>
                </a:spcBef>
                <a:buSzPct val="60000"/>
                <a:defRPr/>
              </a:pPr>
              <a:r>
                <a:rPr lang="zh-CN" altLang="en-US" sz="1400" b="1" kern="0" dirty="0" smtClean="0">
                  <a:latin typeface="微软雅黑" panose="020B0503020204020204" charset="-122"/>
                  <a:ea typeface="微软雅黑" panose="020B0503020204020204" charset="-122"/>
                  <a:cs typeface="Arial" panose="020B0604020202020204" pitchFamily="34" charset="0"/>
                </a:rPr>
                <a:t>属性字段</a:t>
              </a:r>
              <a:r>
                <a:rPr lang="en-US" altLang="zh-CN" sz="1400" b="1" kern="0" dirty="0" smtClean="0">
                  <a:latin typeface="微软雅黑" panose="020B0503020204020204" charset="-122"/>
                  <a:ea typeface="微软雅黑" panose="020B0503020204020204" charset="-122"/>
                  <a:cs typeface="Arial" panose="020B0604020202020204" pitchFamily="34" charset="0"/>
                </a:rPr>
                <a:t>2</a:t>
              </a:r>
              <a:endParaRPr lang="zh-CN" altLang="en-US" sz="1400" b="1" kern="0" dirty="0">
                <a:latin typeface="微软雅黑" panose="020B0503020204020204" charset="-122"/>
                <a:ea typeface="微软雅黑" panose="020B0503020204020204" charset="-122"/>
                <a:cs typeface="Arial" panose="020B0604020202020204" pitchFamily="34" charset="0"/>
              </a:endParaRPr>
            </a:p>
          </p:txBody>
        </p:sp>
      </p:grpSp>
      <p:grpSp>
        <p:nvGrpSpPr>
          <p:cNvPr id="8" name="组合 37"/>
          <p:cNvGrpSpPr/>
          <p:nvPr/>
        </p:nvGrpSpPr>
        <p:grpSpPr>
          <a:xfrm>
            <a:off x="5728901" y="4581128"/>
            <a:ext cx="1440160" cy="648072"/>
            <a:chOff x="7380312" y="1772816"/>
            <a:chExt cx="864096" cy="648072"/>
          </a:xfrm>
        </p:grpSpPr>
        <p:sp>
          <p:nvSpPr>
            <p:cNvPr id="39" name="矩形 38"/>
            <p:cNvSpPr/>
            <p:nvPr/>
          </p:nvSpPr>
          <p:spPr bwMode="auto">
            <a:xfrm>
              <a:off x="7380312" y="1772816"/>
              <a:ext cx="864096" cy="648072"/>
            </a:xfrm>
            <a:prstGeom prst="rect">
              <a:avLst/>
            </a:prstGeom>
            <a:blipFill>
              <a:blip r:embed="rId1" cstate="print"/>
              <a:tile tx="0" ty="0" sx="100000" sy="100000" flip="none" algn="tl"/>
            </a:blipFill>
            <a:ln>
              <a:solidFill>
                <a:schemeClr val="accent4">
                  <a:lumMod val="40000"/>
                  <a:lumOff val="60000"/>
                </a:schemeClr>
              </a:solidFill>
              <a:headEnd type="none" w="med" len="med"/>
              <a:tailEnd type="none" w="med" len="med"/>
            </a:ln>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wrap="none" anchor="ctr"/>
            <a:lstStyle/>
            <a:p>
              <a:pPr algn="ctr" eaLnBrk="0" hangingPunct="0">
                <a:defRPr/>
              </a:pPr>
              <a:endParaRPr lang="zh-CN" altLang="en-US" sz="1400" i="1" dirty="0">
                <a:solidFill>
                  <a:schemeClr val="tx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40" name="Rectangle 3"/>
            <p:cNvSpPr txBox="1">
              <a:spLocks noChangeArrowheads="1"/>
            </p:cNvSpPr>
            <p:nvPr/>
          </p:nvSpPr>
          <p:spPr bwMode="auto">
            <a:xfrm>
              <a:off x="7447547" y="1954690"/>
              <a:ext cx="746974" cy="309306"/>
            </a:xfrm>
            <a:prstGeom prst="rect">
              <a:avLst/>
            </a:prstGeom>
            <a:noFill/>
            <a:ln w="9525">
              <a:noFill/>
              <a:miter lim="800000"/>
            </a:ln>
          </p:spPr>
          <p:txBody>
            <a:bodyPr wrap="square" lIns="0" tIns="36000" rIns="0" bIns="36000" anchor="ctr">
              <a:spAutoFit/>
            </a:bodyPr>
            <a:lstStyle/>
            <a:p>
              <a:pPr algn="ctr">
                <a:lnSpc>
                  <a:spcPct val="120000"/>
                </a:lnSpc>
                <a:spcBef>
                  <a:spcPct val="20000"/>
                </a:spcBef>
                <a:buSzPct val="60000"/>
                <a:defRPr/>
              </a:pPr>
              <a:r>
                <a:rPr lang="zh-CN" altLang="en-US" sz="1400" b="1" kern="0" dirty="0" smtClean="0">
                  <a:latin typeface="微软雅黑" panose="020B0503020204020204" charset="-122"/>
                  <a:ea typeface="微软雅黑" panose="020B0503020204020204" charset="-122"/>
                  <a:cs typeface="Arial" panose="020B0604020202020204" pitchFamily="34" charset="0"/>
                </a:rPr>
                <a:t>信息编码规则</a:t>
              </a:r>
              <a:endParaRPr lang="zh-CN" altLang="en-US" sz="1400" b="1" kern="0" dirty="0">
                <a:latin typeface="微软雅黑" panose="020B0503020204020204" charset="-122"/>
                <a:ea typeface="微软雅黑" panose="020B0503020204020204" charset="-122"/>
                <a:cs typeface="Arial" panose="020B0604020202020204" pitchFamily="34" charset="0"/>
              </a:endParaRPr>
            </a:p>
          </p:txBody>
        </p:sp>
      </p:grpSp>
      <p:sp>
        <p:nvSpPr>
          <p:cNvPr id="41" name="圆角矩形 40"/>
          <p:cNvSpPr/>
          <p:nvPr/>
        </p:nvSpPr>
        <p:spPr bwMode="auto">
          <a:xfrm>
            <a:off x="107504" y="1822703"/>
            <a:ext cx="1363379" cy="1894329"/>
          </a:xfrm>
          <a:prstGeom prst="roundRect">
            <a:avLst/>
          </a:prstGeom>
          <a:noFill/>
          <a:ln w="19050">
            <a:solidFill>
              <a:srgbClr val="FF0000"/>
            </a:solidFill>
            <a:prstDash val="lgDash"/>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87842" tIns="43921" rIns="87842" bIns="43921" numCol="1" rtlCol="0" anchor="ctr" anchorCtr="0" compatLnSpc="1"/>
          <a:lstStyle/>
          <a:p>
            <a:pPr algn="ctr">
              <a:spcBef>
                <a:spcPct val="20000"/>
              </a:spcBef>
            </a:pPr>
            <a:endParaRPr lang="zh-CN" altLang="en-US" dirty="0" smtClean="0"/>
          </a:p>
        </p:txBody>
      </p:sp>
      <p:sp>
        <p:nvSpPr>
          <p:cNvPr id="42" name="圆角矩形 41"/>
          <p:cNvSpPr/>
          <p:nvPr/>
        </p:nvSpPr>
        <p:spPr bwMode="auto">
          <a:xfrm>
            <a:off x="2871574" y="1844824"/>
            <a:ext cx="1052354" cy="1872208"/>
          </a:xfrm>
          <a:prstGeom prst="roundRect">
            <a:avLst/>
          </a:prstGeom>
          <a:noFill/>
          <a:ln w="19050">
            <a:solidFill>
              <a:srgbClr val="FF0000"/>
            </a:solidFill>
            <a:prstDash val="lgDash"/>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87842" tIns="43921" rIns="87842" bIns="43921" numCol="1" rtlCol="0" anchor="ctr" anchorCtr="0" compatLnSpc="1"/>
          <a:lstStyle/>
          <a:p>
            <a:pPr algn="ctr">
              <a:spcBef>
                <a:spcPct val="20000"/>
              </a:spcBef>
            </a:pPr>
            <a:endParaRPr lang="zh-CN" altLang="en-US" dirty="0" smtClean="0"/>
          </a:p>
        </p:txBody>
      </p:sp>
      <p:sp>
        <p:nvSpPr>
          <p:cNvPr id="43" name="圆角矩形 42"/>
          <p:cNvSpPr/>
          <p:nvPr/>
        </p:nvSpPr>
        <p:spPr bwMode="auto">
          <a:xfrm>
            <a:off x="5449543" y="1813157"/>
            <a:ext cx="1426713" cy="1903875"/>
          </a:xfrm>
          <a:prstGeom prst="roundRect">
            <a:avLst/>
          </a:prstGeom>
          <a:noFill/>
          <a:ln w="19050">
            <a:solidFill>
              <a:srgbClr val="FF0000"/>
            </a:solidFill>
            <a:prstDash val="lgDash"/>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87842" tIns="43921" rIns="87842" bIns="43921" numCol="1" rtlCol="0" anchor="ctr" anchorCtr="0" compatLnSpc="1"/>
          <a:lstStyle/>
          <a:p>
            <a:pPr algn="ctr">
              <a:spcBef>
                <a:spcPct val="20000"/>
              </a:spcBef>
            </a:pPr>
            <a:endParaRPr lang="zh-CN" altLang="en-US" dirty="0" smtClean="0"/>
          </a:p>
        </p:txBody>
      </p:sp>
      <p:sp>
        <p:nvSpPr>
          <p:cNvPr id="38" name="矩形 37"/>
          <p:cNvSpPr/>
          <p:nvPr/>
        </p:nvSpPr>
        <p:spPr bwMode="auto">
          <a:xfrm>
            <a:off x="8460432" y="2541376"/>
            <a:ext cx="576064" cy="1008112"/>
          </a:xfrm>
          <a:prstGeom prst="rect">
            <a:avLst/>
          </a:prstGeom>
          <a:solidFill>
            <a:schemeClr val="accent5">
              <a:lumMod val="20000"/>
              <a:lumOff val="80000"/>
            </a:schemeClr>
          </a:solidFill>
          <a:ln>
            <a:headEnd type="none" w="med" len="med"/>
            <a:tailEnd type="none" w="med" len="med"/>
          </a:ln>
        </p:spPr>
        <p:style>
          <a:lnRef idx="1">
            <a:schemeClr val="accent3"/>
          </a:lnRef>
          <a:fillRef idx="1001">
            <a:schemeClr val="lt2"/>
          </a:fillRef>
          <a:effectRef idx="1">
            <a:schemeClr val="accent3"/>
          </a:effectRef>
          <a:fontRef idx="minor">
            <a:schemeClr val="dk1"/>
          </a:fontRef>
        </p:style>
        <p:txBody>
          <a:bodyPr vert="horz" wrap="square" lIns="87842" tIns="43921" rIns="87842" bIns="43921" numCol="1" rtlCol="0" anchor="ctr" anchorCtr="0" compatLnSpc="1"/>
          <a:lstStyle/>
          <a:p>
            <a:pPr algn="ctr">
              <a:spcBef>
                <a:spcPct val="20000"/>
              </a:spcBef>
            </a:pPr>
            <a:r>
              <a:rPr lang="en-US" altLang="zh-CN" sz="1200" b="0" dirty="0" smtClean="0">
                <a:solidFill>
                  <a:schemeClr val="tx1"/>
                </a:solidFill>
                <a:latin typeface="微软雅黑" panose="020B0503020204020204" charset="-122"/>
                <a:ea typeface="微软雅黑" panose="020B0503020204020204" charset="-122"/>
              </a:rPr>
              <a:t>…</a:t>
            </a:r>
            <a:endParaRPr lang="zh-CN" altLang="en-US" sz="1200" b="0" dirty="0" smtClean="0">
              <a:solidFill>
                <a:schemeClr val="tx1"/>
              </a:solidFill>
              <a:latin typeface="微软雅黑" panose="020B0503020204020204" charset="-122"/>
              <a:ea typeface="微软雅黑" panose="020B0503020204020204" charset="-122"/>
            </a:endParaRPr>
          </a:p>
        </p:txBody>
      </p:sp>
      <p:sp>
        <p:nvSpPr>
          <p:cNvPr id="45" name="矩形 44"/>
          <p:cNvSpPr/>
          <p:nvPr/>
        </p:nvSpPr>
        <p:spPr bwMode="auto">
          <a:xfrm>
            <a:off x="8460432" y="2060848"/>
            <a:ext cx="576064" cy="360040"/>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87842" tIns="43921" rIns="87842" bIns="43921" numCol="1" rtlCol="0" anchor="ctr" anchorCtr="0" compatLnSpc="1"/>
          <a:lstStyle/>
          <a:p>
            <a:pPr algn="ctr">
              <a:spcBef>
                <a:spcPct val="20000"/>
              </a:spcBef>
            </a:pPr>
            <a:r>
              <a:rPr lang="en-US" altLang="zh-CN" sz="1600" dirty="0" smtClean="0"/>
              <a:t>…</a:t>
            </a:r>
            <a:endParaRPr lang="zh-CN" altLang="en-US" sz="1600" dirty="0" smtClean="0"/>
          </a:p>
        </p:txBody>
      </p:sp>
      <p:sp>
        <p:nvSpPr>
          <p:cNvPr id="35" name="右箭头 34"/>
          <p:cNvSpPr/>
          <p:nvPr/>
        </p:nvSpPr>
        <p:spPr bwMode="auto">
          <a:xfrm>
            <a:off x="251520" y="3573016"/>
            <a:ext cx="8640960" cy="792088"/>
          </a:xfrm>
          <a:prstGeom prst="rightArrow">
            <a:avLst/>
          </a:prstGeom>
          <a:gradFill flip="none" rotWithShape="0">
            <a:gsLst>
              <a:gs pos="0">
                <a:srgbClr val="03D4A8">
                  <a:alpha val="29000"/>
                </a:srgbClr>
              </a:gs>
              <a:gs pos="25000">
                <a:srgbClr val="21D6E0"/>
              </a:gs>
              <a:gs pos="75000">
                <a:srgbClr val="0087E6"/>
              </a:gs>
              <a:gs pos="100000">
                <a:srgbClr val="005CBF"/>
              </a:gs>
            </a:gsLst>
            <a:path path="rect">
              <a:fillToRect r="100000" b="100000"/>
            </a:path>
            <a:tileRect/>
          </a:gradFill>
          <a:ln>
            <a:solidFill>
              <a:schemeClr val="accent1">
                <a:alpha val="32000"/>
              </a:schemeClr>
            </a:solidFill>
            <a:headEnd type="none" w="med" len="med"/>
            <a:tailEnd type="none" w="med" len="med"/>
          </a:ln>
          <a:effectLst>
            <a:outerShdw blurRad="50800" dist="25000" dir="5400000" rotWithShape="0">
              <a:schemeClr val="accent1">
                <a:shade val="30000"/>
                <a:satMod val="150000"/>
                <a:alpha val="42000"/>
              </a:schemeClr>
            </a:outerShdw>
          </a:effectLst>
        </p:spPr>
        <p:style>
          <a:lnRef idx="1">
            <a:schemeClr val="accent1"/>
          </a:lnRef>
          <a:fillRef idx="2">
            <a:schemeClr val="accent1"/>
          </a:fillRef>
          <a:effectRef idx="1">
            <a:schemeClr val="accent1"/>
          </a:effectRef>
          <a:fontRef idx="minor">
            <a:schemeClr val="dk1"/>
          </a:fontRef>
        </p:style>
        <p:txBody>
          <a:bodyPr vert="horz" wrap="square" lIns="87842" tIns="43921" rIns="87842" bIns="43921" numCol="1" rtlCol="0" anchor="ctr" anchorCtr="0" compatLnSpc="1"/>
          <a:lstStyle/>
          <a:p>
            <a:pPr algn="ctr">
              <a:spcBef>
                <a:spcPct val="20000"/>
              </a:spcBef>
            </a:pPr>
            <a:r>
              <a:rPr lang="zh-CN" altLang="en-US" sz="1600" dirty="0" smtClean="0">
                <a:solidFill>
                  <a:schemeClr val="bg1"/>
                </a:solidFill>
              </a:rPr>
              <a:t>主数据的标准化工作</a:t>
            </a:r>
            <a:endParaRPr lang="zh-CN" altLang="en-US" sz="1600" dirty="0" smtClean="0">
              <a:solidFill>
                <a:schemeClr val="bg1"/>
              </a:solidFill>
            </a:endParaRPr>
          </a:p>
        </p:txBody>
      </p:sp>
      <p:grpSp>
        <p:nvGrpSpPr>
          <p:cNvPr id="9" name="组合 34"/>
          <p:cNvGrpSpPr/>
          <p:nvPr/>
        </p:nvGrpSpPr>
        <p:grpSpPr>
          <a:xfrm>
            <a:off x="4283968" y="1052736"/>
            <a:ext cx="1152128" cy="654865"/>
            <a:chOff x="7380312" y="1766023"/>
            <a:chExt cx="864096" cy="654865"/>
          </a:xfrm>
        </p:grpSpPr>
        <p:sp>
          <p:nvSpPr>
            <p:cNvPr id="47" name="矩形 46"/>
            <p:cNvSpPr/>
            <p:nvPr/>
          </p:nvSpPr>
          <p:spPr bwMode="auto">
            <a:xfrm>
              <a:off x="7380312" y="1772816"/>
              <a:ext cx="864096" cy="648072"/>
            </a:xfrm>
            <a:prstGeom prst="rect">
              <a:avLst/>
            </a:prstGeom>
            <a:blipFill>
              <a:blip r:embed="rId1" cstate="print"/>
              <a:tile tx="0" ty="0" sx="100000" sy="100000" flip="none" algn="tl"/>
            </a:blipFill>
            <a:ln>
              <a:solidFill>
                <a:schemeClr val="accent4">
                  <a:lumMod val="40000"/>
                  <a:lumOff val="60000"/>
                </a:schemeClr>
              </a:solidFill>
              <a:headEnd type="none" w="med" len="med"/>
              <a:tailEnd type="none" w="med" len="med"/>
            </a:ln>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wrap="none" anchor="ctr"/>
            <a:lstStyle/>
            <a:p>
              <a:pPr algn="ctr" eaLnBrk="0" hangingPunct="0">
                <a:defRPr/>
              </a:pPr>
              <a:endParaRPr lang="zh-CN" altLang="en-US" sz="1400" i="1" dirty="0">
                <a:solidFill>
                  <a:schemeClr val="tx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48" name="Rectangle 3"/>
            <p:cNvSpPr txBox="1">
              <a:spLocks noChangeArrowheads="1"/>
            </p:cNvSpPr>
            <p:nvPr/>
          </p:nvSpPr>
          <p:spPr bwMode="auto">
            <a:xfrm>
              <a:off x="7496714" y="1766023"/>
              <a:ext cx="630572" cy="632856"/>
            </a:xfrm>
            <a:prstGeom prst="rect">
              <a:avLst/>
            </a:prstGeom>
            <a:noFill/>
            <a:ln w="9525">
              <a:noFill/>
              <a:miter lim="800000"/>
            </a:ln>
          </p:spPr>
          <p:txBody>
            <a:bodyPr wrap="square" lIns="0" tIns="36000" rIns="0" bIns="36000" anchor="ctr">
              <a:spAutoFit/>
            </a:bodyPr>
            <a:lstStyle/>
            <a:p>
              <a:pPr algn="ctr">
                <a:lnSpc>
                  <a:spcPct val="120000"/>
                </a:lnSpc>
                <a:spcBef>
                  <a:spcPct val="20000"/>
                </a:spcBef>
                <a:buSzPct val="60000"/>
                <a:defRPr/>
              </a:pPr>
              <a:r>
                <a:rPr lang="zh-CN" altLang="en-US" sz="1400" kern="0" dirty="0" smtClean="0">
                  <a:latin typeface="微软雅黑" panose="020B0503020204020204" charset="-122"/>
                  <a:ea typeface="微软雅黑" panose="020B0503020204020204" charset="-122"/>
                  <a:cs typeface="Arial" panose="020B0604020202020204" pitchFamily="34" charset="0"/>
                </a:rPr>
                <a:t>子表</a:t>
              </a:r>
              <a:endParaRPr lang="en-US" altLang="zh-CN" sz="1400" b="1" kern="0" dirty="0" smtClean="0">
                <a:latin typeface="微软雅黑" panose="020B0503020204020204" charset="-122"/>
                <a:ea typeface="微软雅黑" panose="020B0503020204020204" charset="-122"/>
                <a:cs typeface="Arial" panose="020B0604020202020204" pitchFamily="34" charset="0"/>
              </a:endParaRPr>
            </a:p>
            <a:p>
              <a:pPr algn="ctr">
                <a:lnSpc>
                  <a:spcPct val="120000"/>
                </a:lnSpc>
                <a:spcBef>
                  <a:spcPct val="20000"/>
                </a:spcBef>
                <a:buSzPct val="60000"/>
                <a:defRPr/>
              </a:pPr>
              <a:r>
                <a:rPr lang="zh-CN" altLang="en-US" sz="1400" b="1" kern="0" dirty="0" smtClean="0">
                  <a:latin typeface="微软雅黑" panose="020B0503020204020204" charset="-122"/>
                  <a:ea typeface="微软雅黑" panose="020B0503020204020204" charset="-122"/>
                  <a:cs typeface="Arial" panose="020B0604020202020204" pitchFamily="34" charset="0"/>
                </a:rPr>
                <a:t>属性字段</a:t>
              </a:r>
              <a:r>
                <a:rPr lang="en-US" altLang="zh-CN" sz="1400" b="1" kern="0" dirty="0" smtClean="0">
                  <a:latin typeface="微软雅黑" panose="020B0503020204020204" charset="-122"/>
                  <a:ea typeface="微软雅黑" panose="020B0503020204020204" charset="-122"/>
                  <a:cs typeface="Arial" panose="020B0604020202020204" pitchFamily="34" charset="0"/>
                </a:rPr>
                <a:t>3</a:t>
              </a:r>
              <a:endParaRPr lang="zh-CN" altLang="en-US" sz="1400" b="1" kern="0" dirty="0">
                <a:latin typeface="微软雅黑" panose="020B0503020204020204" charset="-122"/>
                <a:ea typeface="微软雅黑" panose="020B0503020204020204" charset="-122"/>
                <a:cs typeface="Arial" panose="020B0604020202020204" pitchFamily="34" charset="0"/>
              </a:endParaRPr>
            </a:p>
          </p:txBody>
        </p:sp>
      </p:grpSp>
      <p:sp>
        <p:nvSpPr>
          <p:cNvPr id="46" name="标题 1"/>
          <p:cNvSpPr>
            <a:spLocks noGrp="1"/>
          </p:cNvSpPr>
          <p:nvPr>
            <p:ph type="title"/>
          </p:nvPr>
        </p:nvSpPr>
        <p:spPr>
          <a:xfrm>
            <a:off x="381000" y="260648"/>
            <a:ext cx="8229600" cy="432048"/>
          </a:xfrm>
        </p:spPr>
        <p:txBody>
          <a:bodyPr/>
          <a:lstStyle/>
          <a:p>
            <a:pPr lvl="1" eaLnBrk="0" hangingPunct="0">
              <a:defRPr/>
            </a:pPr>
            <a:r>
              <a:rPr lang="zh-CN" altLang="en-US" kern="1200" dirty="0" smtClean="0">
                <a:solidFill>
                  <a:schemeClr val="bg1"/>
                </a:solidFill>
                <a:latin typeface="微软雅黑" panose="020B0503020204020204" charset="-122"/>
                <a:ea typeface="微软雅黑" panose="020B0503020204020204" charset="-122"/>
                <a:cs typeface="+mj-cs"/>
              </a:rPr>
              <a:t>基本概念</a:t>
            </a:r>
            <a:r>
              <a:rPr lang="en-US" altLang="zh-CN" kern="1200" dirty="0" smtClean="0">
                <a:solidFill>
                  <a:schemeClr val="bg1"/>
                </a:solidFill>
                <a:latin typeface="微软雅黑" panose="020B0503020204020204" charset="-122"/>
                <a:ea typeface="微软雅黑" panose="020B0503020204020204" charset="-122"/>
                <a:cs typeface="+mj-cs"/>
              </a:rPr>
              <a:t>-</a:t>
            </a:r>
            <a:r>
              <a:rPr lang="zh-CN" altLang="en-US" kern="1200" dirty="0">
                <a:solidFill>
                  <a:schemeClr val="bg1"/>
                </a:solidFill>
                <a:latin typeface="微软雅黑" panose="020B0503020204020204" charset="-122"/>
                <a:ea typeface="微软雅黑" panose="020B0503020204020204" charset="-122"/>
                <a:cs typeface="+mj-cs"/>
              </a:rPr>
              <a:t>举例</a:t>
            </a:r>
            <a:endParaRPr lang="zh-CN" altLang="en-US" kern="1200" dirty="0">
              <a:solidFill>
                <a:schemeClr val="bg1"/>
              </a:solidFill>
              <a:latin typeface="微软雅黑" panose="020B0503020204020204" charset="-122"/>
              <a:ea typeface="微软雅黑" panose="020B0503020204020204" charset="-122"/>
              <a:cs typeface="+mj-cs"/>
            </a:endParaRPr>
          </a:p>
        </p:txBody>
      </p:sp>
      <p:sp>
        <p:nvSpPr>
          <p:cNvPr id="49" name="页脚占位符 3"/>
          <p:cNvSpPr txBox="1">
            <a:spLocks noGrp="1"/>
          </p:cNvSpPr>
          <p:nvPr/>
        </p:nvSpPr>
        <p:spPr bwMode="auto">
          <a:xfrm>
            <a:off x="3124200" y="6477000"/>
            <a:ext cx="2895600" cy="304800"/>
          </a:xfrm>
          <a:prstGeom prst="rect">
            <a:avLst/>
          </a:prstGeom>
          <a:noFill/>
          <a:ln w="9525">
            <a:noFill/>
            <a:miter lim="800000"/>
          </a:ln>
        </p:spPr>
        <p:txBody>
          <a:bodyPr/>
          <a:lstStyle/>
          <a:p>
            <a:pPr algn="ctr" eaLnBrk="0" hangingPunct="0"/>
            <a:fld id="{4D09EB6F-38AF-4515-AC37-FEFE6F6251AF}" type="slidenum">
              <a:rPr lang="zh-TW" altLang="en-US" sz="1200">
                <a:latin typeface="Times New Roman" panose="02020603050405020304" pitchFamily="18" charset="0"/>
                <a:ea typeface="PMingLiU" pitchFamily="18" charset="-120"/>
              </a:rPr>
            </a:fld>
            <a:endParaRPr lang="en-US" altLang="zh-TW" sz="1200" dirty="0">
              <a:latin typeface="Times New Roman" panose="02020603050405020304" pitchFamily="18" charset="0"/>
              <a:ea typeface="PMingLiU" pitchFamily="18" charset="-120"/>
            </a:endParaRPr>
          </a:p>
        </p:txBody>
      </p:sp>
      <p:sp>
        <p:nvSpPr>
          <p:cNvPr id="51" name="矩形 50"/>
          <p:cNvSpPr/>
          <p:nvPr/>
        </p:nvSpPr>
        <p:spPr bwMode="auto">
          <a:xfrm>
            <a:off x="4067944" y="2067997"/>
            <a:ext cx="1090808" cy="360040"/>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87842" tIns="43921" rIns="87842" bIns="43921" numCol="1" rtlCol="0" anchor="ctr" anchorCtr="0" compatLnSpc="1"/>
          <a:lstStyle/>
          <a:p>
            <a:pPr algn="ctr">
              <a:spcBef>
                <a:spcPct val="20000"/>
              </a:spcBef>
            </a:pPr>
            <a:r>
              <a:rPr lang="zh-CN" altLang="en-US" sz="1600" dirty="0" smtClean="0"/>
              <a:t>物料属性</a:t>
            </a:r>
            <a:endParaRPr lang="zh-CN" altLang="en-US" sz="1600" dirty="0" smtClean="0"/>
          </a:p>
        </p:txBody>
      </p:sp>
      <p:sp>
        <p:nvSpPr>
          <p:cNvPr id="52" name="圆角矩形 51"/>
          <p:cNvSpPr/>
          <p:nvPr/>
        </p:nvSpPr>
        <p:spPr bwMode="auto">
          <a:xfrm>
            <a:off x="3995936" y="1844824"/>
            <a:ext cx="1275909" cy="1872208"/>
          </a:xfrm>
          <a:prstGeom prst="roundRect">
            <a:avLst/>
          </a:prstGeom>
          <a:noFill/>
          <a:ln w="19050">
            <a:solidFill>
              <a:srgbClr val="FF0000"/>
            </a:solidFill>
            <a:prstDash val="lgDash"/>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87842" tIns="43921" rIns="87842" bIns="43921" numCol="1" rtlCol="0" anchor="ctr" anchorCtr="0" compatLnSpc="1"/>
          <a:lstStyle/>
          <a:p>
            <a:pPr algn="ctr">
              <a:spcBef>
                <a:spcPct val="20000"/>
              </a:spcBef>
            </a:pPr>
            <a:endParaRPr lang="zh-CN" altLang="en-US" dirty="0" smtClean="0"/>
          </a:p>
        </p:txBody>
      </p:sp>
      <p:sp>
        <p:nvSpPr>
          <p:cNvPr id="53" name="矩形 52"/>
          <p:cNvSpPr/>
          <p:nvPr/>
        </p:nvSpPr>
        <p:spPr bwMode="auto">
          <a:xfrm>
            <a:off x="1673461" y="2548525"/>
            <a:ext cx="1090808" cy="1008112"/>
          </a:xfrm>
          <a:prstGeom prst="rect">
            <a:avLst/>
          </a:prstGeom>
          <a:solidFill>
            <a:schemeClr val="accent5">
              <a:lumMod val="20000"/>
              <a:lumOff val="80000"/>
            </a:schemeClr>
          </a:solidFill>
          <a:ln>
            <a:headEnd type="none" w="med" len="med"/>
            <a:tailEnd type="none" w="med" len="med"/>
          </a:ln>
        </p:spPr>
        <p:style>
          <a:lnRef idx="1">
            <a:schemeClr val="accent3"/>
          </a:lnRef>
          <a:fillRef idx="1001">
            <a:schemeClr val="lt2"/>
          </a:fillRef>
          <a:effectRef idx="1">
            <a:schemeClr val="accent3"/>
          </a:effectRef>
          <a:fontRef idx="minor">
            <a:schemeClr val="dk1"/>
          </a:fontRef>
        </p:style>
        <p:txBody>
          <a:bodyPr vert="horz" wrap="square" lIns="87842" tIns="43921" rIns="87842" bIns="43921" numCol="1" rtlCol="0" anchor="ctr" anchorCtr="0" compatLnSpc="1"/>
          <a:lstStyle/>
          <a:p>
            <a:pPr algn="ctr">
              <a:spcBef>
                <a:spcPct val="20000"/>
              </a:spcBef>
            </a:pPr>
            <a:r>
              <a:rPr lang="zh-CN" altLang="en-US" sz="1200" b="0" dirty="0" smtClean="0">
                <a:latin typeface="微软雅黑" panose="020B0503020204020204" charset="-122"/>
                <a:ea typeface="微软雅黑" panose="020B0503020204020204" charset="-122"/>
              </a:rPr>
              <a:t>热轧普通碳素</a:t>
            </a:r>
            <a:r>
              <a:rPr lang="en-US" altLang="zh-CN" sz="1200" b="0" dirty="0" smtClean="0">
                <a:latin typeface="微软雅黑" panose="020B0503020204020204" charset="-122"/>
                <a:ea typeface="微软雅黑" panose="020B0503020204020204" charset="-122"/>
              </a:rPr>
              <a:t>H</a:t>
            </a:r>
            <a:r>
              <a:rPr lang="zh-CN" altLang="en-US" sz="1200" b="0" dirty="0" smtClean="0">
                <a:latin typeface="微软雅黑" panose="020B0503020204020204" charset="-122"/>
                <a:ea typeface="微软雅黑" panose="020B0503020204020204" charset="-122"/>
              </a:rPr>
              <a:t>型钢</a:t>
            </a:r>
            <a:r>
              <a:rPr lang="en-US" altLang="zh-CN" sz="1200" b="0" dirty="0" smtClean="0">
                <a:latin typeface="微软雅黑" panose="020B0503020204020204" charset="-122"/>
                <a:ea typeface="微软雅黑" panose="020B0503020204020204" charset="-122"/>
              </a:rPr>
              <a:t>\H588×300×12×20mm\SM490YB</a:t>
            </a:r>
            <a:endParaRPr lang="zh-CN" altLang="en-US" sz="1200" b="0" dirty="0" smtClean="0">
              <a:latin typeface="微软雅黑" panose="020B0503020204020204" charset="-122"/>
              <a:ea typeface="微软雅黑" panose="020B0503020204020204" charset="-122"/>
            </a:endParaRPr>
          </a:p>
        </p:txBody>
      </p:sp>
      <p:sp>
        <p:nvSpPr>
          <p:cNvPr id="54" name="矩形 53"/>
          <p:cNvSpPr/>
          <p:nvPr/>
        </p:nvSpPr>
        <p:spPr bwMode="auto">
          <a:xfrm>
            <a:off x="1673461" y="2067997"/>
            <a:ext cx="1090808" cy="360040"/>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87842" tIns="43921" rIns="87842" bIns="43921" numCol="1" rtlCol="0" anchor="ctr" anchorCtr="0" compatLnSpc="1"/>
          <a:lstStyle/>
          <a:p>
            <a:pPr algn="ctr">
              <a:spcBef>
                <a:spcPct val="20000"/>
              </a:spcBef>
            </a:pPr>
            <a:r>
              <a:rPr lang="zh-CN" altLang="en-US" sz="1600" dirty="0" smtClean="0"/>
              <a:t>物料描述</a:t>
            </a:r>
            <a:endParaRPr lang="zh-CN" altLang="en-US" sz="1600" dirty="0" smtClean="0"/>
          </a:p>
        </p:txBody>
      </p:sp>
      <p:sp>
        <p:nvSpPr>
          <p:cNvPr id="55" name="圆角矩形 54"/>
          <p:cNvSpPr/>
          <p:nvPr/>
        </p:nvSpPr>
        <p:spPr bwMode="auto">
          <a:xfrm>
            <a:off x="1547664" y="1844824"/>
            <a:ext cx="1196370" cy="1872208"/>
          </a:xfrm>
          <a:prstGeom prst="roundRect">
            <a:avLst/>
          </a:prstGeom>
          <a:noFill/>
          <a:ln w="19050">
            <a:solidFill>
              <a:srgbClr val="FF0000"/>
            </a:solidFill>
            <a:prstDash val="lgDash"/>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87842" tIns="43921" rIns="87842" bIns="43921" numCol="1" rtlCol="0" anchor="ctr" anchorCtr="0" compatLnSpc="1"/>
          <a:lstStyle/>
          <a:p>
            <a:pPr algn="ctr">
              <a:spcBef>
                <a:spcPct val="20000"/>
              </a:spcBef>
            </a:pPr>
            <a:endParaRPr lang="zh-CN" altLang="en-US" dirty="0" smtClean="0"/>
          </a:p>
        </p:txBody>
      </p:sp>
      <p:sp>
        <p:nvSpPr>
          <p:cNvPr id="56" name="矩形 55"/>
          <p:cNvSpPr/>
          <p:nvPr/>
        </p:nvSpPr>
        <p:spPr bwMode="auto">
          <a:xfrm>
            <a:off x="2915816" y="2564904"/>
            <a:ext cx="1008112" cy="1008112"/>
          </a:xfrm>
          <a:prstGeom prst="rect">
            <a:avLst/>
          </a:prstGeom>
          <a:solidFill>
            <a:schemeClr val="accent5">
              <a:lumMod val="20000"/>
              <a:lumOff val="80000"/>
            </a:schemeClr>
          </a:solidFill>
          <a:ln>
            <a:headEnd type="none" w="med" len="med"/>
            <a:tailEnd type="none" w="med" len="med"/>
          </a:ln>
        </p:spPr>
        <p:style>
          <a:lnRef idx="1">
            <a:schemeClr val="accent3"/>
          </a:lnRef>
          <a:fillRef idx="1001">
            <a:schemeClr val="lt2"/>
          </a:fillRef>
          <a:effectRef idx="1">
            <a:schemeClr val="accent3"/>
          </a:effectRef>
          <a:fontRef idx="minor">
            <a:schemeClr val="dk1"/>
          </a:fontRef>
        </p:style>
        <p:txBody>
          <a:bodyPr vert="horz" wrap="square" lIns="87842" tIns="43921" rIns="87842" bIns="43921" numCol="1" rtlCol="0" anchor="ctr" anchorCtr="0" compatLnSpc="1"/>
          <a:lstStyle/>
          <a:p>
            <a:pPr>
              <a:spcBef>
                <a:spcPct val="20000"/>
              </a:spcBef>
              <a:buFont typeface="Wingdings" panose="05000000000000000000" pitchFamily="2" charset="2"/>
              <a:buChar char="p"/>
            </a:pPr>
            <a:r>
              <a:rPr lang="zh-CN" altLang="en-US" sz="1200" b="0" dirty="0" smtClean="0">
                <a:solidFill>
                  <a:schemeClr val="tx1"/>
                </a:solidFill>
                <a:latin typeface="微软雅黑" panose="020B0503020204020204" charset="-122"/>
                <a:ea typeface="微软雅黑" panose="020B0503020204020204" charset="-122"/>
              </a:rPr>
              <a:t>钢材</a:t>
            </a:r>
            <a:endParaRPr lang="en-US" altLang="zh-CN" sz="1200" b="0" dirty="0" smtClean="0">
              <a:solidFill>
                <a:schemeClr val="tx1"/>
              </a:solidFill>
              <a:latin typeface="微软雅黑" panose="020B0503020204020204" charset="-122"/>
              <a:ea typeface="微软雅黑" panose="020B0503020204020204" charset="-122"/>
            </a:endParaRPr>
          </a:p>
          <a:p>
            <a:pPr>
              <a:spcBef>
                <a:spcPct val="20000"/>
              </a:spcBef>
              <a:buFont typeface="Wingdings" panose="05000000000000000000" pitchFamily="2" charset="2"/>
              <a:buChar char="p"/>
            </a:pPr>
            <a:r>
              <a:rPr lang="zh-CN" altLang="en-US" sz="1200" b="0" dirty="0" smtClean="0">
                <a:solidFill>
                  <a:schemeClr val="tx1"/>
                </a:solidFill>
                <a:latin typeface="微软雅黑" panose="020B0503020204020204" charset="-122"/>
                <a:ea typeface="微软雅黑" panose="020B0503020204020204" charset="-122"/>
              </a:rPr>
              <a:t>标准件</a:t>
            </a:r>
            <a:endParaRPr lang="en-US" altLang="zh-CN" sz="1200" b="0" dirty="0" smtClean="0">
              <a:solidFill>
                <a:schemeClr val="tx1"/>
              </a:solidFill>
              <a:latin typeface="微软雅黑" panose="020B0503020204020204" charset="-122"/>
              <a:ea typeface="微软雅黑" panose="020B0503020204020204" charset="-122"/>
            </a:endParaRPr>
          </a:p>
          <a:p>
            <a:pPr>
              <a:spcBef>
                <a:spcPct val="20000"/>
              </a:spcBef>
              <a:buFont typeface="Wingdings" panose="05000000000000000000" pitchFamily="2" charset="2"/>
              <a:buChar char="p"/>
            </a:pPr>
            <a:r>
              <a:rPr lang="zh-CN" altLang="en-US" sz="1200" b="0" dirty="0" smtClean="0">
                <a:solidFill>
                  <a:schemeClr val="tx1"/>
                </a:solidFill>
                <a:latin typeface="微软雅黑" panose="020B0503020204020204" charset="-122"/>
                <a:ea typeface="微软雅黑" panose="020B0503020204020204" charset="-122"/>
              </a:rPr>
              <a:t>仪器仪表</a:t>
            </a:r>
            <a:endParaRPr lang="en-US" altLang="zh-CN" sz="1200" b="0" dirty="0" smtClean="0">
              <a:solidFill>
                <a:schemeClr val="tx1"/>
              </a:solidFill>
              <a:latin typeface="微软雅黑" panose="020B0503020204020204" charset="-122"/>
              <a:ea typeface="微软雅黑" panose="020B0503020204020204" charset="-122"/>
            </a:endParaRPr>
          </a:p>
          <a:p>
            <a:pPr>
              <a:spcBef>
                <a:spcPct val="20000"/>
              </a:spcBef>
            </a:pPr>
            <a:r>
              <a:rPr lang="en-US" altLang="zh-CN" sz="1200" b="0" dirty="0" smtClean="0">
                <a:solidFill>
                  <a:schemeClr val="tx1"/>
                </a:solidFill>
                <a:latin typeface="微软雅黑" panose="020B0503020204020204" charset="-122"/>
                <a:ea typeface="微软雅黑" panose="020B0503020204020204" charset="-122"/>
              </a:rPr>
              <a:t>…</a:t>
            </a:r>
            <a:endParaRPr lang="zh-CN" altLang="en-US" sz="1200" b="0" dirty="0" smtClean="0">
              <a:solidFill>
                <a:schemeClr val="tx1"/>
              </a:solidFill>
              <a:latin typeface="微软雅黑" panose="020B0503020204020204" charset="-122"/>
              <a:ea typeface="微软雅黑" panose="020B0503020204020204" charset="-122"/>
            </a:endParaRPr>
          </a:p>
        </p:txBody>
      </p:sp>
      <p:sp>
        <p:nvSpPr>
          <p:cNvPr id="57" name="矩形 56"/>
          <p:cNvSpPr/>
          <p:nvPr/>
        </p:nvSpPr>
        <p:spPr bwMode="auto">
          <a:xfrm>
            <a:off x="4078632" y="2564904"/>
            <a:ext cx="1141440" cy="1080120"/>
          </a:xfrm>
          <a:prstGeom prst="rect">
            <a:avLst/>
          </a:prstGeom>
          <a:solidFill>
            <a:schemeClr val="accent5">
              <a:lumMod val="20000"/>
              <a:lumOff val="80000"/>
            </a:schemeClr>
          </a:solidFill>
          <a:ln>
            <a:headEnd type="none" w="med" len="med"/>
            <a:tailEnd type="none" w="med" len="med"/>
          </a:ln>
        </p:spPr>
        <p:style>
          <a:lnRef idx="1">
            <a:schemeClr val="accent3"/>
          </a:lnRef>
          <a:fillRef idx="1001">
            <a:schemeClr val="lt2"/>
          </a:fillRef>
          <a:effectRef idx="1">
            <a:schemeClr val="accent3"/>
          </a:effectRef>
          <a:fontRef idx="minor">
            <a:schemeClr val="dk1"/>
          </a:fontRef>
        </p:style>
        <p:txBody>
          <a:bodyPr vert="horz" wrap="square" lIns="87842" tIns="43921" rIns="87842" bIns="43921" numCol="1" rtlCol="0" anchor="ctr" anchorCtr="0" compatLnSpc="1"/>
          <a:lstStyle/>
          <a:p>
            <a:pPr>
              <a:spcBef>
                <a:spcPct val="20000"/>
              </a:spcBef>
              <a:buFont typeface="Wingdings" panose="05000000000000000000" pitchFamily="2" charset="2"/>
              <a:buChar char="p"/>
            </a:pPr>
            <a:r>
              <a:rPr lang="zh-CN" altLang="en-US" sz="1200" b="0" dirty="0" smtClean="0">
                <a:solidFill>
                  <a:schemeClr val="tx1"/>
                </a:solidFill>
              </a:rPr>
              <a:t>产成品</a:t>
            </a:r>
            <a:endParaRPr lang="en-US" altLang="zh-CN" sz="1200" b="0" dirty="0" smtClean="0">
              <a:solidFill>
                <a:schemeClr val="tx1"/>
              </a:solidFill>
              <a:latin typeface="微软雅黑" panose="020B0503020204020204" charset="-122"/>
              <a:ea typeface="微软雅黑" panose="020B0503020204020204" charset="-122"/>
            </a:endParaRPr>
          </a:p>
          <a:p>
            <a:pPr>
              <a:spcBef>
                <a:spcPct val="20000"/>
              </a:spcBef>
              <a:buFont typeface="Wingdings" panose="05000000000000000000" pitchFamily="2" charset="2"/>
              <a:buChar char="p"/>
            </a:pPr>
            <a:r>
              <a:rPr lang="zh-CN" altLang="en-US" sz="1200" b="0" dirty="0" smtClean="0">
                <a:solidFill>
                  <a:schemeClr val="tx1"/>
                </a:solidFill>
              </a:rPr>
              <a:t>自制半成品</a:t>
            </a:r>
            <a:endParaRPr lang="en-US" altLang="zh-CN" sz="1200" b="0" dirty="0" smtClean="0">
              <a:solidFill>
                <a:schemeClr val="tx1"/>
              </a:solidFill>
            </a:endParaRPr>
          </a:p>
          <a:p>
            <a:pPr>
              <a:spcBef>
                <a:spcPct val="20000"/>
              </a:spcBef>
              <a:buFont typeface="Wingdings" panose="05000000000000000000" pitchFamily="2" charset="2"/>
              <a:buChar char="p"/>
            </a:pPr>
            <a:r>
              <a:rPr lang="zh-CN" altLang="en-US" sz="1200" b="0" dirty="0" smtClean="0">
                <a:solidFill>
                  <a:schemeClr val="tx1"/>
                </a:solidFill>
              </a:rPr>
              <a:t>外购件</a:t>
            </a:r>
            <a:endParaRPr lang="en-US" altLang="zh-CN" sz="1200" b="0" dirty="0" smtClean="0">
              <a:solidFill>
                <a:schemeClr val="tx1"/>
              </a:solidFill>
            </a:endParaRPr>
          </a:p>
          <a:p>
            <a:pPr>
              <a:spcBef>
                <a:spcPct val="20000"/>
              </a:spcBef>
              <a:buFont typeface="Wingdings" panose="05000000000000000000" pitchFamily="2" charset="2"/>
              <a:buChar char="p"/>
            </a:pPr>
            <a:r>
              <a:rPr lang="zh-CN" altLang="en-US" sz="1200" b="0" dirty="0" smtClean="0">
                <a:solidFill>
                  <a:schemeClr val="tx1"/>
                </a:solidFill>
              </a:rPr>
              <a:t>服务性物料</a:t>
            </a:r>
            <a:endParaRPr lang="en-US" altLang="zh-CN" sz="1200" b="0" dirty="0" smtClean="0">
              <a:solidFill>
                <a:schemeClr val="tx1"/>
              </a:solidFill>
              <a:latin typeface="微软雅黑" panose="020B0503020204020204" charset="-122"/>
              <a:ea typeface="微软雅黑" panose="020B0503020204020204" charset="-122"/>
            </a:endParaRPr>
          </a:p>
          <a:p>
            <a:pPr algn="ctr">
              <a:spcBef>
                <a:spcPct val="20000"/>
              </a:spcBef>
            </a:pPr>
            <a:r>
              <a:rPr lang="en-US" altLang="zh-CN" sz="1200" b="0" dirty="0" smtClean="0">
                <a:solidFill>
                  <a:schemeClr val="tx1"/>
                </a:solidFill>
                <a:latin typeface="微软雅黑" panose="020B0503020204020204" charset="-122"/>
                <a:ea typeface="微软雅黑" panose="020B0503020204020204" charset="-122"/>
              </a:rPr>
              <a:t>…</a:t>
            </a:r>
            <a:endParaRPr lang="en-US" altLang="zh-CN" sz="1200" b="0" dirty="0" smtClean="0">
              <a:solidFill>
                <a:schemeClr val="tx1"/>
              </a:solidFill>
              <a:latin typeface="微软雅黑" panose="020B0503020204020204" charset="-122"/>
              <a:ea typeface="微软雅黑" panose="020B0503020204020204" charset="-122"/>
            </a:endParaRPr>
          </a:p>
        </p:txBody>
      </p:sp>
      <p:grpSp>
        <p:nvGrpSpPr>
          <p:cNvPr id="10" name="组合 34"/>
          <p:cNvGrpSpPr/>
          <p:nvPr/>
        </p:nvGrpSpPr>
        <p:grpSpPr>
          <a:xfrm>
            <a:off x="5580112" y="1052736"/>
            <a:ext cx="1152128" cy="654865"/>
            <a:chOff x="7380312" y="1766023"/>
            <a:chExt cx="864096" cy="654865"/>
          </a:xfrm>
        </p:grpSpPr>
        <p:sp>
          <p:nvSpPr>
            <p:cNvPr id="59" name="矩形 58"/>
            <p:cNvSpPr/>
            <p:nvPr/>
          </p:nvSpPr>
          <p:spPr bwMode="auto">
            <a:xfrm>
              <a:off x="7380312" y="1772816"/>
              <a:ext cx="864096" cy="648072"/>
            </a:xfrm>
            <a:prstGeom prst="rect">
              <a:avLst/>
            </a:prstGeom>
            <a:blipFill>
              <a:blip r:embed="rId1" cstate="print"/>
              <a:tile tx="0" ty="0" sx="100000" sy="100000" flip="none" algn="tl"/>
            </a:blipFill>
            <a:ln>
              <a:solidFill>
                <a:schemeClr val="accent4">
                  <a:lumMod val="40000"/>
                  <a:lumOff val="60000"/>
                </a:schemeClr>
              </a:solidFill>
              <a:headEnd type="none" w="med" len="med"/>
              <a:tailEnd type="none" w="med" len="med"/>
            </a:ln>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wrap="none" anchor="ctr"/>
            <a:lstStyle/>
            <a:p>
              <a:pPr algn="ctr" eaLnBrk="0" hangingPunct="0">
                <a:defRPr/>
              </a:pPr>
              <a:endParaRPr lang="zh-CN" altLang="en-US" sz="1400" i="1" dirty="0">
                <a:solidFill>
                  <a:schemeClr val="tx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60" name="Rectangle 3"/>
            <p:cNvSpPr txBox="1">
              <a:spLocks noChangeArrowheads="1"/>
            </p:cNvSpPr>
            <p:nvPr/>
          </p:nvSpPr>
          <p:spPr bwMode="auto">
            <a:xfrm>
              <a:off x="7496714" y="1766023"/>
              <a:ext cx="630572" cy="632856"/>
            </a:xfrm>
            <a:prstGeom prst="rect">
              <a:avLst/>
            </a:prstGeom>
            <a:noFill/>
            <a:ln w="9525">
              <a:noFill/>
              <a:miter lim="800000"/>
            </a:ln>
          </p:spPr>
          <p:txBody>
            <a:bodyPr wrap="square" lIns="0" tIns="36000" rIns="0" bIns="36000" anchor="ctr">
              <a:spAutoFit/>
            </a:bodyPr>
            <a:lstStyle/>
            <a:p>
              <a:pPr algn="ctr">
                <a:lnSpc>
                  <a:spcPct val="120000"/>
                </a:lnSpc>
                <a:spcBef>
                  <a:spcPct val="20000"/>
                </a:spcBef>
                <a:buSzPct val="60000"/>
                <a:defRPr/>
              </a:pPr>
              <a:r>
                <a:rPr lang="zh-CN" altLang="en-US" sz="1400" kern="0" dirty="0" smtClean="0">
                  <a:latin typeface="微软雅黑" panose="020B0503020204020204" charset="-122"/>
                  <a:ea typeface="微软雅黑" panose="020B0503020204020204" charset="-122"/>
                  <a:cs typeface="Arial" panose="020B0604020202020204" pitchFamily="34" charset="0"/>
                </a:rPr>
                <a:t>子表</a:t>
              </a:r>
              <a:endParaRPr lang="en-US" altLang="zh-CN" sz="1400" b="1" kern="0" dirty="0" smtClean="0">
                <a:latin typeface="微软雅黑" panose="020B0503020204020204" charset="-122"/>
                <a:ea typeface="微软雅黑" panose="020B0503020204020204" charset="-122"/>
                <a:cs typeface="Arial" panose="020B0604020202020204" pitchFamily="34" charset="0"/>
              </a:endParaRPr>
            </a:p>
            <a:p>
              <a:pPr algn="ctr">
                <a:lnSpc>
                  <a:spcPct val="120000"/>
                </a:lnSpc>
                <a:spcBef>
                  <a:spcPct val="20000"/>
                </a:spcBef>
                <a:buSzPct val="60000"/>
                <a:defRPr/>
              </a:pPr>
              <a:r>
                <a:rPr lang="zh-CN" altLang="en-US" sz="1400" b="1" kern="0" dirty="0" smtClean="0">
                  <a:latin typeface="微软雅黑" panose="020B0503020204020204" charset="-122"/>
                  <a:ea typeface="微软雅黑" panose="020B0503020204020204" charset="-122"/>
                  <a:cs typeface="Arial" panose="020B0604020202020204" pitchFamily="34" charset="0"/>
                </a:rPr>
                <a:t>属性字段</a:t>
              </a:r>
              <a:r>
                <a:rPr lang="en-US" altLang="zh-CN" sz="1400" kern="0" dirty="0" smtClean="0">
                  <a:latin typeface="微软雅黑" panose="020B0503020204020204" charset="-122"/>
                  <a:ea typeface="微软雅黑" panose="020B0503020204020204" charset="-122"/>
                  <a:cs typeface="Arial" panose="020B0604020202020204" pitchFamily="34" charset="0"/>
                </a:rPr>
                <a:t>4</a:t>
              </a:r>
              <a:endParaRPr lang="zh-CN" altLang="en-US" sz="1400" b="1" kern="0" dirty="0">
                <a:latin typeface="微软雅黑" panose="020B0503020204020204" charset="-122"/>
                <a:ea typeface="微软雅黑" panose="020B0503020204020204" charset="-122"/>
                <a:cs typeface="Arial" panose="020B0604020202020204" pitchFamily="34" charset="0"/>
              </a:endParaRPr>
            </a:p>
          </p:txBody>
        </p:sp>
      </p:grpSp>
      <p:sp>
        <p:nvSpPr>
          <p:cNvPr id="61" name="矩形 60"/>
          <p:cNvSpPr/>
          <p:nvPr/>
        </p:nvSpPr>
        <p:spPr bwMode="auto">
          <a:xfrm>
            <a:off x="7096181" y="2548525"/>
            <a:ext cx="1226143" cy="1008112"/>
          </a:xfrm>
          <a:prstGeom prst="rect">
            <a:avLst/>
          </a:prstGeom>
          <a:solidFill>
            <a:schemeClr val="accent5">
              <a:lumMod val="20000"/>
              <a:lumOff val="80000"/>
            </a:schemeClr>
          </a:solidFill>
          <a:ln>
            <a:headEnd type="none" w="med" len="med"/>
            <a:tailEnd type="none" w="med" len="med"/>
          </a:ln>
        </p:spPr>
        <p:style>
          <a:lnRef idx="1">
            <a:schemeClr val="accent3"/>
          </a:lnRef>
          <a:fillRef idx="1001">
            <a:schemeClr val="lt2"/>
          </a:fillRef>
          <a:effectRef idx="1">
            <a:schemeClr val="accent3"/>
          </a:effectRef>
          <a:fontRef idx="minor">
            <a:schemeClr val="dk1"/>
          </a:fontRef>
        </p:style>
        <p:txBody>
          <a:bodyPr vert="horz" wrap="square" lIns="87842" tIns="43921" rIns="87842" bIns="43921" numCol="1" rtlCol="0" anchor="ctr" anchorCtr="0" compatLnSpc="1"/>
          <a:lstStyle/>
          <a:p>
            <a:pPr>
              <a:spcBef>
                <a:spcPct val="20000"/>
              </a:spcBef>
              <a:buFont typeface="Wingdings" panose="05000000000000000000" pitchFamily="2" charset="2"/>
              <a:buChar char="p"/>
            </a:pPr>
            <a:r>
              <a:rPr lang="zh-CN" altLang="en-US" sz="1200" b="0" dirty="0" smtClean="0">
                <a:solidFill>
                  <a:schemeClr val="tx1"/>
                </a:solidFill>
                <a:latin typeface="微软雅黑" panose="020B0503020204020204" charset="-122"/>
                <a:ea typeface="微软雅黑" panose="020B0503020204020204" charset="-122"/>
              </a:rPr>
              <a:t>个</a:t>
            </a:r>
            <a:endParaRPr lang="en-US" altLang="zh-CN" sz="1200" b="0" dirty="0" smtClean="0">
              <a:solidFill>
                <a:schemeClr val="tx1"/>
              </a:solidFill>
              <a:latin typeface="微软雅黑" panose="020B0503020204020204" charset="-122"/>
              <a:ea typeface="微软雅黑" panose="020B0503020204020204" charset="-122"/>
            </a:endParaRPr>
          </a:p>
          <a:p>
            <a:pPr>
              <a:spcBef>
                <a:spcPct val="20000"/>
              </a:spcBef>
              <a:buFont typeface="Wingdings" panose="05000000000000000000" pitchFamily="2" charset="2"/>
              <a:buChar char="p"/>
            </a:pPr>
            <a:r>
              <a:rPr lang="zh-CN" altLang="en-US" sz="1200" b="0" dirty="0" smtClean="0">
                <a:solidFill>
                  <a:schemeClr val="tx1"/>
                </a:solidFill>
                <a:latin typeface="微软雅黑" panose="020B0503020204020204" charset="-122"/>
                <a:ea typeface="微软雅黑" panose="020B0503020204020204" charset="-122"/>
              </a:rPr>
              <a:t>件</a:t>
            </a:r>
            <a:endParaRPr lang="en-US" altLang="zh-CN" sz="1200" b="0" dirty="0" smtClean="0">
              <a:solidFill>
                <a:schemeClr val="tx1"/>
              </a:solidFill>
              <a:latin typeface="微软雅黑" panose="020B0503020204020204" charset="-122"/>
              <a:ea typeface="微软雅黑" panose="020B0503020204020204" charset="-122"/>
            </a:endParaRPr>
          </a:p>
          <a:p>
            <a:pPr>
              <a:spcBef>
                <a:spcPct val="20000"/>
              </a:spcBef>
              <a:buFont typeface="Wingdings" panose="05000000000000000000" pitchFamily="2" charset="2"/>
              <a:buChar char="p"/>
            </a:pPr>
            <a:r>
              <a:rPr lang="zh-CN" altLang="en-US" sz="1200" b="0" dirty="0" smtClean="0">
                <a:solidFill>
                  <a:schemeClr val="tx1"/>
                </a:solidFill>
                <a:latin typeface="微软雅黑" panose="020B0503020204020204" charset="-122"/>
                <a:ea typeface="微软雅黑" panose="020B0503020204020204" charset="-122"/>
              </a:rPr>
              <a:t>米</a:t>
            </a:r>
            <a:endParaRPr lang="en-US" altLang="zh-CN" sz="1200" b="0" dirty="0" smtClean="0">
              <a:solidFill>
                <a:schemeClr val="tx1"/>
              </a:solidFill>
              <a:latin typeface="微软雅黑" panose="020B0503020204020204" charset="-122"/>
              <a:ea typeface="微软雅黑" panose="020B0503020204020204" charset="-122"/>
            </a:endParaRPr>
          </a:p>
        </p:txBody>
      </p:sp>
      <p:sp>
        <p:nvSpPr>
          <p:cNvPr id="62" name="矩形 61"/>
          <p:cNvSpPr/>
          <p:nvPr/>
        </p:nvSpPr>
        <p:spPr bwMode="auto">
          <a:xfrm>
            <a:off x="7096181" y="2067997"/>
            <a:ext cx="1226143" cy="360040"/>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87842" tIns="43921" rIns="87842" bIns="43921" numCol="1" rtlCol="0" anchor="ctr" anchorCtr="0" compatLnSpc="1"/>
          <a:lstStyle/>
          <a:p>
            <a:pPr algn="ctr">
              <a:spcBef>
                <a:spcPct val="20000"/>
              </a:spcBef>
            </a:pPr>
            <a:r>
              <a:rPr lang="zh-CN" altLang="en-US" sz="1600" dirty="0" smtClean="0">
                <a:latin typeface="微软雅黑" panose="020B0503020204020204" charset="-122"/>
                <a:ea typeface="微软雅黑" panose="020B0503020204020204" charset="-122"/>
              </a:rPr>
              <a:t>计量单位</a:t>
            </a:r>
            <a:endParaRPr lang="zh-CN" altLang="en-US" sz="1600" dirty="0" smtClean="0"/>
          </a:p>
        </p:txBody>
      </p:sp>
      <p:sp>
        <p:nvSpPr>
          <p:cNvPr id="64" name="圆角矩形 63"/>
          <p:cNvSpPr/>
          <p:nvPr/>
        </p:nvSpPr>
        <p:spPr bwMode="auto">
          <a:xfrm>
            <a:off x="6961711" y="1813157"/>
            <a:ext cx="1426713" cy="1903875"/>
          </a:xfrm>
          <a:prstGeom prst="roundRect">
            <a:avLst/>
          </a:prstGeom>
          <a:noFill/>
          <a:ln w="19050">
            <a:solidFill>
              <a:srgbClr val="FF0000"/>
            </a:solidFill>
            <a:prstDash val="lgDash"/>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87842" tIns="43921" rIns="87842" bIns="43921" numCol="1" rtlCol="0" anchor="ctr" anchorCtr="0" compatLnSpc="1"/>
          <a:lstStyle/>
          <a:p>
            <a:pPr algn="ctr">
              <a:spcBef>
                <a:spcPct val="20000"/>
              </a:spcBef>
            </a:pPr>
            <a:endParaRPr lang="zh-CN" altLang="en-US" dirty="0" smtClean="0"/>
          </a:p>
        </p:txBody>
      </p:sp>
      <p:grpSp>
        <p:nvGrpSpPr>
          <p:cNvPr id="11" name="组合 34"/>
          <p:cNvGrpSpPr/>
          <p:nvPr/>
        </p:nvGrpSpPr>
        <p:grpSpPr>
          <a:xfrm>
            <a:off x="7092280" y="1052737"/>
            <a:ext cx="1152128" cy="654864"/>
            <a:chOff x="7380312" y="1766024"/>
            <a:chExt cx="864096" cy="654864"/>
          </a:xfrm>
        </p:grpSpPr>
        <p:sp>
          <p:nvSpPr>
            <p:cNvPr id="66" name="矩形 65"/>
            <p:cNvSpPr/>
            <p:nvPr/>
          </p:nvSpPr>
          <p:spPr bwMode="auto">
            <a:xfrm>
              <a:off x="7380312" y="1772816"/>
              <a:ext cx="864096" cy="648072"/>
            </a:xfrm>
            <a:prstGeom prst="rect">
              <a:avLst/>
            </a:prstGeom>
            <a:blipFill>
              <a:blip r:embed="rId1" cstate="print"/>
              <a:tile tx="0" ty="0" sx="100000" sy="100000" flip="none" algn="tl"/>
            </a:blipFill>
            <a:ln>
              <a:solidFill>
                <a:schemeClr val="accent4">
                  <a:lumMod val="40000"/>
                  <a:lumOff val="60000"/>
                </a:schemeClr>
              </a:solidFill>
              <a:headEnd type="none" w="med" len="med"/>
              <a:tailEnd type="none" w="med" len="med"/>
            </a:ln>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wrap="none" anchor="ctr"/>
            <a:lstStyle/>
            <a:p>
              <a:pPr algn="ctr" eaLnBrk="0" hangingPunct="0">
                <a:defRPr/>
              </a:pPr>
              <a:endParaRPr lang="zh-CN" altLang="en-US" sz="1400" i="1" dirty="0">
                <a:solidFill>
                  <a:schemeClr val="tx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67" name="Rectangle 3"/>
            <p:cNvSpPr txBox="1">
              <a:spLocks noChangeArrowheads="1"/>
            </p:cNvSpPr>
            <p:nvPr/>
          </p:nvSpPr>
          <p:spPr bwMode="auto">
            <a:xfrm>
              <a:off x="7496714" y="1766024"/>
              <a:ext cx="630572" cy="632856"/>
            </a:xfrm>
            <a:prstGeom prst="rect">
              <a:avLst/>
            </a:prstGeom>
            <a:noFill/>
            <a:ln w="9525">
              <a:noFill/>
              <a:miter lim="800000"/>
            </a:ln>
          </p:spPr>
          <p:txBody>
            <a:bodyPr wrap="square" lIns="0" tIns="36000" rIns="0" bIns="36000" anchor="ctr">
              <a:spAutoFit/>
            </a:bodyPr>
            <a:lstStyle/>
            <a:p>
              <a:pPr algn="ctr">
                <a:lnSpc>
                  <a:spcPct val="120000"/>
                </a:lnSpc>
                <a:spcBef>
                  <a:spcPct val="20000"/>
                </a:spcBef>
                <a:buSzPct val="60000"/>
                <a:defRPr/>
              </a:pPr>
              <a:r>
                <a:rPr lang="zh-CN" altLang="en-US" sz="1400" kern="0" dirty="0" smtClean="0">
                  <a:latin typeface="微软雅黑" panose="020B0503020204020204" charset="-122"/>
                  <a:ea typeface="微软雅黑" panose="020B0503020204020204" charset="-122"/>
                  <a:cs typeface="Arial" panose="020B0604020202020204" pitchFamily="34" charset="0"/>
                </a:rPr>
                <a:t>子表</a:t>
              </a:r>
              <a:endParaRPr lang="en-US" altLang="zh-CN" sz="1400" b="1" kern="0" dirty="0" smtClean="0">
                <a:latin typeface="微软雅黑" panose="020B0503020204020204" charset="-122"/>
                <a:ea typeface="微软雅黑" panose="020B0503020204020204" charset="-122"/>
                <a:cs typeface="Arial" panose="020B0604020202020204" pitchFamily="34" charset="0"/>
              </a:endParaRPr>
            </a:p>
            <a:p>
              <a:pPr algn="ctr">
                <a:lnSpc>
                  <a:spcPct val="120000"/>
                </a:lnSpc>
                <a:spcBef>
                  <a:spcPct val="20000"/>
                </a:spcBef>
                <a:buSzPct val="60000"/>
                <a:defRPr/>
              </a:pPr>
              <a:r>
                <a:rPr lang="zh-CN" altLang="en-US" sz="1400" b="1" kern="0" dirty="0" smtClean="0">
                  <a:latin typeface="微软雅黑" panose="020B0503020204020204" charset="-122"/>
                  <a:ea typeface="微软雅黑" panose="020B0503020204020204" charset="-122"/>
                  <a:cs typeface="Arial" panose="020B0604020202020204" pitchFamily="34" charset="0"/>
                </a:rPr>
                <a:t>属性字段</a:t>
              </a:r>
              <a:r>
                <a:rPr lang="en-US" altLang="zh-CN" sz="1400" b="1" kern="0" dirty="0" smtClean="0">
                  <a:latin typeface="微软雅黑" panose="020B0503020204020204" charset="-122"/>
                  <a:ea typeface="微软雅黑" panose="020B0503020204020204" charset="-122"/>
                  <a:cs typeface="Arial" panose="020B0604020202020204" pitchFamily="34" charset="0"/>
                </a:rPr>
                <a:t>5</a:t>
              </a:r>
              <a:endParaRPr lang="zh-CN" altLang="en-US" sz="1400" b="1" kern="0" dirty="0">
                <a:latin typeface="微软雅黑" panose="020B0503020204020204" charset="-122"/>
                <a:ea typeface="微软雅黑" panose="020B0503020204020204" charset="-122"/>
                <a:cs typeface="Arial" panose="020B0604020202020204" pitchFamily="34" charset="0"/>
              </a:endParaRPr>
            </a:p>
          </p:txBody>
        </p:sp>
      </p:grpSp>
      <p:grpSp>
        <p:nvGrpSpPr>
          <p:cNvPr id="12" name="组合 34"/>
          <p:cNvGrpSpPr/>
          <p:nvPr/>
        </p:nvGrpSpPr>
        <p:grpSpPr>
          <a:xfrm>
            <a:off x="8396808" y="1052736"/>
            <a:ext cx="711696" cy="654864"/>
            <a:chOff x="7380312" y="1766024"/>
            <a:chExt cx="864096" cy="654864"/>
          </a:xfrm>
        </p:grpSpPr>
        <p:sp>
          <p:nvSpPr>
            <p:cNvPr id="69" name="矩形 68"/>
            <p:cNvSpPr/>
            <p:nvPr/>
          </p:nvSpPr>
          <p:spPr bwMode="auto">
            <a:xfrm>
              <a:off x="7380312" y="1772816"/>
              <a:ext cx="864096" cy="648072"/>
            </a:xfrm>
            <a:prstGeom prst="rect">
              <a:avLst/>
            </a:prstGeom>
            <a:blipFill>
              <a:blip r:embed="rId1" cstate="print"/>
              <a:tile tx="0" ty="0" sx="100000" sy="100000" flip="none" algn="tl"/>
            </a:blipFill>
            <a:ln>
              <a:solidFill>
                <a:schemeClr val="accent4">
                  <a:lumMod val="40000"/>
                  <a:lumOff val="60000"/>
                </a:schemeClr>
              </a:solidFill>
              <a:headEnd type="none" w="med" len="med"/>
              <a:tailEnd type="none" w="med" len="med"/>
            </a:ln>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wrap="none" anchor="ctr"/>
            <a:lstStyle/>
            <a:p>
              <a:pPr algn="ctr" eaLnBrk="0" hangingPunct="0">
                <a:defRPr/>
              </a:pPr>
              <a:endParaRPr lang="zh-CN" altLang="en-US" sz="1400" i="1" dirty="0">
                <a:solidFill>
                  <a:schemeClr val="tx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70" name="Rectangle 3"/>
            <p:cNvSpPr txBox="1">
              <a:spLocks noChangeArrowheads="1"/>
            </p:cNvSpPr>
            <p:nvPr/>
          </p:nvSpPr>
          <p:spPr bwMode="auto">
            <a:xfrm>
              <a:off x="7496714" y="1766024"/>
              <a:ext cx="630572" cy="632856"/>
            </a:xfrm>
            <a:prstGeom prst="rect">
              <a:avLst/>
            </a:prstGeom>
            <a:noFill/>
            <a:ln w="9525">
              <a:noFill/>
              <a:miter lim="800000"/>
            </a:ln>
          </p:spPr>
          <p:txBody>
            <a:bodyPr wrap="square" lIns="0" tIns="36000" rIns="0" bIns="36000" anchor="ctr">
              <a:spAutoFit/>
            </a:bodyPr>
            <a:lstStyle/>
            <a:p>
              <a:pPr algn="ctr">
                <a:lnSpc>
                  <a:spcPct val="120000"/>
                </a:lnSpc>
                <a:spcBef>
                  <a:spcPct val="20000"/>
                </a:spcBef>
                <a:buSzPct val="60000"/>
                <a:defRPr/>
              </a:pPr>
              <a:r>
                <a:rPr lang="zh-CN" altLang="en-US" sz="1400" b="1" kern="0" dirty="0" smtClean="0">
                  <a:latin typeface="微软雅黑" panose="020B0503020204020204" charset="-122"/>
                  <a:ea typeface="微软雅黑" panose="020B0503020204020204" charset="-122"/>
                  <a:cs typeface="Arial" panose="020B0604020202020204" pitchFamily="34" charset="0"/>
                </a:rPr>
                <a:t>信息</a:t>
              </a:r>
              <a:endParaRPr lang="en-US" altLang="zh-CN" sz="1400" b="1" kern="0" dirty="0" smtClean="0">
                <a:latin typeface="微软雅黑" panose="020B0503020204020204" charset="-122"/>
                <a:ea typeface="微软雅黑" panose="020B0503020204020204" charset="-122"/>
                <a:cs typeface="Arial" panose="020B0604020202020204" pitchFamily="34" charset="0"/>
              </a:endParaRPr>
            </a:p>
            <a:p>
              <a:pPr algn="ctr">
                <a:lnSpc>
                  <a:spcPct val="120000"/>
                </a:lnSpc>
                <a:spcBef>
                  <a:spcPct val="20000"/>
                </a:spcBef>
                <a:buSzPct val="60000"/>
                <a:defRPr/>
              </a:pPr>
              <a:r>
                <a:rPr lang="en-US" altLang="zh-CN" sz="1400" kern="0" dirty="0" smtClean="0">
                  <a:latin typeface="微软雅黑" panose="020B0503020204020204" charset="-122"/>
                  <a:ea typeface="微软雅黑" panose="020B0503020204020204" charset="-122"/>
                  <a:cs typeface="Arial" panose="020B0604020202020204" pitchFamily="34" charset="0"/>
                </a:rPr>
                <a:t>….</a:t>
              </a:r>
              <a:endParaRPr lang="zh-CN" altLang="en-US" sz="1400" b="1" kern="0" dirty="0">
                <a:latin typeface="微软雅黑" panose="020B0503020204020204" charset="-122"/>
                <a:ea typeface="微软雅黑" panose="020B0503020204020204" charset="-122"/>
                <a:cs typeface="Arial" panose="020B0604020202020204" pitchFamily="34" charset="0"/>
              </a:endParaRPr>
            </a:p>
          </p:txBody>
        </p:sp>
      </p:grpSp>
      <p:pic>
        <p:nvPicPr>
          <p:cNvPr id="481284" name="Picture 4"/>
          <p:cNvPicPr>
            <a:picLocks noChangeAspect="1" noChangeArrowheads="1"/>
          </p:cNvPicPr>
          <p:nvPr/>
        </p:nvPicPr>
        <p:blipFill>
          <a:blip r:embed="rId2" cstate="print"/>
          <a:srcRect/>
          <a:stretch>
            <a:fillRect/>
          </a:stretch>
        </p:blipFill>
        <p:spPr bwMode="auto">
          <a:xfrm>
            <a:off x="251520" y="4221088"/>
            <a:ext cx="5302919" cy="2246866"/>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0-#ppt_w/2"/>
                                          </p:val>
                                        </p:tav>
                                        <p:tav tm="100000">
                                          <p:val>
                                            <p:strVal val="#ppt_x"/>
                                          </p:val>
                                        </p:tav>
                                      </p:tavLst>
                                    </p:anim>
                                    <p:anim calcmode="lin" valueType="num">
                                      <p:cBhvr additive="base">
                                        <p:cTn id="8" dur="500" fill="hold"/>
                                        <p:tgtEl>
                                          <p:spTgt spid="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107316" y="3443973"/>
            <a:ext cx="2016125" cy="2665412"/>
          </a:xfrm>
          <a:prstGeom prst="rect">
            <a:avLst/>
          </a:prstGeom>
          <a:noFill/>
          <a:ln w="38100">
            <a:solidFill>
              <a:srgbClr val="99CCFF"/>
            </a:solidFill>
            <a:miter lim="800000"/>
          </a:ln>
          <a:effectLst/>
        </p:spPr>
        <p:txBody>
          <a:bodyPr wrap="none" anchor="b"/>
          <a:lstStyle/>
          <a:p>
            <a:pPr>
              <a:spcBef>
                <a:spcPct val="20000"/>
              </a:spcBef>
              <a:buClr>
                <a:srgbClr val="F48B00"/>
              </a:buClr>
            </a:pPr>
            <a:r>
              <a:rPr lang="zh-CN" altLang="en-US" sz="2000" dirty="0">
                <a:solidFill>
                  <a:schemeClr val="accent2"/>
                </a:solidFill>
                <a:cs typeface="Times New Roman" panose="02020603050405020304" pitchFamily="18" charset="0"/>
              </a:rPr>
              <a:t>食品</a:t>
            </a:r>
            <a:r>
              <a:rPr lang="zh-CN" altLang="en-US" sz="2000" dirty="0" smtClean="0">
                <a:solidFill>
                  <a:schemeClr val="accent2"/>
                </a:solidFill>
                <a:cs typeface="Times New Roman" panose="02020603050405020304" pitchFamily="18" charset="0"/>
              </a:rPr>
              <a:t>机械</a:t>
            </a:r>
            <a:endParaRPr lang="zh-CN" altLang="en-US" sz="2000" dirty="0">
              <a:solidFill>
                <a:schemeClr val="accent2"/>
              </a:solidFill>
              <a:cs typeface="Times New Roman" panose="02020603050405020304" pitchFamily="18" charset="0"/>
            </a:endParaRPr>
          </a:p>
        </p:txBody>
      </p:sp>
      <p:sp>
        <p:nvSpPr>
          <p:cNvPr id="4" name="Rectangle 4"/>
          <p:cNvSpPr>
            <a:spLocks noChangeArrowheads="1"/>
          </p:cNvSpPr>
          <p:nvPr/>
        </p:nvSpPr>
        <p:spPr bwMode="auto">
          <a:xfrm>
            <a:off x="5063423" y="3443972"/>
            <a:ext cx="1740825" cy="2679721"/>
          </a:xfrm>
          <a:prstGeom prst="rect">
            <a:avLst/>
          </a:prstGeom>
          <a:noFill/>
          <a:ln w="38100">
            <a:solidFill>
              <a:srgbClr val="9966FF"/>
            </a:solidFill>
            <a:miter lim="800000"/>
          </a:ln>
          <a:effectLst/>
        </p:spPr>
        <p:txBody>
          <a:bodyPr wrap="none" anchor="b"/>
          <a:lstStyle/>
          <a:p>
            <a:pPr algn="ctr">
              <a:spcBef>
                <a:spcPct val="20000"/>
              </a:spcBef>
              <a:buClr>
                <a:srgbClr val="F48B00"/>
              </a:buClr>
              <a:buSzTx/>
            </a:pPr>
            <a:r>
              <a:rPr lang="zh-CN" altLang="en-US" sz="2000" dirty="0">
                <a:solidFill>
                  <a:schemeClr val="accent2"/>
                </a:solidFill>
                <a:cs typeface="Times New Roman" panose="02020603050405020304" pitchFamily="18" charset="0"/>
              </a:rPr>
              <a:t>农机</a:t>
            </a:r>
            <a:endParaRPr lang="zh-CN" altLang="en-US" sz="2000" b="1" dirty="0">
              <a:solidFill>
                <a:schemeClr val="accent2"/>
              </a:solidFill>
              <a:ea typeface="宋体" panose="02010600030101010101" pitchFamily="2" charset="-122"/>
              <a:cs typeface="Times New Roman" panose="02020603050405020304" pitchFamily="18" charset="0"/>
            </a:endParaRPr>
          </a:p>
        </p:txBody>
      </p:sp>
      <p:sp>
        <p:nvSpPr>
          <p:cNvPr id="5" name="AutoShape 5"/>
          <p:cNvSpPr>
            <a:spLocks noChangeArrowheads="1"/>
          </p:cNvSpPr>
          <p:nvPr/>
        </p:nvSpPr>
        <p:spPr bwMode="auto">
          <a:xfrm rot="16200000">
            <a:off x="4249135" y="132448"/>
            <a:ext cx="287337" cy="4465637"/>
          </a:xfrm>
          <a:prstGeom prst="can">
            <a:avLst>
              <a:gd name="adj" fmla="val 48567"/>
            </a:avLst>
          </a:prstGeom>
          <a:gradFill rotWithShape="1">
            <a:gsLst>
              <a:gs pos="0">
                <a:srgbClr val="C0C0C0"/>
              </a:gs>
              <a:gs pos="50000">
                <a:srgbClr val="C0C0C0">
                  <a:gamma/>
                  <a:shade val="46275"/>
                  <a:invGamma/>
                </a:srgbClr>
              </a:gs>
              <a:gs pos="100000">
                <a:srgbClr val="C0C0C0"/>
              </a:gs>
            </a:gsLst>
            <a:lin ang="0" scaled="1"/>
          </a:gradFill>
          <a:ln w="9525">
            <a:solidFill>
              <a:schemeClr val="tx1"/>
            </a:solidFill>
            <a:round/>
          </a:ln>
          <a:effectLst/>
        </p:spPr>
        <p:txBody>
          <a:bodyPr wrap="none" anchor="ctr"/>
          <a:lstStyle/>
          <a:p>
            <a:endParaRPr lang="zh-CN" altLang="en-US"/>
          </a:p>
        </p:txBody>
      </p:sp>
      <p:sp>
        <p:nvSpPr>
          <p:cNvPr id="6" name="Rectangle 6"/>
          <p:cNvSpPr>
            <a:spLocks noChangeArrowheads="1"/>
          </p:cNvSpPr>
          <p:nvPr/>
        </p:nvSpPr>
        <p:spPr bwMode="auto">
          <a:xfrm>
            <a:off x="2231422" y="1827891"/>
            <a:ext cx="4184650" cy="366713"/>
          </a:xfrm>
          <a:prstGeom prst="rect">
            <a:avLst/>
          </a:prstGeom>
          <a:noFill/>
          <a:ln w="9525">
            <a:noFill/>
            <a:miter lim="800000"/>
          </a:ln>
          <a:effectLst/>
        </p:spPr>
        <p:txBody>
          <a:bodyPr wrap="none">
            <a:spAutoFit/>
          </a:bodyPr>
          <a:lstStyle/>
          <a:p>
            <a:pPr algn="l">
              <a:buClrTx/>
              <a:buSzTx/>
              <a:buFontTx/>
              <a:buNone/>
            </a:pPr>
            <a:r>
              <a:rPr lang="zh-CN" altLang="en-US" sz="1800" b="1" dirty="0">
                <a:latin typeface="仿宋" panose="02010609060101010101" charset="-122"/>
                <a:ea typeface="仿宋" panose="02010609060101010101" charset="-122"/>
              </a:rPr>
              <a:t>流体输送用无缝钢管</a:t>
            </a:r>
            <a:r>
              <a:rPr lang="en-US" altLang="zh-CN" sz="1800" b="1" dirty="0">
                <a:latin typeface="仿宋" panose="02010609060101010101" charset="-122"/>
                <a:ea typeface="仿宋" panose="02010609060101010101" charset="-122"/>
              </a:rPr>
              <a:t>,Φ114×4mm,20#</a:t>
            </a:r>
            <a:r>
              <a:rPr lang="en-US" altLang="zh-CN" sz="1800" dirty="0">
                <a:latin typeface="仿宋" panose="02010609060101010101" charset="-122"/>
                <a:ea typeface="仿宋" panose="02010609060101010101" charset="-122"/>
              </a:rPr>
              <a:t> </a:t>
            </a:r>
            <a:endParaRPr lang="en-US" altLang="zh-CN" sz="1800" dirty="0">
              <a:latin typeface="仿宋" panose="02010609060101010101" charset="-122"/>
              <a:ea typeface="仿宋" panose="02010609060101010101" charset="-122"/>
            </a:endParaRPr>
          </a:p>
        </p:txBody>
      </p:sp>
      <p:sp>
        <p:nvSpPr>
          <p:cNvPr id="7" name="Rectangle 7"/>
          <p:cNvSpPr>
            <a:spLocks noChangeArrowheads="1"/>
          </p:cNvSpPr>
          <p:nvPr/>
        </p:nvSpPr>
        <p:spPr bwMode="auto">
          <a:xfrm>
            <a:off x="2483419" y="3443973"/>
            <a:ext cx="2016125" cy="2679721"/>
          </a:xfrm>
          <a:prstGeom prst="rect">
            <a:avLst/>
          </a:prstGeom>
          <a:noFill/>
          <a:ln w="38100">
            <a:solidFill>
              <a:srgbClr val="00FF00"/>
            </a:solidFill>
            <a:miter lim="800000"/>
          </a:ln>
          <a:effectLst/>
        </p:spPr>
        <p:txBody>
          <a:bodyPr wrap="none" anchor="b"/>
          <a:lstStyle/>
          <a:p>
            <a:pPr>
              <a:spcBef>
                <a:spcPct val="20000"/>
              </a:spcBef>
              <a:buClr>
                <a:srgbClr val="F48B00"/>
              </a:buClr>
            </a:pPr>
            <a:endParaRPr lang="en-US" altLang="zh-CN" sz="2000" dirty="0" smtClean="0">
              <a:solidFill>
                <a:schemeClr val="accent2"/>
              </a:solidFill>
              <a:cs typeface="Times New Roman" panose="02020603050405020304" pitchFamily="18" charset="0"/>
            </a:endParaRPr>
          </a:p>
          <a:p>
            <a:pPr>
              <a:spcBef>
                <a:spcPct val="20000"/>
              </a:spcBef>
              <a:buClr>
                <a:srgbClr val="F48B00"/>
              </a:buClr>
            </a:pPr>
            <a:endParaRPr lang="en-US" altLang="zh-CN" sz="2000" dirty="0" smtClean="0">
              <a:solidFill>
                <a:schemeClr val="accent2"/>
              </a:solidFill>
              <a:cs typeface="Times New Roman" panose="02020603050405020304" pitchFamily="18" charset="0"/>
            </a:endParaRPr>
          </a:p>
          <a:p>
            <a:pPr>
              <a:spcBef>
                <a:spcPct val="20000"/>
              </a:spcBef>
              <a:buClr>
                <a:srgbClr val="F48B00"/>
              </a:buClr>
            </a:pPr>
            <a:endParaRPr lang="en-US" altLang="zh-CN" sz="2000" dirty="0" smtClean="0">
              <a:solidFill>
                <a:schemeClr val="accent2"/>
              </a:solidFill>
              <a:cs typeface="Times New Roman" panose="02020603050405020304" pitchFamily="18" charset="0"/>
            </a:endParaRPr>
          </a:p>
          <a:p>
            <a:pPr>
              <a:spcBef>
                <a:spcPct val="20000"/>
              </a:spcBef>
              <a:buClr>
                <a:srgbClr val="F48B00"/>
              </a:buClr>
            </a:pPr>
            <a:endParaRPr lang="en-US" altLang="zh-CN" sz="2000" dirty="0" smtClean="0">
              <a:solidFill>
                <a:schemeClr val="accent2"/>
              </a:solidFill>
              <a:cs typeface="Times New Roman" panose="02020603050405020304" pitchFamily="18" charset="0"/>
            </a:endParaRPr>
          </a:p>
          <a:p>
            <a:pPr>
              <a:spcBef>
                <a:spcPct val="20000"/>
              </a:spcBef>
              <a:buClr>
                <a:srgbClr val="F48B00"/>
              </a:buClr>
            </a:pPr>
            <a:endParaRPr lang="en-US" altLang="zh-CN" sz="2000" dirty="0" smtClean="0">
              <a:solidFill>
                <a:schemeClr val="accent2"/>
              </a:solidFill>
              <a:cs typeface="Times New Roman" panose="02020603050405020304" pitchFamily="18" charset="0"/>
            </a:endParaRPr>
          </a:p>
          <a:p>
            <a:pPr>
              <a:spcBef>
                <a:spcPct val="20000"/>
              </a:spcBef>
              <a:buClr>
                <a:srgbClr val="F48B00"/>
              </a:buClr>
            </a:pPr>
            <a:endParaRPr lang="en-US" altLang="zh-CN" sz="2000" dirty="0" smtClean="0">
              <a:solidFill>
                <a:schemeClr val="accent2"/>
              </a:solidFill>
              <a:cs typeface="Times New Roman" panose="02020603050405020304" pitchFamily="18" charset="0"/>
            </a:endParaRPr>
          </a:p>
          <a:p>
            <a:pPr>
              <a:spcBef>
                <a:spcPct val="20000"/>
              </a:spcBef>
              <a:buClr>
                <a:srgbClr val="F48B00"/>
              </a:buClr>
              <a:buSzTx/>
            </a:pPr>
            <a:endParaRPr lang="en-US" altLang="zh-CN" sz="2000" b="1" dirty="0">
              <a:solidFill>
                <a:schemeClr val="accent2"/>
              </a:solidFill>
              <a:ea typeface="宋体" panose="02010600030101010101" pitchFamily="2" charset="-122"/>
              <a:cs typeface="Times New Roman" panose="02020603050405020304" pitchFamily="18" charset="0"/>
            </a:endParaRPr>
          </a:p>
        </p:txBody>
      </p:sp>
      <p:grpSp>
        <p:nvGrpSpPr>
          <p:cNvPr id="2" name="Group 8"/>
          <p:cNvGrpSpPr/>
          <p:nvPr/>
        </p:nvGrpSpPr>
        <p:grpSpPr bwMode="auto">
          <a:xfrm>
            <a:off x="250191" y="2585135"/>
            <a:ext cx="1935162" cy="2436813"/>
            <a:chOff x="657" y="1391"/>
            <a:chExt cx="1219" cy="1535"/>
          </a:xfrm>
        </p:grpSpPr>
        <p:grpSp>
          <p:nvGrpSpPr>
            <p:cNvPr id="8" name="Group 9"/>
            <p:cNvGrpSpPr/>
            <p:nvPr/>
          </p:nvGrpSpPr>
          <p:grpSpPr bwMode="auto">
            <a:xfrm>
              <a:off x="657" y="2205"/>
              <a:ext cx="987" cy="721"/>
              <a:chOff x="657" y="2205"/>
              <a:chExt cx="987" cy="721"/>
            </a:xfrm>
          </p:grpSpPr>
          <p:sp>
            <p:nvSpPr>
              <p:cNvPr id="11" name="AutoShape 10"/>
              <p:cNvSpPr>
                <a:spLocks noChangeArrowheads="1"/>
              </p:cNvSpPr>
              <p:nvPr/>
            </p:nvSpPr>
            <p:spPr bwMode="auto">
              <a:xfrm rot="16200000">
                <a:off x="1111" y="1978"/>
                <a:ext cx="91" cy="545"/>
              </a:xfrm>
              <a:prstGeom prst="can">
                <a:avLst>
                  <a:gd name="adj" fmla="val 35546"/>
                </a:avLst>
              </a:prstGeom>
              <a:gradFill rotWithShape="1">
                <a:gsLst>
                  <a:gs pos="0">
                    <a:srgbClr val="0066FF"/>
                  </a:gs>
                  <a:gs pos="50000">
                    <a:srgbClr val="0066FF">
                      <a:gamma/>
                      <a:shade val="46275"/>
                      <a:invGamma/>
                    </a:srgbClr>
                  </a:gs>
                  <a:gs pos="100000">
                    <a:srgbClr val="0066FF"/>
                  </a:gs>
                </a:gsLst>
                <a:lin ang="0" scaled="1"/>
              </a:gradFill>
              <a:ln w="9525">
                <a:solidFill>
                  <a:schemeClr val="tx1"/>
                </a:solidFill>
                <a:round/>
              </a:ln>
              <a:effectLst/>
            </p:spPr>
            <p:txBody>
              <a:bodyPr wrap="none" anchor="ctr"/>
              <a:lstStyle/>
              <a:p>
                <a:endParaRPr lang="zh-CN" altLang="en-US"/>
              </a:p>
            </p:txBody>
          </p:sp>
          <p:sp>
            <p:nvSpPr>
              <p:cNvPr id="12" name="Rectangle 11"/>
              <p:cNvSpPr>
                <a:spLocks noChangeArrowheads="1"/>
              </p:cNvSpPr>
              <p:nvPr/>
            </p:nvSpPr>
            <p:spPr bwMode="auto">
              <a:xfrm>
                <a:off x="657" y="2523"/>
                <a:ext cx="987" cy="403"/>
              </a:xfrm>
              <a:prstGeom prst="rect">
                <a:avLst/>
              </a:prstGeom>
              <a:noFill/>
              <a:ln w="9525">
                <a:noFill/>
                <a:miter lim="800000"/>
              </a:ln>
              <a:effectLst/>
            </p:spPr>
            <p:txBody>
              <a:bodyPr wrap="none">
                <a:spAutoFit/>
              </a:bodyPr>
              <a:lstStyle/>
              <a:p>
                <a:pPr algn="l">
                  <a:buClrTx/>
                  <a:buSzTx/>
                  <a:buFontTx/>
                  <a:buNone/>
                </a:pPr>
                <a:r>
                  <a:rPr lang="zh-CN" altLang="en-US" sz="1200" b="1">
                    <a:ea typeface="宋体" panose="02010600030101010101" pitchFamily="2" charset="-122"/>
                  </a:rPr>
                  <a:t>编号：</a:t>
                </a:r>
                <a:r>
                  <a:rPr lang="en-US" altLang="zh-CN" sz="1200" b="1">
                    <a:ea typeface="宋体" panose="02010600030101010101" pitchFamily="2" charset="-122"/>
                  </a:rPr>
                  <a:t>01232200500</a:t>
                </a:r>
                <a:endParaRPr lang="en-US" altLang="zh-CN" sz="1200" b="1">
                  <a:ea typeface="宋体" panose="02010600030101010101" pitchFamily="2" charset="-122"/>
                </a:endParaRPr>
              </a:p>
              <a:p>
                <a:pPr algn="l">
                  <a:buClrTx/>
                  <a:buSzTx/>
                  <a:buFontTx/>
                  <a:buNone/>
                </a:pPr>
                <a:r>
                  <a:rPr lang="zh-CN" altLang="en-US" sz="1200" b="1">
                    <a:ea typeface="宋体" panose="02010600030101010101" pitchFamily="2" charset="-122"/>
                  </a:rPr>
                  <a:t>名称：输油管</a:t>
                </a:r>
                <a:endParaRPr lang="zh-CN" altLang="en-US" sz="1200" b="1">
                  <a:ea typeface="宋体" panose="02010600030101010101" pitchFamily="2" charset="-122"/>
                </a:endParaRPr>
              </a:p>
              <a:p>
                <a:pPr algn="l">
                  <a:buClrTx/>
                  <a:buSzTx/>
                  <a:buFontTx/>
                  <a:buNone/>
                </a:pPr>
                <a:r>
                  <a:rPr lang="zh-CN" altLang="en-US" sz="1200" b="1">
                    <a:ea typeface="宋体" panose="02010600030101010101" pitchFamily="2" charset="-122"/>
                  </a:rPr>
                  <a:t>尺寸：</a:t>
                </a:r>
                <a:r>
                  <a:rPr lang="en-US" altLang="zh-CN" sz="1200" b="1">
                    <a:ea typeface="宋体" panose="02010600030101010101" pitchFamily="2" charset="-122"/>
                  </a:rPr>
                  <a:t>Φ114×4mm</a:t>
                </a:r>
                <a:endParaRPr lang="en-US" altLang="zh-CN" sz="1200" b="1">
                  <a:ea typeface="宋体" panose="02010600030101010101" pitchFamily="2" charset="-122"/>
                </a:endParaRPr>
              </a:p>
            </p:txBody>
          </p:sp>
        </p:grpSp>
        <p:sp>
          <p:nvSpPr>
            <p:cNvPr id="10" name="Rectangle 12"/>
            <p:cNvSpPr>
              <a:spLocks noChangeArrowheads="1"/>
            </p:cNvSpPr>
            <p:nvPr/>
          </p:nvSpPr>
          <p:spPr bwMode="auto">
            <a:xfrm rot="-2082000">
              <a:off x="1377" y="1391"/>
              <a:ext cx="499" cy="442"/>
            </a:xfrm>
            <a:prstGeom prst="rect">
              <a:avLst/>
            </a:prstGeom>
            <a:noFill/>
            <a:ln w="9525">
              <a:noFill/>
              <a:miter lim="800000"/>
            </a:ln>
            <a:effectLst/>
          </p:spPr>
          <p:txBody>
            <a:bodyPr>
              <a:spAutoFit/>
            </a:bodyPr>
            <a:lstStyle/>
            <a:p>
              <a:pPr algn="l">
                <a:buClrTx/>
                <a:buSzTx/>
                <a:buFontTx/>
                <a:buNone/>
              </a:pPr>
              <a:r>
                <a:rPr lang="zh-CN" altLang="en-US" sz="4000" b="1">
                  <a:ea typeface="宋体" panose="02010600030101010101" pitchFamily="2" charset="-122"/>
                </a:rPr>
                <a:t>＝</a:t>
              </a:r>
              <a:endParaRPr lang="zh-CN" altLang="en-US" sz="4000">
                <a:ea typeface="宋体" panose="02010600030101010101" pitchFamily="2" charset="-122"/>
              </a:endParaRPr>
            </a:p>
          </p:txBody>
        </p:sp>
      </p:grpSp>
      <p:grpSp>
        <p:nvGrpSpPr>
          <p:cNvPr id="9" name="Group 13"/>
          <p:cNvGrpSpPr/>
          <p:nvPr/>
        </p:nvGrpSpPr>
        <p:grpSpPr bwMode="auto">
          <a:xfrm>
            <a:off x="2656458" y="2580373"/>
            <a:ext cx="1987550" cy="3370261"/>
            <a:chOff x="2309" y="1388"/>
            <a:chExt cx="1252" cy="2123"/>
          </a:xfrm>
        </p:grpSpPr>
        <p:grpSp>
          <p:nvGrpSpPr>
            <p:cNvPr id="13" name="Group 14"/>
            <p:cNvGrpSpPr/>
            <p:nvPr/>
          </p:nvGrpSpPr>
          <p:grpSpPr bwMode="auto">
            <a:xfrm>
              <a:off x="2309" y="2205"/>
              <a:ext cx="1252" cy="1306"/>
              <a:chOff x="2309" y="2205"/>
              <a:chExt cx="1252" cy="1306"/>
            </a:xfrm>
          </p:grpSpPr>
          <p:sp>
            <p:nvSpPr>
              <p:cNvPr id="16" name="AutoShape 15"/>
              <p:cNvSpPr>
                <a:spLocks noChangeArrowheads="1"/>
              </p:cNvSpPr>
              <p:nvPr/>
            </p:nvSpPr>
            <p:spPr bwMode="auto">
              <a:xfrm rot="16200000">
                <a:off x="2789" y="1978"/>
                <a:ext cx="91" cy="545"/>
              </a:xfrm>
              <a:prstGeom prst="can">
                <a:avLst>
                  <a:gd name="adj" fmla="val 35546"/>
                </a:avLst>
              </a:prstGeom>
              <a:gradFill rotWithShape="1">
                <a:gsLst>
                  <a:gs pos="0">
                    <a:srgbClr val="66FF33"/>
                  </a:gs>
                  <a:gs pos="50000">
                    <a:srgbClr val="66FF33">
                      <a:gamma/>
                      <a:shade val="46275"/>
                      <a:invGamma/>
                    </a:srgbClr>
                  </a:gs>
                  <a:gs pos="100000">
                    <a:srgbClr val="66FF33"/>
                  </a:gs>
                </a:gsLst>
                <a:lin ang="0" scaled="1"/>
              </a:gradFill>
              <a:ln w="9525">
                <a:solidFill>
                  <a:schemeClr val="tx1"/>
                </a:solidFill>
                <a:round/>
              </a:ln>
              <a:effectLst/>
            </p:spPr>
            <p:txBody>
              <a:bodyPr wrap="none" anchor="ctr"/>
              <a:lstStyle/>
              <a:p>
                <a:endParaRPr lang="zh-CN" altLang="en-US"/>
              </a:p>
            </p:txBody>
          </p:sp>
          <p:sp>
            <p:nvSpPr>
              <p:cNvPr id="17" name="Rectangle 16"/>
              <p:cNvSpPr>
                <a:spLocks noChangeArrowheads="1"/>
              </p:cNvSpPr>
              <p:nvPr/>
            </p:nvSpPr>
            <p:spPr bwMode="auto">
              <a:xfrm>
                <a:off x="2309" y="2522"/>
                <a:ext cx="1252" cy="989"/>
              </a:xfrm>
              <a:prstGeom prst="rect">
                <a:avLst/>
              </a:prstGeom>
              <a:noFill/>
              <a:ln w="9525">
                <a:noFill/>
                <a:miter lim="800000"/>
              </a:ln>
              <a:effectLst/>
            </p:spPr>
            <p:txBody>
              <a:bodyPr>
                <a:spAutoFit/>
              </a:bodyPr>
              <a:lstStyle/>
              <a:p>
                <a:pPr algn="l">
                  <a:buClrTx/>
                  <a:buSzTx/>
                  <a:buFontTx/>
                  <a:buNone/>
                </a:pPr>
                <a:r>
                  <a:rPr lang="zh-CN" altLang="en-US" sz="1200" b="1" dirty="0">
                    <a:ea typeface="宋体" panose="02010600030101010101" pitchFamily="2" charset="-122"/>
                  </a:rPr>
                  <a:t>编号：</a:t>
                </a:r>
                <a:r>
                  <a:rPr lang="en-US" altLang="zh-CN" sz="1200" b="1" dirty="0">
                    <a:ea typeface="宋体" panose="02010600030101010101" pitchFamily="2" charset="-122"/>
                  </a:rPr>
                  <a:t>23453213</a:t>
                </a:r>
                <a:endParaRPr lang="en-US" altLang="zh-CN" sz="1200" b="1" dirty="0">
                  <a:ea typeface="宋体" panose="02010600030101010101" pitchFamily="2" charset="-122"/>
                </a:endParaRPr>
              </a:p>
              <a:p>
                <a:pPr algn="l">
                  <a:buClrTx/>
                  <a:buSzTx/>
                  <a:buFontTx/>
                  <a:buNone/>
                </a:pPr>
                <a:r>
                  <a:rPr lang="zh-CN" altLang="en-US" sz="1200" b="1" dirty="0">
                    <a:ea typeface="宋体" panose="02010600030101010101" pitchFamily="2" charset="-122"/>
                  </a:rPr>
                  <a:t>名称：无缝钢管</a:t>
                </a:r>
                <a:endParaRPr lang="zh-CN" altLang="en-US" sz="1200" b="1" dirty="0">
                  <a:ea typeface="宋体" panose="02010600030101010101" pitchFamily="2" charset="-122"/>
                </a:endParaRPr>
              </a:p>
              <a:p>
                <a:pPr algn="l">
                  <a:buClrTx/>
                  <a:buSzTx/>
                  <a:buFontTx/>
                  <a:buNone/>
                </a:pPr>
                <a:r>
                  <a:rPr lang="zh-CN" altLang="en-US" sz="1200" b="1" dirty="0">
                    <a:ea typeface="宋体" panose="02010600030101010101" pitchFamily="2" charset="-122"/>
                  </a:rPr>
                  <a:t>钢材牌号：</a:t>
                </a:r>
                <a:r>
                  <a:rPr lang="en-US" altLang="zh-CN" sz="1200" b="1" dirty="0">
                    <a:ea typeface="宋体" panose="02010600030101010101" pitchFamily="2" charset="-122"/>
                  </a:rPr>
                  <a:t>20</a:t>
                </a:r>
                <a:r>
                  <a:rPr lang="zh-CN" altLang="en-US" sz="1200" b="1" dirty="0">
                    <a:ea typeface="宋体" panose="02010600030101010101" pitchFamily="2" charset="-122"/>
                  </a:rPr>
                  <a:t>＃</a:t>
                </a:r>
                <a:endParaRPr lang="zh-CN" altLang="en-US" sz="1200" b="1" dirty="0">
                  <a:ea typeface="宋体" panose="02010600030101010101" pitchFamily="2" charset="-122"/>
                </a:endParaRPr>
              </a:p>
              <a:p>
                <a:pPr algn="l">
                  <a:buClrTx/>
                  <a:buSzTx/>
                  <a:buFontTx/>
                  <a:buNone/>
                </a:pPr>
                <a:r>
                  <a:rPr lang="zh-CN" altLang="en-US" sz="1200" b="1" dirty="0">
                    <a:ea typeface="宋体" panose="02010600030101010101" pitchFamily="2" charset="-122"/>
                  </a:rPr>
                  <a:t>孔径：</a:t>
                </a:r>
                <a:r>
                  <a:rPr lang="en-US" altLang="zh-CN" sz="1200" b="1" dirty="0">
                    <a:ea typeface="宋体" panose="02010600030101010101" pitchFamily="2" charset="-122"/>
                  </a:rPr>
                  <a:t>114mm</a:t>
                </a:r>
                <a:endParaRPr lang="en-US" altLang="zh-CN" sz="1200" b="1" dirty="0">
                  <a:ea typeface="宋体" panose="02010600030101010101" pitchFamily="2" charset="-122"/>
                </a:endParaRPr>
              </a:p>
              <a:p>
                <a:pPr algn="l">
                  <a:buClrTx/>
                  <a:buSzTx/>
                  <a:buFontTx/>
                  <a:buNone/>
                </a:pPr>
                <a:r>
                  <a:rPr lang="zh-CN" altLang="en-US" sz="1200" b="1" dirty="0">
                    <a:ea typeface="宋体" panose="02010600030101010101" pitchFamily="2" charset="-122"/>
                  </a:rPr>
                  <a:t>壁厚：</a:t>
                </a:r>
                <a:r>
                  <a:rPr lang="en-US" altLang="zh-CN" sz="1200" b="1" dirty="0" smtClean="0">
                    <a:ea typeface="宋体" panose="02010600030101010101" pitchFamily="2" charset="-122"/>
                  </a:rPr>
                  <a:t>4mm</a:t>
                </a:r>
                <a:endParaRPr lang="en-US" altLang="zh-CN" sz="1200" b="1" dirty="0" smtClean="0">
                  <a:ea typeface="宋体" panose="02010600030101010101" pitchFamily="2" charset="-122"/>
                </a:endParaRPr>
              </a:p>
              <a:p>
                <a:endParaRPr lang="en-US" altLang="zh-CN" sz="1200" dirty="0" smtClean="0">
                  <a:solidFill>
                    <a:schemeClr val="accent2"/>
                  </a:solidFill>
                  <a:cs typeface="Times New Roman" panose="02020603050405020304" pitchFamily="18" charset="0"/>
                </a:endParaRPr>
              </a:p>
              <a:p>
                <a:endParaRPr lang="en-US" altLang="zh-CN" sz="1200" dirty="0" smtClean="0">
                  <a:solidFill>
                    <a:schemeClr val="accent2"/>
                  </a:solidFill>
                  <a:cs typeface="Times New Roman" panose="02020603050405020304" pitchFamily="18" charset="0"/>
                </a:endParaRPr>
              </a:p>
              <a:p>
                <a:pPr algn="l">
                  <a:buClrTx/>
                  <a:buSzTx/>
                  <a:buFontTx/>
                  <a:buNone/>
                </a:pPr>
                <a:endParaRPr lang="en-US" altLang="zh-CN" sz="1200" dirty="0">
                  <a:ea typeface="宋体" panose="02010600030101010101" pitchFamily="2" charset="-122"/>
                </a:endParaRPr>
              </a:p>
            </p:txBody>
          </p:sp>
        </p:grpSp>
        <p:sp>
          <p:nvSpPr>
            <p:cNvPr id="15" name="Rectangle 17"/>
            <p:cNvSpPr>
              <a:spLocks noChangeArrowheads="1"/>
            </p:cNvSpPr>
            <p:nvPr/>
          </p:nvSpPr>
          <p:spPr bwMode="auto">
            <a:xfrm rot="16200000">
              <a:off x="2579" y="1417"/>
              <a:ext cx="499" cy="442"/>
            </a:xfrm>
            <a:prstGeom prst="rect">
              <a:avLst/>
            </a:prstGeom>
            <a:noFill/>
            <a:ln w="9525">
              <a:noFill/>
              <a:miter lim="800000"/>
            </a:ln>
            <a:effectLst/>
          </p:spPr>
          <p:txBody>
            <a:bodyPr>
              <a:spAutoFit/>
            </a:bodyPr>
            <a:lstStyle/>
            <a:p>
              <a:pPr algn="l">
                <a:buClrTx/>
                <a:buSzTx/>
                <a:buFontTx/>
                <a:buNone/>
              </a:pPr>
              <a:r>
                <a:rPr lang="zh-CN" altLang="en-US" sz="4000" b="1">
                  <a:ea typeface="宋体" panose="02010600030101010101" pitchFamily="2" charset="-122"/>
                </a:rPr>
                <a:t>＝</a:t>
              </a:r>
              <a:endParaRPr lang="zh-CN" altLang="en-US" sz="4000">
                <a:ea typeface="宋体" panose="02010600030101010101" pitchFamily="2" charset="-122"/>
              </a:endParaRPr>
            </a:p>
          </p:txBody>
        </p:sp>
      </p:grpSp>
      <p:grpSp>
        <p:nvGrpSpPr>
          <p:cNvPr id="14" name="Group 18"/>
          <p:cNvGrpSpPr/>
          <p:nvPr/>
        </p:nvGrpSpPr>
        <p:grpSpPr bwMode="auto">
          <a:xfrm>
            <a:off x="5218331" y="2670860"/>
            <a:ext cx="1482726" cy="2166938"/>
            <a:chOff x="3897" y="1445"/>
            <a:chExt cx="934" cy="1365"/>
          </a:xfrm>
        </p:grpSpPr>
        <p:grpSp>
          <p:nvGrpSpPr>
            <p:cNvPr id="18" name="Group 19"/>
            <p:cNvGrpSpPr/>
            <p:nvPr/>
          </p:nvGrpSpPr>
          <p:grpSpPr bwMode="auto">
            <a:xfrm>
              <a:off x="3897" y="2205"/>
              <a:ext cx="934" cy="605"/>
              <a:chOff x="3897" y="2205"/>
              <a:chExt cx="934" cy="605"/>
            </a:xfrm>
          </p:grpSpPr>
          <p:sp>
            <p:nvSpPr>
              <p:cNvPr id="21" name="AutoShape 20"/>
              <p:cNvSpPr>
                <a:spLocks noChangeArrowheads="1"/>
              </p:cNvSpPr>
              <p:nvPr/>
            </p:nvSpPr>
            <p:spPr bwMode="auto">
              <a:xfrm rot="16200000">
                <a:off x="4259" y="1978"/>
                <a:ext cx="91" cy="545"/>
              </a:xfrm>
              <a:prstGeom prst="can">
                <a:avLst>
                  <a:gd name="adj" fmla="val 35546"/>
                </a:avLst>
              </a:prstGeom>
              <a:gradFill rotWithShape="1">
                <a:gsLst>
                  <a:gs pos="0">
                    <a:srgbClr val="FF00FF"/>
                  </a:gs>
                  <a:gs pos="50000">
                    <a:srgbClr val="FF00FF">
                      <a:gamma/>
                      <a:shade val="46275"/>
                      <a:invGamma/>
                    </a:srgbClr>
                  </a:gs>
                  <a:gs pos="100000">
                    <a:srgbClr val="FF00FF"/>
                  </a:gs>
                </a:gsLst>
                <a:lin ang="0" scaled="1"/>
              </a:gradFill>
              <a:ln w="9525">
                <a:solidFill>
                  <a:schemeClr val="tx1"/>
                </a:solidFill>
                <a:round/>
              </a:ln>
              <a:effectLst/>
            </p:spPr>
            <p:txBody>
              <a:bodyPr wrap="none" anchor="ctr"/>
              <a:lstStyle/>
              <a:p>
                <a:endParaRPr lang="zh-CN" altLang="en-US"/>
              </a:p>
            </p:txBody>
          </p:sp>
          <p:sp>
            <p:nvSpPr>
              <p:cNvPr id="22" name="Rectangle 21"/>
              <p:cNvSpPr>
                <a:spLocks noChangeArrowheads="1"/>
              </p:cNvSpPr>
              <p:nvPr/>
            </p:nvSpPr>
            <p:spPr bwMode="auto">
              <a:xfrm>
                <a:off x="3897" y="2522"/>
                <a:ext cx="934" cy="288"/>
              </a:xfrm>
              <a:prstGeom prst="rect">
                <a:avLst/>
              </a:prstGeom>
              <a:noFill/>
              <a:ln w="9525">
                <a:noFill/>
                <a:miter lim="800000"/>
              </a:ln>
              <a:effectLst/>
            </p:spPr>
            <p:txBody>
              <a:bodyPr wrap="none">
                <a:spAutoFit/>
              </a:bodyPr>
              <a:lstStyle/>
              <a:p>
                <a:pPr algn="l">
                  <a:buClrTx/>
                  <a:buSzTx/>
                  <a:buFontTx/>
                  <a:buNone/>
                </a:pPr>
                <a:r>
                  <a:rPr lang="zh-CN" altLang="en-US" sz="1200" b="1" dirty="0">
                    <a:ea typeface="宋体" panose="02010600030101010101" pitchFamily="2" charset="-122"/>
                  </a:rPr>
                  <a:t>编号：</a:t>
                </a:r>
                <a:r>
                  <a:rPr lang="en-US" altLang="zh-CN" sz="1200" b="1" dirty="0">
                    <a:ea typeface="宋体" panose="02010600030101010101" pitchFamily="2" charset="-122"/>
                  </a:rPr>
                  <a:t>7008932134</a:t>
                </a:r>
                <a:endParaRPr lang="en-US" altLang="zh-CN" sz="1200" b="1" dirty="0">
                  <a:ea typeface="宋体" panose="02010600030101010101" pitchFamily="2" charset="-122"/>
                </a:endParaRPr>
              </a:p>
              <a:p>
                <a:pPr algn="l">
                  <a:buClrTx/>
                  <a:buSzTx/>
                  <a:buFontTx/>
                  <a:buNone/>
                </a:pPr>
                <a:r>
                  <a:rPr lang="zh-CN" altLang="en-US" sz="1200" b="1" dirty="0">
                    <a:ea typeface="宋体" panose="02010600030101010101" pitchFamily="2" charset="-122"/>
                  </a:rPr>
                  <a:t>名称：输油输气管</a:t>
                </a:r>
                <a:endParaRPr lang="zh-CN" altLang="en-US" sz="1200" dirty="0">
                  <a:ea typeface="宋体" panose="02010600030101010101" pitchFamily="2" charset="-122"/>
                </a:endParaRPr>
              </a:p>
            </p:txBody>
          </p:sp>
        </p:grpSp>
        <p:sp>
          <p:nvSpPr>
            <p:cNvPr id="20" name="Rectangle 22"/>
            <p:cNvSpPr>
              <a:spLocks noChangeArrowheads="1"/>
            </p:cNvSpPr>
            <p:nvPr/>
          </p:nvSpPr>
          <p:spPr bwMode="auto">
            <a:xfrm rot="2612219">
              <a:off x="3969" y="1445"/>
              <a:ext cx="499" cy="442"/>
            </a:xfrm>
            <a:prstGeom prst="rect">
              <a:avLst/>
            </a:prstGeom>
            <a:noFill/>
            <a:ln w="9525">
              <a:noFill/>
              <a:miter lim="800000"/>
            </a:ln>
            <a:effectLst/>
          </p:spPr>
          <p:txBody>
            <a:bodyPr>
              <a:spAutoFit/>
            </a:bodyPr>
            <a:lstStyle/>
            <a:p>
              <a:pPr algn="l">
                <a:buClrTx/>
                <a:buSzTx/>
                <a:buFontTx/>
                <a:buNone/>
              </a:pPr>
              <a:r>
                <a:rPr lang="zh-CN" altLang="en-US" sz="4000" b="1">
                  <a:ea typeface="宋体" panose="02010600030101010101" pitchFamily="2" charset="-122"/>
                </a:rPr>
                <a:t>＝</a:t>
              </a:r>
              <a:endParaRPr lang="zh-CN" altLang="en-US" sz="4000">
                <a:ea typeface="宋体" panose="02010600030101010101" pitchFamily="2" charset="-122"/>
              </a:endParaRPr>
            </a:p>
          </p:txBody>
        </p:sp>
      </p:grpSp>
      <p:sp>
        <p:nvSpPr>
          <p:cNvPr id="23" name="Rectangle 23"/>
          <p:cNvSpPr>
            <a:spLocks noChangeArrowheads="1"/>
          </p:cNvSpPr>
          <p:nvPr/>
        </p:nvSpPr>
        <p:spPr bwMode="auto">
          <a:xfrm>
            <a:off x="395536" y="980529"/>
            <a:ext cx="8429684" cy="576263"/>
          </a:xfrm>
          <a:prstGeom prst="rect">
            <a:avLst/>
          </a:prstGeom>
          <a:noFill/>
          <a:ln w="9525">
            <a:noFill/>
            <a:miter lim="800000"/>
          </a:ln>
          <a:effectLst/>
        </p:spPr>
        <p:txBody>
          <a:bodyPr wrap="none" anchor="ctr"/>
          <a:lstStyle/>
          <a:p>
            <a:pPr marL="271780" indent="-271780" eaLnBrk="0" hangingPunct="0">
              <a:lnSpc>
                <a:spcPct val="120000"/>
              </a:lnSpc>
              <a:spcBef>
                <a:spcPct val="20000"/>
              </a:spcBef>
              <a:buClr>
                <a:srgbClr val="FF0000"/>
              </a:buClr>
              <a:buSzPct val="60000"/>
              <a:buFont typeface="Wingdings" panose="05000000000000000000" pitchFamily="2" charset="2"/>
              <a:buChar char="p"/>
            </a:pPr>
            <a:r>
              <a:rPr lang="zh-CN" altLang="en-US" sz="1600" dirty="0" smtClean="0">
                <a:latin typeface="仿宋" panose="02010609060101010101" charset="-122"/>
                <a:ea typeface="仿宋" panose="02010609060101010101" charset="-122"/>
              </a:rPr>
              <a:t>由于缺乏集团层面统一的标准，一</a:t>
            </a:r>
            <a:r>
              <a:rPr lang="zh-CN" altLang="en-US" sz="1600" dirty="0">
                <a:latin typeface="仿宋" panose="02010609060101010101" charset="-122"/>
                <a:ea typeface="仿宋" panose="02010609060101010101" charset="-122"/>
              </a:rPr>
              <a:t>个相同的</a:t>
            </a:r>
            <a:r>
              <a:rPr lang="zh-CN" altLang="en-US" sz="1600" dirty="0" smtClean="0">
                <a:latin typeface="仿宋" panose="02010609060101010101" charset="-122"/>
                <a:ea typeface="仿宋" panose="02010609060101010101" charset="-122"/>
              </a:rPr>
              <a:t>物料在各个板块均</a:t>
            </a:r>
            <a:r>
              <a:rPr lang="zh-CN" altLang="en-US" sz="1600" dirty="0">
                <a:latin typeface="仿宋" panose="02010609060101010101" charset="-122"/>
                <a:ea typeface="仿宋" panose="02010609060101010101" charset="-122"/>
              </a:rPr>
              <a:t>有自己的编号、自己的</a:t>
            </a:r>
            <a:r>
              <a:rPr lang="zh-CN" altLang="en-US" sz="1600" dirty="0" smtClean="0">
                <a:latin typeface="仿宋" panose="02010609060101010101" charset="-122"/>
                <a:ea typeface="仿宋" panose="02010609060101010101" charset="-122"/>
              </a:rPr>
              <a:t>属性</a:t>
            </a:r>
            <a:endParaRPr lang="en-US" altLang="zh-CN" sz="1600" dirty="0" smtClean="0">
              <a:latin typeface="仿宋" panose="02010609060101010101" charset="-122"/>
              <a:ea typeface="仿宋" panose="02010609060101010101" charset="-122"/>
            </a:endParaRPr>
          </a:p>
          <a:p>
            <a:pPr marL="271780" indent="-271780" eaLnBrk="0" hangingPunct="0">
              <a:lnSpc>
                <a:spcPct val="120000"/>
              </a:lnSpc>
              <a:spcBef>
                <a:spcPct val="20000"/>
              </a:spcBef>
              <a:buClr>
                <a:srgbClr val="FF0000"/>
              </a:buClr>
              <a:buSzPct val="60000"/>
              <a:buFont typeface="Wingdings" panose="05000000000000000000" pitchFamily="2" charset="2"/>
              <a:buChar char="p"/>
            </a:pPr>
            <a:r>
              <a:rPr lang="zh-CN" altLang="en-US" sz="1600" dirty="0" smtClean="0">
                <a:latin typeface="仿宋" panose="02010609060101010101" charset="-122"/>
                <a:ea typeface="仿宋" panose="02010609060101010101" charset="-122"/>
              </a:rPr>
              <a:t>即使各</a:t>
            </a:r>
            <a:r>
              <a:rPr lang="zh-CN" altLang="en-US" sz="1600" dirty="0">
                <a:latin typeface="仿宋" panose="02010609060101010101" charset="-122"/>
                <a:ea typeface="仿宋" panose="02010609060101010101" charset="-122"/>
              </a:rPr>
              <a:t>事业部</a:t>
            </a:r>
            <a:r>
              <a:rPr lang="zh-CN" altLang="en-US" sz="1600" dirty="0" smtClean="0">
                <a:latin typeface="仿宋" panose="02010609060101010101" charset="-122"/>
                <a:ea typeface="仿宋" panose="02010609060101010101" charset="-122"/>
              </a:rPr>
              <a:t>下属的各单位物料标准，也不完全相同</a:t>
            </a:r>
            <a:endParaRPr lang="zh-CN" altLang="en-US" sz="1600" dirty="0" smtClean="0">
              <a:latin typeface="仿宋" panose="02010609060101010101" charset="-122"/>
              <a:ea typeface="仿宋" panose="02010609060101010101" charset="-122"/>
            </a:endParaRPr>
          </a:p>
        </p:txBody>
      </p:sp>
      <p:sp>
        <p:nvSpPr>
          <p:cNvPr id="25" name="Rectangle 4"/>
          <p:cNvSpPr>
            <a:spLocks noChangeArrowheads="1"/>
          </p:cNvSpPr>
          <p:nvPr/>
        </p:nvSpPr>
        <p:spPr bwMode="auto">
          <a:xfrm>
            <a:off x="7092379" y="3443972"/>
            <a:ext cx="1837339" cy="2665413"/>
          </a:xfrm>
          <a:prstGeom prst="rect">
            <a:avLst/>
          </a:prstGeom>
          <a:noFill/>
          <a:ln w="38100">
            <a:solidFill>
              <a:srgbClr val="9966FF"/>
            </a:solidFill>
            <a:miter lim="800000"/>
          </a:ln>
          <a:effectLst/>
        </p:spPr>
        <p:txBody>
          <a:bodyPr wrap="none" anchor="b"/>
          <a:lstStyle/>
          <a:p>
            <a:pPr algn="ctr">
              <a:spcBef>
                <a:spcPct val="20000"/>
              </a:spcBef>
              <a:buClr>
                <a:srgbClr val="F48B00"/>
              </a:buClr>
              <a:buSzTx/>
            </a:pPr>
            <a:r>
              <a:rPr lang="zh-CN" altLang="en-US" sz="2000" b="1" dirty="0" smtClean="0">
                <a:solidFill>
                  <a:schemeClr val="accent2"/>
                </a:solidFill>
                <a:ea typeface="宋体" panose="02010600030101010101" pitchFamily="2" charset="-122"/>
                <a:cs typeface="Times New Roman" panose="02020603050405020304" pitchFamily="18" charset="0"/>
              </a:rPr>
              <a:t> </a:t>
            </a:r>
            <a:r>
              <a:rPr lang="zh-CN" altLang="en-US" sz="2000" dirty="0">
                <a:solidFill>
                  <a:schemeClr val="accent2"/>
                </a:solidFill>
                <a:cs typeface="Times New Roman" panose="02020603050405020304" pitchFamily="18" charset="0"/>
              </a:rPr>
              <a:t>钢结构</a:t>
            </a:r>
            <a:endParaRPr lang="zh-CN" altLang="en-US" sz="2000" b="1" dirty="0">
              <a:solidFill>
                <a:schemeClr val="accent2"/>
              </a:solidFill>
              <a:ea typeface="宋体" panose="02010600030101010101" pitchFamily="2" charset="-122"/>
              <a:cs typeface="Times New Roman" panose="02020603050405020304" pitchFamily="18" charset="0"/>
            </a:endParaRPr>
          </a:p>
        </p:txBody>
      </p:sp>
      <p:grpSp>
        <p:nvGrpSpPr>
          <p:cNvPr id="19" name="Group 18"/>
          <p:cNvGrpSpPr/>
          <p:nvPr/>
        </p:nvGrpSpPr>
        <p:grpSpPr bwMode="auto">
          <a:xfrm>
            <a:off x="7165406" y="2670861"/>
            <a:ext cx="1612900" cy="2171701"/>
            <a:chOff x="3969" y="1445"/>
            <a:chExt cx="1016" cy="1368"/>
          </a:xfrm>
        </p:grpSpPr>
        <p:grpSp>
          <p:nvGrpSpPr>
            <p:cNvPr id="26" name="Group 19"/>
            <p:cNvGrpSpPr/>
            <p:nvPr/>
          </p:nvGrpSpPr>
          <p:grpSpPr bwMode="auto">
            <a:xfrm>
              <a:off x="4150" y="2205"/>
              <a:ext cx="835" cy="608"/>
              <a:chOff x="4150" y="2205"/>
              <a:chExt cx="835" cy="608"/>
            </a:xfrm>
          </p:grpSpPr>
          <p:sp>
            <p:nvSpPr>
              <p:cNvPr id="29" name="AutoShape 20"/>
              <p:cNvSpPr>
                <a:spLocks noChangeArrowheads="1"/>
              </p:cNvSpPr>
              <p:nvPr/>
            </p:nvSpPr>
            <p:spPr bwMode="auto">
              <a:xfrm rot="16200000">
                <a:off x="4559" y="1978"/>
                <a:ext cx="91" cy="545"/>
              </a:xfrm>
              <a:prstGeom prst="can">
                <a:avLst>
                  <a:gd name="adj" fmla="val 35546"/>
                </a:avLst>
              </a:prstGeom>
              <a:solidFill>
                <a:srgbClr val="FF0000"/>
              </a:solidFill>
              <a:ln w="9525">
                <a:solidFill>
                  <a:schemeClr val="tx1"/>
                </a:solidFill>
                <a:round/>
              </a:ln>
              <a:effectLst/>
            </p:spPr>
            <p:txBody>
              <a:bodyPr wrap="none" anchor="ctr"/>
              <a:lstStyle/>
              <a:p>
                <a:endParaRPr lang="zh-CN" altLang="en-US"/>
              </a:p>
            </p:txBody>
          </p:sp>
          <p:sp>
            <p:nvSpPr>
              <p:cNvPr id="30" name="Rectangle 21"/>
              <p:cNvSpPr>
                <a:spLocks noChangeArrowheads="1"/>
              </p:cNvSpPr>
              <p:nvPr/>
            </p:nvSpPr>
            <p:spPr bwMode="auto">
              <a:xfrm>
                <a:off x="4150" y="2522"/>
                <a:ext cx="835" cy="291"/>
              </a:xfrm>
              <a:prstGeom prst="rect">
                <a:avLst/>
              </a:prstGeom>
              <a:noFill/>
              <a:ln w="9525">
                <a:noFill/>
                <a:miter lim="800000"/>
              </a:ln>
              <a:effectLst/>
            </p:spPr>
            <p:txBody>
              <a:bodyPr wrap="none">
                <a:spAutoFit/>
              </a:bodyPr>
              <a:lstStyle/>
              <a:p>
                <a:pPr algn="l">
                  <a:buClrTx/>
                  <a:buSzTx/>
                  <a:buFontTx/>
                  <a:buNone/>
                </a:pPr>
                <a:r>
                  <a:rPr lang="zh-CN" altLang="en-US" sz="1200" b="1" dirty="0">
                    <a:ea typeface="宋体" panose="02010600030101010101" pitchFamily="2" charset="-122"/>
                  </a:rPr>
                  <a:t>编号</a:t>
                </a:r>
                <a:r>
                  <a:rPr lang="zh-CN" altLang="en-US" sz="1200" b="1" dirty="0" smtClean="0">
                    <a:ea typeface="宋体" panose="02010600030101010101" pitchFamily="2" charset="-122"/>
                  </a:rPr>
                  <a:t>：</a:t>
                </a:r>
                <a:r>
                  <a:rPr lang="en-US" altLang="zh-CN" sz="1200" b="1" dirty="0" smtClean="0">
                    <a:ea typeface="宋体" panose="02010600030101010101" pitchFamily="2" charset="-122"/>
                  </a:rPr>
                  <a:t>45632134</a:t>
                </a:r>
                <a:endParaRPr lang="en-US" altLang="zh-CN" sz="1200" b="1" dirty="0">
                  <a:ea typeface="宋体" panose="02010600030101010101" pitchFamily="2" charset="-122"/>
                </a:endParaRPr>
              </a:p>
              <a:p>
                <a:pPr algn="l">
                  <a:buClrTx/>
                  <a:buSzTx/>
                  <a:buFontTx/>
                  <a:buNone/>
                </a:pPr>
                <a:r>
                  <a:rPr lang="zh-CN" altLang="en-US" sz="1200" b="1" dirty="0">
                    <a:ea typeface="宋体" panose="02010600030101010101" pitchFamily="2" charset="-122"/>
                  </a:rPr>
                  <a:t>名称</a:t>
                </a:r>
                <a:r>
                  <a:rPr lang="zh-CN" altLang="en-US" sz="1200" b="1" dirty="0" smtClean="0">
                    <a:ea typeface="宋体" panose="02010600030101010101" pitchFamily="2" charset="-122"/>
                  </a:rPr>
                  <a:t>：输</a:t>
                </a:r>
                <a:r>
                  <a:rPr lang="zh-CN" altLang="en-US" sz="1200" b="1" dirty="0">
                    <a:ea typeface="宋体" panose="02010600030101010101" pitchFamily="2" charset="-122"/>
                  </a:rPr>
                  <a:t>气管</a:t>
                </a:r>
                <a:endParaRPr lang="zh-CN" altLang="en-US" sz="1200" dirty="0">
                  <a:ea typeface="宋体" panose="02010600030101010101" pitchFamily="2" charset="-122"/>
                </a:endParaRPr>
              </a:p>
            </p:txBody>
          </p:sp>
        </p:grpSp>
        <p:sp>
          <p:nvSpPr>
            <p:cNvPr id="28" name="Rectangle 22"/>
            <p:cNvSpPr>
              <a:spLocks noChangeArrowheads="1"/>
            </p:cNvSpPr>
            <p:nvPr/>
          </p:nvSpPr>
          <p:spPr bwMode="auto">
            <a:xfrm rot="2612219">
              <a:off x="3969" y="1445"/>
              <a:ext cx="499" cy="442"/>
            </a:xfrm>
            <a:prstGeom prst="rect">
              <a:avLst/>
            </a:prstGeom>
            <a:noFill/>
            <a:ln w="9525">
              <a:noFill/>
              <a:miter lim="800000"/>
            </a:ln>
            <a:effectLst/>
          </p:spPr>
          <p:txBody>
            <a:bodyPr>
              <a:spAutoFit/>
            </a:bodyPr>
            <a:lstStyle/>
            <a:p>
              <a:pPr algn="l">
                <a:buClrTx/>
                <a:buSzTx/>
                <a:buFontTx/>
                <a:buNone/>
              </a:pPr>
              <a:r>
                <a:rPr lang="zh-CN" altLang="en-US" sz="4000" b="1" dirty="0">
                  <a:ea typeface="宋体" panose="02010600030101010101" pitchFamily="2" charset="-122"/>
                </a:rPr>
                <a:t>＝</a:t>
              </a:r>
              <a:endParaRPr lang="zh-CN" altLang="en-US" sz="4000" dirty="0">
                <a:ea typeface="宋体" panose="02010600030101010101" pitchFamily="2" charset="-122"/>
              </a:endParaRPr>
            </a:p>
          </p:txBody>
        </p:sp>
      </p:grpSp>
      <p:sp>
        <p:nvSpPr>
          <p:cNvPr id="31" name="标题 1"/>
          <p:cNvSpPr txBox="1"/>
          <p:nvPr/>
        </p:nvSpPr>
        <p:spPr bwMode="auto">
          <a:xfrm>
            <a:off x="179512" y="188640"/>
            <a:ext cx="8701118" cy="549275"/>
          </a:xfrm>
          <a:prstGeom prst="rect">
            <a:avLst/>
          </a:prstGeom>
          <a:noFill/>
          <a:ln w="9525">
            <a:noFill/>
            <a:miter lim="800000"/>
          </a:ln>
        </p:spPr>
        <p:txBody>
          <a:bodyPr vert="horz" wrap="square" lIns="91440" tIns="45720" rIns="91440" bIns="45720" numCol="1" anchor="b" anchorCtr="0" compatLnSpc="1"/>
          <a:lstStyle/>
          <a:p>
            <a:pPr lvl="0" eaLnBrk="0" hangingPunct="0">
              <a:buClr>
                <a:srgbClr val="0033CC"/>
              </a:buClr>
              <a:buSzPct val="140000"/>
            </a:pPr>
            <a:r>
              <a:rPr lang="zh-CN" altLang="en-US" sz="2800" dirty="0" smtClean="0">
                <a:solidFill>
                  <a:schemeClr val="bg1"/>
                </a:solidFill>
                <a:latin typeface="微软雅黑" panose="020B0503020204020204" charset="-122"/>
                <a:ea typeface="微软雅黑" panose="020B0503020204020204" charset="-122"/>
                <a:cs typeface="+mj-cs"/>
              </a:rPr>
              <a:t>信息分类代码的必要性及意义</a:t>
            </a:r>
            <a:r>
              <a:rPr lang="en-US" altLang="zh-CN" sz="2800" dirty="0" smtClean="0">
                <a:solidFill>
                  <a:schemeClr val="bg1"/>
                </a:solidFill>
                <a:latin typeface="微软雅黑" panose="020B0503020204020204" charset="-122"/>
                <a:ea typeface="微软雅黑" panose="020B0503020204020204" charset="-122"/>
                <a:cs typeface="+mj-cs"/>
              </a:rPr>
              <a:t>-</a:t>
            </a:r>
            <a:r>
              <a:rPr lang="zh-CN" altLang="en-US" sz="2800" dirty="0" smtClean="0">
                <a:solidFill>
                  <a:schemeClr val="bg1"/>
                </a:solidFill>
                <a:latin typeface="微软雅黑" panose="020B0503020204020204" charset="-122"/>
                <a:ea typeface="微软雅黑" panose="020B0503020204020204" charset="-122"/>
                <a:cs typeface="+mj-cs"/>
              </a:rPr>
              <a:t>主要面临的</a:t>
            </a:r>
            <a:r>
              <a:rPr lang="zh-CN" altLang="en-US" sz="2800" dirty="0">
                <a:solidFill>
                  <a:schemeClr val="bg1"/>
                </a:solidFill>
                <a:latin typeface="微软雅黑" panose="020B0503020204020204" charset="-122"/>
                <a:ea typeface="微软雅黑" panose="020B0503020204020204" charset="-122"/>
                <a:cs typeface="+mj-cs"/>
              </a:rPr>
              <a:t>挑战</a:t>
            </a:r>
            <a:endParaRPr lang="en-US" altLang="zh-CN" sz="2800" dirty="0" smtClean="0">
              <a:solidFill>
                <a:schemeClr val="bg1"/>
              </a:solidFill>
              <a:latin typeface="微软雅黑" panose="020B0503020204020204" charset="-122"/>
              <a:ea typeface="微软雅黑" panose="020B0503020204020204" charset="-122"/>
              <a:cs typeface="+mj-cs"/>
            </a:endParaRPr>
          </a:p>
        </p:txBody>
      </p:sp>
      <p:sp>
        <p:nvSpPr>
          <p:cNvPr id="27" name="矩形 26"/>
          <p:cNvSpPr/>
          <p:nvPr/>
        </p:nvSpPr>
        <p:spPr>
          <a:xfrm>
            <a:off x="2793108" y="5733256"/>
            <a:ext cx="1114408" cy="369332"/>
          </a:xfrm>
          <a:prstGeom prst="rect">
            <a:avLst/>
          </a:prstGeom>
        </p:spPr>
        <p:txBody>
          <a:bodyPr wrap="none">
            <a:spAutoFit/>
          </a:bodyPr>
          <a:lstStyle/>
          <a:p>
            <a:pPr>
              <a:spcBef>
                <a:spcPct val="20000"/>
              </a:spcBef>
              <a:buClr>
                <a:srgbClr val="F48B00"/>
              </a:buClr>
            </a:pPr>
            <a:r>
              <a:rPr lang="zh-CN" altLang="en-US" dirty="0" smtClean="0">
                <a:solidFill>
                  <a:schemeClr val="accent2"/>
                </a:solidFill>
                <a:cs typeface="Times New Roman" panose="02020603050405020304" pitchFamily="18" charset="0"/>
              </a:rPr>
              <a:t>技术中心</a:t>
            </a:r>
            <a:endParaRPr lang="zh-CN" altLang="en-US" dirty="0">
              <a:solidFill>
                <a:schemeClr val="accent2"/>
              </a:solidFill>
              <a:cs typeface="Times New Roman" panose="02020603050405020304" pitchFamily="18" charset="0"/>
            </a:endParaRPr>
          </a:p>
        </p:txBody>
      </p:sp>
      <p:sp>
        <p:nvSpPr>
          <p:cNvPr id="32" name="TextBox 31"/>
          <p:cNvSpPr txBox="1"/>
          <p:nvPr/>
        </p:nvSpPr>
        <p:spPr>
          <a:xfrm>
            <a:off x="4525392" y="4571836"/>
            <a:ext cx="415498" cy="369332"/>
          </a:xfrm>
          <a:prstGeom prst="rect">
            <a:avLst/>
          </a:prstGeom>
          <a:noFill/>
        </p:spPr>
        <p:txBody>
          <a:bodyPr wrap="none" rtlCol="0">
            <a:spAutoFit/>
          </a:bodyPr>
          <a:lstStyle/>
          <a:p>
            <a:r>
              <a:rPr lang="en-US" altLang="zh-CN" dirty="0" smtClean="0"/>
              <a:t>…</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left)">
                                      <p:cBhvr>
                                        <p:cTn id="2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theme/theme1.xml><?xml version="1.0" encoding="utf-8"?>
<a:theme xmlns:a="http://schemas.openxmlformats.org/drawingml/2006/main" name="ERP项目周报">
  <a:themeElements>
    <a:clrScheme name="ERP项目周报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RP项目周报">
      <a:majorFont>
        <a:latin typeface="黑体"/>
        <a:ea typeface="黑体"/>
        <a:cs typeface=""/>
      </a:majorFont>
      <a:minorFont>
        <a:latin typeface="宋体"/>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9050" cap="flat" cmpd="sng" algn="ctr">
          <a:noFill/>
          <a:prstDash val="solid"/>
          <a:round/>
          <a:headEnd type="none" w="med" len="med"/>
          <a:tailEnd type="none" w="med" len="med"/>
        </a:ln>
      </a:spPr>
      <a:bodyPr vert="horz" wrap="square" lIns="91440" tIns="45720" rIns="91440" bIns="45720" numCol="1" anchor="t" anchorCtr="0" compatLnSpc="1">
        <a:spAutoFit/>
      </a:bodyPr>
      <a:lstStyle>
        <a:defPPr marL="0" marR="0" indent="0" algn="l" defTabSz="914400" rtl="0" eaLnBrk="0" fontAlgn="base" latinLnBrk="0" hangingPunct="0">
          <a:lnSpc>
            <a:spcPct val="100000"/>
          </a:lnSpc>
          <a:spcBef>
            <a:spcPct val="50000"/>
          </a:spcBef>
          <a:spcAft>
            <a:spcPct val="0"/>
          </a:spcAft>
          <a:buClrTx/>
          <a:buSzTx/>
          <a:buFontTx/>
          <a:buChar char="•"/>
          <a:defRPr kumimoji="0" lang="zh-CN" altLang="en-US" sz="1800" b="1"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noFill/>
        <a:ln w="19050" cap="flat" cmpd="sng" algn="ctr">
          <a:noFill/>
          <a:prstDash val="solid"/>
          <a:round/>
          <a:headEnd type="none" w="med" len="med"/>
          <a:tailEnd type="none" w="med" len="med"/>
        </a:ln>
      </a:spPr>
      <a:bodyPr vert="horz" wrap="square" lIns="91440" tIns="45720" rIns="91440" bIns="45720" numCol="1" anchor="t" anchorCtr="0" compatLnSpc="1">
        <a:spAutoFit/>
      </a:bodyPr>
      <a:lstStyle>
        <a:defPPr marL="0" marR="0" indent="0" algn="l" defTabSz="914400" rtl="0" eaLnBrk="0" fontAlgn="base" latinLnBrk="0" hangingPunct="0">
          <a:lnSpc>
            <a:spcPct val="100000"/>
          </a:lnSpc>
          <a:spcBef>
            <a:spcPct val="50000"/>
          </a:spcBef>
          <a:spcAft>
            <a:spcPct val="0"/>
          </a:spcAft>
          <a:buClrTx/>
          <a:buSzTx/>
          <a:buFontTx/>
          <a:buChar char="•"/>
          <a:defRPr kumimoji="0" lang="zh-CN" altLang="en-US" sz="1800" b="1"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ERP项目周报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ERP项目周报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ERP项目周报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ERP项目周报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ERP项目周报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ERP项目周报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ERP项目周报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ERP项目周报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CC00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C:\Documents and Settings\Administrator\Application Data\Microsoft\Templates\ERP项目周报.pot</Template>
  <TotalTime>0</TotalTime>
  <Words>19523</Words>
  <Application>WPS 演示</Application>
  <PresentationFormat>全屏显示(4:3)</PresentationFormat>
  <Paragraphs>5540</Paragraphs>
  <Slides>66</Slides>
  <Notes>34</Notes>
  <HiddenSlides>0</HiddenSlides>
  <MMClips>0</MMClips>
  <ScaleCrop>false</ScaleCrop>
  <HeadingPairs>
    <vt:vector size="8" baseType="variant">
      <vt:variant>
        <vt:lpstr>已用的字体</vt:lpstr>
      </vt:variant>
      <vt:variant>
        <vt:i4>22</vt:i4>
      </vt:variant>
      <vt:variant>
        <vt:lpstr>主题</vt:lpstr>
      </vt:variant>
      <vt:variant>
        <vt:i4>1</vt:i4>
      </vt:variant>
      <vt:variant>
        <vt:lpstr>嵌入 OLE 服务器</vt:lpstr>
      </vt:variant>
      <vt:variant>
        <vt:i4>1</vt:i4>
      </vt:variant>
      <vt:variant>
        <vt:lpstr>幻灯片标题</vt:lpstr>
      </vt:variant>
      <vt:variant>
        <vt:i4>66</vt:i4>
      </vt:variant>
    </vt:vector>
  </HeadingPairs>
  <TitlesOfParts>
    <vt:vector size="90" baseType="lpstr">
      <vt:lpstr>Arial</vt:lpstr>
      <vt:lpstr>宋体</vt:lpstr>
      <vt:lpstr>Wingdings</vt:lpstr>
      <vt:lpstr>Times New Roman</vt:lpstr>
      <vt:lpstr>PMingLiU</vt:lpstr>
      <vt:lpstr>MingLiU-ExtB</vt:lpstr>
      <vt:lpstr>黑体</vt:lpstr>
      <vt:lpstr>楷体_GB2312</vt:lpstr>
      <vt:lpstr>新宋体</vt:lpstr>
      <vt:lpstr>Webdings</vt:lpstr>
      <vt:lpstr>Lucida Sans Unicode</vt:lpstr>
      <vt:lpstr>仿宋_GB2312</vt:lpstr>
      <vt:lpstr>仿宋</vt:lpstr>
      <vt:lpstr>华文楷体</vt:lpstr>
      <vt:lpstr>微软雅黑</vt:lpstr>
      <vt:lpstr>Arial Unicode MS</vt:lpstr>
      <vt:lpstr>Times</vt:lpstr>
      <vt:lpstr>Arial</vt:lpstr>
      <vt:lpstr>Times New Roman</vt:lpstr>
      <vt:lpstr>Symbol</vt:lpstr>
      <vt:lpstr>Microsoft Sans Serif</vt:lpstr>
      <vt:lpstr>Calibri</vt:lpstr>
      <vt:lpstr>ERP项目周报</vt:lpstr>
      <vt:lpstr>Excel.Sheet.8</vt:lpstr>
      <vt:lpstr>大型集团主数据管理系统建设规划方案</vt:lpstr>
      <vt:lpstr>目  录</vt:lpstr>
      <vt:lpstr>目  录</vt:lpstr>
      <vt:lpstr>基本概念</vt:lpstr>
      <vt:lpstr>PowerPoint 演示文稿</vt:lpstr>
      <vt:lpstr>信息编码标准化项目的必要性</vt:lpstr>
      <vt:lpstr>主数据应用范围及定义一览表</vt:lpstr>
      <vt:lpstr>基本概念-举例</vt:lpstr>
      <vt:lpstr>PowerPoint 演示文稿</vt:lpstr>
      <vt:lpstr>PowerPoint 演示文稿</vt:lpstr>
      <vt:lpstr>MDM与CAD、PDM、ERP系统集成关系图</vt:lpstr>
      <vt:lpstr>MDM与PDM、CAD集成方案</vt:lpstr>
      <vt:lpstr>MDM与PDM、CAD集成方案</vt:lpstr>
      <vt:lpstr>MDM与PDM、CAD集成方案</vt:lpstr>
      <vt:lpstr>MDM与PDM、Solid Edge集成方案</vt:lpstr>
      <vt:lpstr>目  录</vt:lpstr>
      <vt:lpstr>物料代码的意义</vt:lpstr>
      <vt:lpstr>PowerPoint 演示文稿</vt:lpstr>
      <vt:lpstr>PowerPoint 演示文稿</vt:lpstr>
      <vt:lpstr>编码使用状况</vt:lpstr>
      <vt:lpstr>PowerPoint 演示文稿</vt:lpstr>
      <vt:lpstr>避免使用特殊符号原因有：</vt:lpstr>
      <vt:lpstr>避免采用有意义编号</vt:lpstr>
      <vt:lpstr>目  录</vt:lpstr>
      <vt:lpstr>主数据管理实施组织架构</vt:lpstr>
      <vt:lpstr>信息标准化建设框架</vt:lpstr>
      <vt:lpstr>信息标准化建设及日常维护队伍</vt:lpstr>
      <vt:lpstr>物料主数据的运维组织</vt:lpstr>
      <vt:lpstr>标准化工作思路-信息标准化“共享服务” </vt:lpstr>
      <vt:lpstr>标准化工作思路-代码应用</vt:lpstr>
      <vt:lpstr>标准化工作思路-加强信息代码应用的监控与评价</vt:lpstr>
      <vt:lpstr>PowerPoint 演示文稿</vt:lpstr>
      <vt:lpstr>目  录</vt:lpstr>
      <vt:lpstr>A公司的主数据管理实施方法论</vt:lpstr>
      <vt:lpstr>信息代码分类标准-实施方法</vt:lpstr>
      <vt:lpstr>物料代码相关标准--物料分类规则</vt:lpstr>
      <vt:lpstr>物料代码相关标准- 物料描述规则</vt:lpstr>
      <vt:lpstr>PowerPoint 演示文稿</vt:lpstr>
      <vt:lpstr>PowerPoint 演示文稿</vt:lpstr>
      <vt:lpstr>编制编码内容- 数据整理的工作方法</vt:lpstr>
      <vt:lpstr>PowerPoint 演示文稿</vt:lpstr>
      <vt:lpstr>PowerPoint 演示文稿</vt:lpstr>
      <vt:lpstr>目  录</vt:lpstr>
      <vt:lpstr>物料主数据结构-分类结构</vt:lpstr>
      <vt:lpstr>PowerPoint 演示文稿</vt:lpstr>
      <vt:lpstr>子软件硬件配置 –物料主数据功能架构</vt:lpstr>
      <vt:lpstr>物料描述规则主要特点</vt:lpstr>
      <vt:lpstr>物料代码申请页面</vt:lpstr>
      <vt:lpstr>物料代码校验和查重</vt:lpstr>
      <vt:lpstr>目  录</vt:lpstr>
      <vt:lpstr>主数据管理系统分发数据示意图</vt:lpstr>
      <vt:lpstr>信息化标准管理系统–中间件</vt:lpstr>
      <vt:lpstr>目  录</vt:lpstr>
      <vt:lpstr>系统实施部署方案</vt:lpstr>
      <vt:lpstr>支撑硬、软件配置建议</vt:lpstr>
      <vt:lpstr>目  录</vt:lpstr>
      <vt:lpstr>主数据管理工作目标</vt:lpstr>
      <vt:lpstr>主数据管理工作内容</vt:lpstr>
      <vt:lpstr>目  录</vt:lpstr>
      <vt:lpstr>信息分类标准及数据清洗进度（3-4个月）</vt:lpstr>
      <vt:lpstr>建设管理平台-实施进度计划</vt:lpstr>
      <vt:lpstr>目  录</vt:lpstr>
      <vt:lpstr>人员建议</vt:lpstr>
      <vt:lpstr>关键用户要求</vt:lpstr>
      <vt:lpstr>目  录</vt:lpstr>
      <vt:lpstr>PowerPoint 演示文稿</vt:lpstr>
    </vt:vector>
  </TitlesOfParts>
  <Company>PCITC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PCITC</dc:title>
  <dc:creator>ll</dc:creator>
  <cp:lastModifiedBy>lH李辉</cp:lastModifiedBy>
  <cp:revision>2305</cp:revision>
  <cp:lastPrinted>2012-02-21T06:11:00Z</cp:lastPrinted>
  <dcterms:created xsi:type="dcterms:W3CDTF">2003-04-11T03:36:00Z</dcterms:created>
  <dcterms:modified xsi:type="dcterms:W3CDTF">2022-04-28T11:48:22Z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500F3A2668FD493C817348E6DEC5D04D</vt:lpwstr>
  </property>
  <property fmtid="{D5CDD505-2E9C-101B-9397-08002B2CF9AE}" pid="3" name="KSOProductBuildVer">
    <vt:lpwstr>2052-11.8.2.8411</vt:lpwstr>
  </property>
</Properties>
</file>